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4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notesMasterIdLst>
    <p:notesMasterId r:id="rId67"/>
  </p:notesMasterIdLst>
  <p:sldIdLst>
    <p:sldId id="256" r:id="rId3"/>
    <p:sldId id="257" r:id="rId4"/>
    <p:sldId id="258" r:id="rId5"/>
    <p:sldId id="260" r:id="rId6"/>
    <p:sldId id="261" r:id="rId7"/>
    <p:sldId id="259" r:id="rId8"/>
    <p:sldId id="267" r:id="rId9"/>
    <p:sldId id="273" r:id="rId10"/>
    <p:sldId id="272" r:id="rId11"/>
    <p:sldId id="271" r:id="rId12"/>
    <p:sldId id="318" r:id="rId13"/>
    <p:sldId id="321" r:id="rId14"/>
    <p:sldId id="322" r:id="rId15"/>
    <p:sldId id="298" r:id="rId16"/>
    <p:sldId id="314" r:id="rId17"/>
    <p:sldId id="299" r:id="rId18"/>
    <p:sldId id="316" r:id="rId19"/>
    <p:sldId id="300" r:id="rId20"/>
    <p:sldId id="301" r:id="rId21"/>
    <p:sldId id="312" r:id="rId22"/>
    <p:sldId id="302" r:id="rId23"/>
    <p:sldId id="262" r:id="rId24"/>
    <p:sldId id="277" r:id="rId25"/>
    <p:sldId id="278" r:id="rId26"/>
    <p:sldId id="279" r:id="rId27"/>
    <p:sldId id="280" r:id="rId28"/>
    <p:sldId id="281" r:id="rId29"/>
    <p:sldId id="366" r:id="rId30"/>
    <p:sldId id="333" r:id="rId31"/>
    <p:sldId id="341" r:id="rId32"/>
    <p:sldId id="334" r:id="rId33"/>
    <p:sldId id="385" r:id="rId34"/>
    <p:sldId id="386" r:id="rId35"/>
    <p:sldId id="336" r:id="rId36"/>
    <p:sldId id="340" r:id="rId37"/>
    <p:sldId id="365" r:id="rId38"/>
    <p:sldId id="345" r:id="rId39"/>
    <p:sldId id="346" r:id="rId40"/>
    <p:sldId id="347" r:id="rId41"/>
    <p:sldId id="348" r:id="rId42"/>
    <p:sldId id="349" r:id="rId43"/>
    <p:sldId id="350" r:id="rId44"/>
    <p:sldId id="363" r:id="rId45"/>
    <p:sldId id="364" r:id="rId46"/>
    <p:sldId id="356" r:id="rId47"/>
    <p:sldId id="357" r:id="rId48"/>
    <p:sldId id="359" r:id="rId49"/>
    <p:sldId id="360" r:id="rId50"/>
    <p:sldId id="361" r:id="rId51"/>
    <p:sldId id="362" r:id="rId52"/>
    <p:sldId id="368" r:id="rId53"/>
    <p:sldId id="372" r:id="rId54"/>
    <p:sldId id="373" r:id="rId55"/>
    <p:sldId id="384" r:id="rId56"/>
    <p:sldId id="374" r:id="rId57"/>
    <p:sldId id="375" r:id="rId58"/>
    <p:sldId id="376" r:id="rId59"/>
    <p:sldId id="377" r:id="rId60"/>
    <p:sldId id="378" r:id="rId61"/>
    <p:sldId id="379" r:id="rId62"/>
    <p:sldId id="380" r:id="rId63"/>
    <p:sldId id="381" r:id="rId64"/>
    <p:sldId id="382" r:id="rId65"/>
    <p:sldId id="383" r:id="rId66"/>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8FD"/>
    <a:srgbClr val="473A20"/>
    <a:srgbClr val="C2AF91"/>
    <a:srgbClr val="BAA6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40" autoAdjust="0"/>
    <p:restoredTop sz="65567" autoAdjust="0"/>
  </p:normalViewPr>
  <p:slideViewPr>
    <p:cSldViewPr snapToGrid="0">
      <p:cViewPr varScale="1">
        <p:scale>
          <a:sx n="45" d="100"/>
          <a:sy n="45" d="100"/>
        </p:scale>
        <p:origin x="620" y="3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19534955228221801"/>
          <c:y val="2.460024600246002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perspective val="1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2499948060582136E-2"/>
          <c:y val="0.19251316847103944"/>
          <c:w val="0.81695261047514178"/>
          <c:h val="0.56705860926703677"/>
        </c:manualLayout>
      </c:layout>
      <c:pie3DChart>
        <c:varyColors val="1"/>
        <c:ser>
          <c:idx val="0"/>
          <c:order val="0"/>
          <c:tx>
            <c:strRef>
              <c:f>Sheet1!$B$1</c:f>
              <c:strCache>
                <c:ptCount val="1"/>
                <c:pt idx="0">
                  <c:v>ΕΛΑΣΤΙΚΟ ΚΡΙΤΗΡΙΟ (3 ΑΠΟ ΤΑ 5)</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A938-4619-A730-DE4A5C4396AA}"/>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A938-4619-A730-DE4A5C4396AA}"/>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A938-4619-A730-DE4A5C4396AA}"/>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A938-4619-A730-DE4A5C4396AA}"/>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A938-4619-A730-DE4A5C4396AA}"/>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A938-4619-A730-DE4A5C4396AA}"/>
              </c:ext>
            </c:extLst>
          </c:dPt>
          <c:dLbls>
            <c:dLbl>
              <c:idx val="2"/>
              <c:layout>
                <c:manualLayout>
                  <c:x val="4.0897097625329816E-2"/>
                  <c:y val="-4.8979433647827857E-3"/>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1630210043005838"/>
                      <c:h val="0.13025419394967164"/>
                    </c:manualLayout>
                  </c15:layout>
                </c:ext>
                <c:ext xmlns:c16="http://schemas.microsoft.com/office/drawing/2014/chart" uri="{C3380CC4-5D6E-409C-BE32-E72D297353CC}">
                  <c16:uniqueId val="{00000005-A938-4619-A730-DE4A5C4396AA}"/>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ΕΠΙΠΕΔΟ 0</c:v>
                </c:pt>
                <c:pt idx="1">
                  <c:v>ΕΠΙΠΕΔΟ 1</c:v>
                </c:pt>
                <c:pt idx="2">
                  <c:v>ΕΠΙΠΕΔΟ 2</c:v>
                </c:pt>
                <c:pt idx="3">
                  <c:v>ΕΠΙΠΕΔΟ 3</c:v>
                </c:pt>
                <c:pt idx="4">
                  <c:v>ΕΠΙΠΕΔΟ 4</c:v>
                </c:pt>
                <c:pt idx="5">
                  <c:v>ΚΑΝΕΝΑ ΕΠΙΠΕΔΟ</c:v>
                </c:pt>
              </c:strCache>
            </c:strRef>
          </c:cat>
          <c:val>
            <c:numRef>
              <c:f>Sheet1!$B$2:$B$7</c:f>
              <c:numCache>
                <c:formatCode>0.00</c:formatCode>
                <c:ptCount val="6"/>
                <c:pt idx="0" formatCode="General">
                  <c:v>2.72</c:v>
                </c:pt>
                <c:pt idx="1">
                  <c:v>28.57</c:v>
                </c:pt>
                <c:pt idx="2" formatCode="General">
                  <c:v>19.73</c:v>
                </c:pt>
                <c:pt idx="3" formatCode="General">
                  <c:v>17.690000000000001</c:v>
                </c:pt>
                <c:pt idx="4" formatCode="General">
                  <c:v>10.199999999999999</c:v>
                </c:pt>
                <c:pt idx="5" formatCode="General">
                  <c:v>21.09</c:v>
                </c:pt>
              </c:numCache>
            </c:numRef>
          </c:val>
          <c:extLst>
            <c:ext xmlns:c16="http://schemas.microsoft.com/office/drawing/2014/chart" uri="{C3380CC4-5D6E-409C-BE32-E72D297353CC}">
              <c16:uniqueId val="{0000000C-A938-4619-A730-DE4A5C4396AA}"/>
            </c:ext>
          </c:extLst>
        </c:ser>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27252375374202786"/>
          <c:y val="4.309146896874434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ΑΥΣΤΗΡΟ ΚΡΙΤΗΡΙΟ (4 ΑΠΟ ΤΑ 5)</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FF0C-4728-AD50-E141CFA8C561}"/>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FF0C-4728-AD50-E141CFA8C561}"/>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FF0C-4728-AD50-E141CFA8C561}"/>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FF0C-4728-AD50-E141CFA8C561}"/>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FF0C-4728-AD50-E141CFA8C561}"/>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FF0C-4728-AD50-E141CFA8C561}"/>
              </c:ext>
            </c:extLst>
          </c:dPt>
          <c:dLbls>
            <c:dLbl>
              <c:idx val="4"/>
              <c:layout>
                <c:manualLayout>
                  <c:x val="-3.6444097357802942E-2"/>
                  <c:y val="-9.010034420737454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FF0C-4728-AD50-E141CFA8C561}"/>
                </c:ext>
              </c:extLst>
            </c:dLbl>
            <c:dLbl>
              <c:idx val="5"/>
              <c:layout>
                <c:manualLayout>
                  <c:x val="5.4666146036704409E-2"/>
                  <c:y val="5.876109404828774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F0C-4728-AD50-E141CFA8C561}"/>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ΕΠΙΠΕΔΟ 0</c:v>
                </c:pt>
                <c:pt idx="1">
                  <c:v>ΕΠΙΠΕΔΟ 1</c:v>
                </c:pt>
                <c:pt idx="2">
                  <c:v>ΕΠΙΠΕΔΟ 2</c:v>
                </c:pt>
                <c:pt idx="3">
                  <c:v>ΕΠΙΠΕΔΟ 3</c:v>
                </c:pt>
                <c:pt idx="4">
                  <c:v>ΕΠΙΠΕΔΟ 4</c:v>
                </c:pt>
                <c:pt idx="5">
                  <c:v>ΚΑΝΕΝΑ ΕΠΙΠΕΔΟ</c:v>
                </c:pt>
              </c:strCache>
            </c:strRef>
          </c:cat>
          <c:val>
            <c:numRef>
              <c:f>Sheet1!$B$2:$B$7</c:f>
              <c:numCache>
                <c:formatCode>General</c:formatCode>
                <c:ptCount val="6"/>
                <c:pt idx="0">
                  <c:v>27.21</c:v>
                </c:pt>
                <c:pt idx="1">
                  <c:v>38.78</c:v>
                </c:pt>
                <c:pt idx="2">
                  <c:v>14.97</c:v>
                </c:pt>
                <c:pt idx="3">
                  <c:v>5.44</c:v>
                </c:pt>
                <c:pt idx="4">
                  <c:v>1.36</c:v>
                </c:pt>
                <c:pt idx="5">
                  <c:v>12.24</c:v>
                </c:pt>
              </c:numCache>
            </c:numRef>
          </c:val>
          <c:extLst>
            <c:ext xmlns:c16="http://schemas.microsoft.com/office/drawing/2014/chart" uri="{C3380CC4-5D6E-409C-BE32-E72D297353CC}">
              <c16:uniqueId val="{0000000C-FF0C-4728-AD50-E141CFA8C561}"/>
            </c:ext>
          </c:extLst>
        </c:ser>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dirty="0">
                <a:latin typeface="Times New Roman" panose="02020603050405020304" pitchFamily="18" charset="0"/>
                <a:cs typeface="Times New Roman" panose="02020603050405020304" pitchFamily="18" charset="0"/>
              </a:rPr>
              <a:t>ΚΑΤΑΝΟΜΗ ΦΟΙΤΗΤΩΝ ΣΤΑ </a:t>
            </a:r>
            <a:r>
              <a:rPr lang="en-US" dirty="0">
                <a:latin typeface="Times New Roman" panose="02020603050405020304" pitchFamily="18" charset="0"/>
                <a:cs typeface="Times New Roman" panose="02020603050405020304" pitchFamily="18" charset="0"/>
              </a:rPr>
              <a:t>V.H. </a:t>
            </a:r>
            <a:r>
              <a:rPr lang="el-GR" dirty="0">
                <a:latin typeface="Times New Roman" panose="02020603050405020304" pitchFamily="18" charset="0"/>
                <a:cs typeface="Times New Roman" panose="02020603050405020304" pitchFamily="18" charset="0"/>
              </a:rPr>
              <a:t>ΕΠΙΠΕΔΑ 1 ΚΑΙ 2 </a:t>
            </a:r>
            <a:r>
              <a:rPr lang="en-US" dirty="0">
                <a:latin typeface="Times New Roman" panose="02020603050405020304" pitchFamily="18" charset="0"/>
                <a:cs typeface="Times New Roman" panose="02020603050405020304" pitchFamily="18" charset="0"/>
              </a:rPr>
              <a:t>ME TO </a:t>
            </a:r>
            <a:r>
              <a:rPr lang="el-GR" dirty="0">
                <a:latin typeface="Times New Roman" panose="02020603050405020304" pitchFamily="18" charset="0"/>
                <a:cs typeface="Times New Roman" panose="02020603050405020304" pitchFamily="18" charset="0"/>
              </a:rPr>
              <a:t>ΕΛΑΣΤΙΚΟ ΚΡΙΤΗΡΙΟ</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ΚΑΤΑΝΟΜΗ ΦΟΙΤΗΤΩΝ ΣΤΑ V.H. ΕΠΙΠΕΔΑ 1 ΚΑΙ 2 ME TO ΕΛΑΣΤΙΚΟ ΚΡΙΤΗΡΙΟ</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D61-49F1-9D63-C74ADDAB5EF7}"/>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0D61-49F1-9D63-C74ADDAB5EF7}"/>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0D61-49F1-9D63-C74ADDAB5EF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ΕΠΙΠΕΔΑ 1-2</c:v>
                </c:pt>
                <c:pt idx="1">
                  <c:v>ΑΛΛΑ ΕΠΙΠΕΔΑ</c:v>
                </c:pt>
                <c:pt idx="2">
                  <c:v>ΧΩΡΙΣ ΕΠΙΠΕΔΟ</c:v>
                </c:pt>
              </c:strCache>
            </c:strRef>
          </c:cat>
          <c:val>
            <c:numRef>
              <c:f>Sheet1!$B$2:$B$5</c:f>
              <c:numCache>
                <c:formatCode>0.00</c:formatCode>
                <c:ptCount val="3"/>
                <c:pt idx="0">
                  <c:v>48.3</c:v>
                </c:pt>
                <c:pt idx="1">
                  <c:v>30.61</c:v>
                </c:pt>
                <c:pt idx="2">
                  <c:v>21.09</c:v>
                </c:pt>
              </c:numCache>
            </c:numRef>
          </c:val>
          <c:extLst>
            <c:ext xmlns:c16="http://schemas.microsoft.com/office/drawing/2014/chart" uri="{C3380CC4-5D6E-409C-BE32-E72D297353CC}">
              <c16:uniqueId val="{00000006-0D61-49F1-9D63-C74ADDAB5EF7}"/>
            </c:ext>
          </c:extLst>
        </c:ser>
        <c:dLbls>
          <c:dLblPos val="outEnd"/>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l-GR" b="0">
                <a:latin typeface="Times New Roman" panose="02020603050405020304" pitchFamily="18" charset="0"/>
                <a:cs typeface="Times New Roman" panose="02020603050405020304" pitchFamily="18" charset="0"/>
              </a:rPr>
              <a:t>ΚΑΤΑΝΟΜΗ ΦΟΙΤΗΤΩΝ ΣΤΑ </a:t>
            </a:r>
            <a:r>
              <a:rPr lang="en-US" b="0">
                <a:latin typeface="Times New Roman" panose="02020603050405020304" pitchFamily="18" charset="0"/>
                <a:cs typeface="Times New Roman" panose="02020603050405020304" pitchFamily="18" charset="0"/>
              </a:rPr>
              <a:t>V.H. </a:t>
            </a:r>
            <a:r>
              <a:rPr lang="el-GR" b="0">
                <a:latin typeface="Times New Roman" panose="02020603050405020304" pitchFamily="18" charset="0"/>
                <a:cs typeface="Times New Roman" panose="02020603050405020304" pitchFamily="18" charset="0"/>
              </a:rPr>
              <a:t>ΕΠΙΠΕΔΑ 1 ΚΑΙ 2 ΜΕ ΤΟ ΑΥΣΤΗΡΟ ΚΡΙΤΗΡΙΟ</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ΚΑΤΑΝΟΜΗ ΦΟΙΤΗΤΩΝ ΣΤΑ V.H. ΕΠΙΠΕΔΑ 1 ΚΑΙ 2 ΜΕ ΤΟ ΑΥΣΤΗΡΟ ΚΡΙΤΗΡΙΟ</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0AA7-4991-B1B0-2BBA22A7287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0AA7-4991-B1B0-2BBA22A7287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0AA7-4991-B1B0-2BBA22A7287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0AA7-4991-B1B0-2BBA22A7287E}"/>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0AA7-4991-B1B0-2BBA22A7287E}"/>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0AA7-4991-B1B0-2BBA22A7287E}"/>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0AA7-4991-B1B0-2BBA22A7287E}"/>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0AA7-4991-B1B0-2BBA22A7287E}"/>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ΕΠΙΠΕΔΑ 1-2</c:v>
                </c:pt>
                <c:pt idx="1">
                  <c:v>ΑΛΛΑ ΕΠΙΠΕΔΑ</c:v>
                </c:pt>
                <c:pt idx="2">
                  <c:v>ΧΩΡΙΣ ΕΠΙΠΕΔΟ</c:v>
                </c:pt>
              </c:strCache>
            </c:strRef>
          </c:cat>
          <c:val>
            <c:numRef>
              <c:f>Sheet1!$B$2:$B$5</c:f>
              <c:numCache>
                <c:formatCode>General</c:formatCode>
                <c:ptCount val="4"/>
                <c:pt idx="0">
                  <c:v>53.75</c:v>
                </c:pt>
                <c:pt idx="1">
                  <c:v>6.8</c:v>
                </c:pt>
                <c:pt idx="2">
                  <c:v>12.24</c:v>
                </c:pt>
              </c:numCache>
            </c:numRef>
          </c:val>
          <c:extLst>
            <c:ext xmlns:c16="http://schemas.microsoft.com/office/drawing/2014/chart" uri="{C3380CC4-5D6E-409C-BE32-E72D297353CC}">
              <c16:uniqueId val="{00000008-0AA7-4991-B1B0-2BBA22A7287E}"/>
            </c:ext>
          </c:extLst>
        </c:ser>
        <c:dLbls>
          <c:dLblPos val="outEnd"/>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a:t>ΣΩΣΤΕΣ</a:t>
            </a:r>
            <a:r>
              <a:rPr lang="el-GR" baseline="0"/>
              <a:t> ΑΠΑΝΤΗΣΕΙΣ ΣΤΟ </a:t>
            </a:r>
            <a:r>
              <a:rPr lang="en-US" baseline="0"/>
              <a:t>V.H. </a:t>
            </a:r>
            <a:r>
              <a:rPr lang="el-GR" baseline="0"/>
              <a:t>ΤΕΣΤ</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Sheet1!$A$2:$A$21</c:f>
              <c:strCache>
                <c:ptCount val="20"/>
                <c:pt idx="0">
                  <c:v>Ερώτηση 1</c:v>
                </c:pt>
                <c:pt idx="1">
                  <c:v>Ερώτηση 2</c:v>
                </c:pt>
                <c:pt idx="2">
                  <c:v>Ερώτηση 3</c:v>
                </c:pt>
                <c:pt idx="3">
                  <c:v>Ερώτηση 4</c:v>
                </c:pt>
                <c:pt idx="4">
                  <c:v>Ερώτηση 5</c:v>
                </c:pt>
                <c:pt idx="5">
                  <c:v>Ερώτηση 6</c:v>
                </c:pt>
                <c:pt idx="6">
                  <c:v>Ερώτηση 7</c:v>
                </c:pt>
                <c:pt idx="7">
                  <c:v>Ερώτηση 8</c:v>
                </c:pt>
                <c:pt idx="8">
                  <c:v>Ερώτηση 9</c:v>
                </c:pt>
                <c:pt idx="9">
                  <c:v>Ερώτηση 10</c:v>
                </c:pt>
                <c:pt idx="10">
                  <c:v>Ερώτηση 11</c:v>
                </c:pt>
                <c:pt idx="11">
                  <c:v>Ερώτηση 12</c:v>
                </c:pt>
                <c:pt idx="12">
                  <c:v>Ερώτηση 13</c:v>
                </c:pt>
                <c:pt idx="13">
                  <c:v>Ερώτηση 14</c:v>
                </c:pt>
                <c:pt idx="14">
                  <c:v>Ερώτηση 15</c:v>
                </c:pt>
                <c:pt idx="15">
                  <c:v>Ερώτηση 16</c:v>
                </c:pt>
                <c:pt idx="16">
                  <c:v>Ερώτηση 17</c:v>
                </c:pt>
                <c:pt idx="17">
                  <c:v>Ερώτηση 18</c:v>
                </c:pt>
                <c:pt idx="18">
                  <c:v>Ερώτηση 19</c:v>
                </c:pt>
                <c:pt idx="19">
                  <c:v>Ερώτηση 20</c:v>
                </c:pt>
              </c:strCache>
            </c:strRef>
          </c:cat>
          <c:val>
            <c:numRef>
              <c:f>Sheet1!$B$2:$B$21</c:f>
              <c:numCache>
                <c:formatCode>General</c:formatCode>
                <c:ptCount val="20"/>
                <c:pt idx="0">
                  <c:v>79.59</c:v>
                </c:pt>
                <c:pt idx="1">
                  <c:v>87.76</c:v>
                </c:pt>
                <c:pt idx="2">
                  <c:v>79.59</c:v>
                </c:pt>
                <c:pt idx="3">
                  <c:v>72.790000000000006</c:v>
                </c:pt>
                <c:pt idx="4">
                  <c:v>79.59</c:v>
                </c:pt>
                <c:pt idx="5">
                  <c:v>38.1</c:v>
                </c:pt>
                <c:pt idx="6">
                  <c:v>81.63</c:v>
                </c:pt>
                <c:pt idx="7">
                  <c:v>52.38</c:v>
                </c:pt>
                <c:pt idx="8">
                  <c:v>67.349999999999994</c:v>
                </c:pt>
                <c:pt idx="9">
                  <c:v>31.97</c:v>
                </c:pt>
                <c:pt idx="10">
                  <c:v>34.01</c:v>
                </c:pt>
                <c:pt idx="11">
                  <c:v>44.22</c:v>
                </c:pt>
                <c:pt idx="12">
                  <c:v>81.63</c:v>
                </c:pt>
                <c:pt idx="13">
                  <c:v>27.89</c:v>
                </c:pt>
                <c:pt idx="14">
                  <c:v>31.29</c:v>
                </c:pt>
                <c:pt idx="15">
                  <c:v>43.54</c:v>
                </c:pt>
                <c:pt idx="16">
                  <c:v>32.65</c:v>
                </c:pt>
                <c:pt idx="17">
                  <c:v>40.14</c:v>
                </c:pt>
                <c:pt idx="18">
                  <c:v>10.199999999999999</c:v>
                </c:pt>
                <c:pt idx="19">
                  <c:v>21.77</c:v>
                </c:pt>
              </c:numCache>
            </c:numRef>
          </c:val>
          <c:extLst>
            <c:ext xmlns:c16="http://schemas.microsoft.com/office/drawing/2014/chart" uri="{C3380CC4-5D6E-409C-BE32-E72D297353CC}">
              <c16:uniqueId val="{00000000-A6E7-408D-BD2A-7508D0A765B9}"/>
            </c:ext>
          </c:extLst>
        </c:ser>
        <c:ser>
          <c:idx val="1"/>
          <c:order val="1"/>
          <c:tx>
            <c:strRef>
              <c:f>Sheet1!$C$1</c:f>
              <c:strCache>
                <c:ptCount val="1"/>
                <c:pt idx="0">
                  <c:v>Column1</c:v>
                </c:pt>
              </c:strCache>
            </c:strRef>
          </c:tx>
          <c:spPr>
            <a:solidFill>
              <a:schemeClr val="accent2"/>
            </a:solidFill>
            <a:ln>
              <a:noFill/>
            </a:ln>
            <a:effectLst/>
          </c:spPr>
          <c:invertIfNegative val="0"/>
          <c:cat>
            <c:strRef>
              <c:f>Sheet1!$A$2:$A$21</c:f>
              <c:strCache>
                <c:ptCount val="20"/>
                <c:pt idx="0">
                  <c:v>Ερώτηση 1</c:v>
                </c:pt>
                <c:pt idx="1">
                  <c:v>Ερώτηση 2</c:v>
                </c:pt>
                <c:pt idx="2">
                  <c:v>Ερώτηση 3</c:v>
                </c:pt>
                <c:pt idx="3">
                  <c:v>Ερώτηση 4</c:v>
                </c:pt>
                <c:pt idx="4">
                  <c:v>Ερώτηση 5</c:v>
                </c:pt>
                <c:pt idx="5">
                  <c:v>Ερώτηση 6</c:v>
                </c:pt>
                <c:pt idx="6">
                  <c:v>Ερώτηση 7</c:v>
                </c:pt>
                <c:pt idx="7">
                  <c:v>Ερώτηση 8</c:v>
                </c:pt>
                <c:pt idx="8">
                  <c:v>Ερώτηση 9</c:v>
                </c:pt>
                <c:pt idx="9">
                  <c:v>Ερώτηση 10</c:v>
                </c:pt>
                <c:pt idx="10">
                  <c:v>Ερώτηση 11</c:v>
                </c:pt>
                <c:pt idx="11">
                  <c:v>Ερώτηση 12</c:v>
                </c:pt>
                <c:pt idx="12">
                  <c:v>Ερώτηση 13</c:v>
                </c:pt>
                <c:pt idx="13">
                  <c:v>Ερώτηση 14</c:v>
                </c:pt>
                <c:pt idx="14">
                  <c:v>Ερώτηση 15</c:v>
                </c:pt>
                <c:pt idx="15">
                  <c:v>Ερώτηση 16</c:v>
                </c:pt>
                <c:pt idx="16">
                  <c:v>Ερώτηση 17</c:v>
                </c:pt>
                <c:pt idx="17">
                  <c:v>Ερώτηση 18</c:v>
                </c:pt>
                <c:pt idx="18">
                  <c:v>Ερώτηση 19</c:v>
                </c:pt>
                <c:pt idx="19">
                  <c:v>Ερώτηση 20</c:v>
                </c:pt>
              </c:strCache>
            </c:strRef>
          </c:cat>
          <c:val>
            <c:numRef>
              <c:f>Sheet1!$C$2:$C$21</c:f>
              <c:numCache>
                <c:formatCode>General</c:formatCode>
                <c:ptCount val="20"/>
              </c:numCache>
            </c:numRef>
          </c:val>
          <c:extLst>
            <c:ext xmlns:c16="http://schemas.microsoft.com/office/drawing/2014/chart" uri="{C3380CC4-5D6E-409C-BE32-E72D297353CC}">
              <c16:uniqueId val="{00000001-A6E7-408D-BD2A-7508D0A765B9}"/>
            </c:ext>
          </c:extLst>
        </c:ser>
        <c:ser>
          <c:idx val="2"/>
          <c:order val="2"/>
          <c:tx>
            <c:strRef>
              <c:f>Sheet1!$D$1</c:f>
              <c:strCache>
                <c:ptCount val="1"/>
                <c:pt idx="0">
                  <c:v>Column2</c:v>
                </c:pt>
              </c:strCache>
            </c:strRef>
          </c:tx>
          <c:spPr>
            <a:solidFill>
              <a:schemeClr val="accent3"/>
            </a:solidFill>
            <a:ln>
              <a:noFill/>
            </a:ln>
            <a:effectLst/>
          </c:spPr>
          <c:invertIfNegative val="0"/>
          <c:cat>
            <c:strRef>
              <c:f>Sheet1!$A$2:$A$21</c:f>
              <c:strCache>
                <c:ptCount val="20"/>
                <c:pt idx="0">
                  <c:v>Ερώτηση 1</c:v>
                </c:pt>
                <c:pt idx="1">
                  <c:v>Ερώτηση 2</c:v>
                </c:pt>
                <c:pt idx="2">
                  <c:v>Ερώτηση 3</c:v>
                </c:pt>
                <c:pt idx="3">
                  <c:v>Ερώτηση 4</c:v>
                </c:pt>
                <c:pt idx="4">
                  <c:v>Ερώτηση 5</c:v>
                </c:pt>
                <c:pt idx="5">
                  <c:v>Ερώτηση 6</c:v>
                </c:pt>
                <c:pt idx="6">
                  <c:v>Ερώτηση 7</c:v>
                </c:pt>
                <c:pt idx="7">
                  <c:v>Ερώτηση 8</c:v>
                </c:pt>
                <c:pt idx="8">
                  <c:v>Ερώτηση 9</c:v>
                </c:pt>
                <c:pt idx="9">
                  <c:v>Ερώτηση 10</c:v>
                </c:pt>
                <c:pt idx="10">
                  <c:v>Ερώτηση 11</c:v>
                </c:pt>
                <c:pt idx="11">
                  <c:v>Ερώτηση 12</c:v>
                </c:pt>
                <c:pt idx="12">
                  <c:v>Ερώτηση 13</c:v>
                </c:pt>
                <c:pt idx="13">
                  <c:v>Ερώτηση 14</c:v>
                </c:pt>
                <c:pt idx="14">
                  <c:v>Ερώτηση 15</c:v>
                </c:pt>
                <c:pt idx="15">
                  <c:v>Ερώτηση 16</c:v>
                </c:pt>
                <c:pt idx="16">
                  <c:v>Ερώτηση 17</c:v>
                </c:pt>
                <c:pt idx="17">
                  <c:v>Ερώτηση 18</c:v>
                </c:pt>
                <c:pt idx="18">
                  <c:v>Ερώτηση 19</c:v>
                </c:pt>
                <c:pt idx="19">
                  <c:v>Ερώτηση 20</c:v>
                </c:pt>
              </c:strCache>
            </c:strRef>
          </c:cat>
          <c:val>
            <c:numRef>
              <c:f>Sheet1!$D$2:$D$21</c:f>
              <c:numCache>
                <c:formatCode>General</c:formatCode>
                <c:ptCount val="20"/>
              </c:numCache>
            </c:numRef>
          </c:val>
          <c:extLst>
            <c:ext xmlns:c16="http://schemas.microsoft.com/office/drawing/2014/chart" uri="{C3380CC4-5D6E-409C-BE32-E72D297353CC}">
              <c16:uniqueId val="{00000002-A6E7-408D-BD2A-7508D0A765B9}"/>
            </c:ext>
          </c:extLst>
        </c:ser>
        <c:dLbls>
          <c:showLegendKey val="0"/>
          <c:showVal val="0"/>
          <c:showCatName val="0"/>
          <c:showSerName val="0"/>
          <c:showPercent val="0"/>
          <c:showBubbleSize val="0"/>
        </c:dLbls>
        <c:gapWidth val="219"/>
        <c:overlap val="-27"/>
        <c:axId val="795650511"/>
        <c:axId val="658509247"/>
      </c:barChart>
      <c:catAx>
        <c:axId val="7956505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8509247"/>
        <c:crosses val="autoZero"/>
        <c:auto val="1"/>
        <c:lblAlgn val="ctr"/>
        <c:lblOffset val="100"/>
        <c:noMultiLvlLbl val="0"/>
      </c:catAx>
      <c:valAx>
        <c:axId val="658509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56505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2"/>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884613" y="0"/>
            <a:ext cx="2971800" cy="499092"/>
          </a:xfrm>
          <a:prstGeom prst="rect">
            <a:avLst/>
          </a:prstGeom>
        </p:spPr>
        <p:txBody>
          <a:bodyPr vert="horz" lIns="93497" tIns="46749" rIns="93497" bIns="46749" rtlCol="0"/>
          <a:lstStyle>
            <a:lvl1pPr algn="r">
              <a:defRPr sz="1200"/>
            </a:lvl1pPr>
          </a:lstStyle>
          <a:p>
            <a:fld id="{B3C63D6B-6170-4AA7-868A-06C9EBB0B55B}" type="datetimeFigureOut">
              <a:rPr lang="en-US" smtClean="0"/>
              <a:t>1/24/2019</a:t>
            </a:fld>
            <a:endParaRPr lang="en-US"/>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685800" y="4787126"/>
            <a:ext cx="5486400" cy="3916739"/>
          </a:xfrm>
          <a:prstGeom prst="rect">
            <a:avLst/>
          </a:prstGeom>
        </p:spPr>
        <p:txBody>
          <a:bodyPr vert="horz" lIns="93497" tIns="46749" rIns="93497" bIns="4674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8186"/>
            <a:ext cx="2971800" cy="499091"/>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6"/>
            <a:ext cx="2971800" cy="499091"/>
          </a:xfrm>
          <a:prstGeom prst="rect">
            <a:avLst/>
          </a:prstGeom>
        </p:spPr>
        <p:txBody>
          <a:bodyPr vert="horz" lIns="93497" tIns="46749" rIns="93497" bIns="46749" rtlCol="0" anchor="b"/>
          <a:lstStyle>
            <a:lvl1pPr algn="r">
              <a:defRPr sz="1200"/>
            </a:lvl1pPr>
          </a:lstStyle>
          <a:p>
            <a:fld id="{C6891435-D27F-4008-93DA-EC4A7CEAC2C3}" type="slidenum">
              <a:rPr lang="en-US" smtClean="0"/>
              <a:t>‹#›</a:t>
            </a:fld>
            <a:endParaRPr lang="en-US"/>
          </a:p>
        </p:txBody>
      </p:sp>
    </p:spTree>
    <p:extLst>
      <p:ext uri="{BB962C8B-B14F-4D97-AF65-F5344CB8AC3E}">
        <p14:creationId xmlns:p14="http://schemas.microsoft.com/office/powerpoint/2010/main" val="1220016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l.wikipedia.org/wiki/%CE%9A%CF%89%CE%BD%CE%B9%CE%BA%CE%AE_%CF%84%CE%BF%CE%BC%CE%AE" TargetMode="External"/><Relationship Id="rId3" Type="http://schemas.openxmlformats.org/officeDocument/2006/relationships/hyperlink" Target="https://el.wikipedia.org/wiki/%CE%98%CE%B1%CE%BB%CE%AE%CF%82_%CE%BF_%CE%9C%CE%B9%CE%BB%CE%AE%CF%83%CE%B9%CE%BF%CF%82" TargetMode="External"/><Relationship Id="rId7" Type="http://schemas.openxmlformats.org/officeDocument/2006/relationships/hyperlink" Target="https://el.wikipedia.org/wiki/%CE%95%CF%8D%CE%B4%CE%BF%CE%BE%CE%BF%CF%82_%CE%BF_%CE%9A%CE%BD%CE%AF%CE%B4%CE%B9%CE%BF%CF%82"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el.wikipedia.org/wiki/%CE%9B%CE%B5%CF%89%CE%B4%CE%AC%CE%BC%CE%B1%CF%82_%CE%BF_%CE%98%CE%AC%CF%83%CE%B9%CE%BF%CF%82" TargetMode="External"/><Relationship Id="rId5" Type="http://schemas.openxmlformats.org/officeDocument/2006/relationships/hyperlink" Target="https://el.wikipedia.org/wiki/%CE%98%CE%B5%CE%B1%CE%AF%CF%84%CE%B7%CF%84%CE%BF%CF%82_(%CE%BC%CE%B1%CE%B8%CE%B7%CE%BC%CE%B1%CF%84%CE%B9%CE%BA%CF%8C%CF%82)" TargetMode="External"/><Relationship Id="rId10" Type="http://schemas.openxmlformats.org/officeDocument/2006/relationships/hyperlink" Target="https://el.wikipedia.org/wiki/%CE%98%CE%B5%CF%89%CF%81%CE%AF%CE%B1_%CE%B1%CF%81%CE%B9%CE%B8%CE%BC%CF%8E%CE%BD" TargetMode="External"/><Relationship Id="rId4" Type="http://schemas.openxmlformats.org/officeDocument/2006/relationships/hyperlink" Target="https://el.wikipedia.org/wiki/%CE%A0%CF%85%CE%B8%CE%B1%CE%B3%CF%8C%CF%81%CE%B1%CF%82" TargetMode="External"/><Relationship Id="rId9" Type="http://schemas.openxmlformats.org/officeDocument/2006/relationships/hyperlink" Target="https://el.wikipedia.org/wiki/%CE%A3%CF%86%CE%B1%CE%B9%CF%81%CE%B9%CE%BA%CE%AE_%CE%B3%CE%B5%CF%89%CE%BC%CE%B5%CF%84%CF%81%CE%AF%CE%B1"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C6891435-D27F-4008-93DA-EC4A7CEAC2C3}" type="slidenum">
              <a:rPr lang="en-US" smtClean="0"/>
              <a:t>1</a:t>
            </a:fld>
            <a:endParaRPr lang="en-US"/>
          </a:p>
        </p:txBody>
      </p:sp>
    </p:spTree>
    <p:extLst>
      <p:ext uri="{BB962C8B-B14F-4D97-AF65-F5344CB8AC3E}">
        <p14:creationId xmlns:p14="http://schemas.microsoft.com/office/powerpoint/2010/main" val="948775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dirty="0">
                <a:latin typeface="Times New Roman" panose="02020603050405020304" pitchFamily="18" charset="0"/>
                <a:cs typeface="Times New Roman" panose="02020603050405020304" pitchFamily="18" charset="0"/>
              </a:rPr>
              <a:t>Η </a:t>
            </a:r>
            <a:r>
              <a:rPr lang="el-GR" sz="1200" b="1" dirty="0" err="1">
                <a:latin typeface="Times New Roman" panose="02020603050405020304" pitchFamily="18" charset="0"/>
                <a:cs typeface="Times New Roman" panose="02020603050405020304" pitchFamily="18" charset="0"/>
              </a:rPr>
              <a:t>ενσωµάτωση</a:t>
            </a:r>
            <a:r>
              <a:rPr lang="el-GR" sz="1200" b="1" dirty="0">
                <a:latin typeface="Times New Roman" panose="02020603050405020304" pitchFamily="18" charset="0"/>
                <a:cs typeface="Times New Roman" panose="02020603050405020304" pitchFamily="18" charset="0"/>
              </a:rPr>
              <a:t> της τεχνολογίας στην τάξη:  </a:t>
            </a:r>
            <a:endParaRPr lang="en-US" sz="1200" dirty="0">
              <a:latin typeface="Times New Roman" panose="02020603050405020304" pitchFamily="18" charset="0"/>
              <a:cs typeface="Times New Roman" panose="02020603050405020304" pitchFamily="18" charset="0"/>
            </a:endParaRPr>
          </a:p>
          <a:p>
            <a:r>
              <a:rPr lang="el-GR" sz="1200" b="1" dirty="0">
                <a:latin typeface="Times New Roman" panose="02020603050405020304" pitchFamily="18" charset="0"/>
                <a:cs typeface="Times New Roman" panose="02020603050405020304" pitchFamily="18" charset="0"/>
              </a:rPr>
              <a:t>Παρακινεί </a:t>
            </a:r>
            <a:r>
              <a:rPr lang="el-GR" sz="1200" dirty="0">
                <a:latin typeface="Times New Roman" panose="02020603050405020304" pitchFamily="18" charset="0"/>
                <a:cs typeface="Times New Roman" panose="02020603050405020304" pitchFamily="18" charset="0"/>
              </a:rPr>
              <a:t>τους μαθητές να ενδιαφερθούν για την έρευνα, την υπόθεση, τη δημιουργία και την ανακάλυψη αρχών καθώς και την παραγωγή γενικεύσεων.  </a:t>
            </a:r>
            <a:endParaRPr lang="en-US" sz="1200" dirty="0">
              <a:latin typeface="Times New Roman" panose="02020603050405020304" pitchFamily="18" charset="0"/>
              <a:cs typeface="Times New Roman" panose="02020603050405020304" pitchFamily="18" charset="0"/>
            </a:endParaRPr>
          </a:p>
          <a:p>
            <a:r>
              <a:rPr lang="el-GR" sz="1200" dirty="0">
                <a:latin typeface="Times New Roman" panose="02020603050405020304" pitchFamily="18" charset="0"/>
                <a:cs typeface="Times New Roman" panose="02020603050405020304" pitchFamily="18" charset="0"/>
              </a:rPr>
              <a:t>Τους </a:t>
            </a:r>
            <a:r>
              <a:rPr lang="el-GR" sz="1200" b="1" dirty="0">
                <a:latin typeface="Times New Roman" panose="02020603050405020304" pitchFamily="18" charset="0"/>
                <a:cs typeface="Times New Roman" panose="02020603050405020304" pitchFamily="18" charset="0"/>
              </a:rPr>
              <a:t>βοηθά</a:t>
            </a:r>
            <a:r>
              <a:rPr lang="el-GR" sz="1200" dirty="0">
                <a:latin typeface="Times New Roman" panose="02020603050405020304" pitchFamily="18" charset="0"/>
                <a:cs typeface="Times New Roman" panose="02020603050405020304" pitchFamily="18" charset="0"/>
              </a:rPr>
              <a:t> να </a:t>
            </a:r>
            <a:r>
              <a:rPr lang="el-GR" sz="1200" b="1" dirty="0">
                <a:latin typeface="Times New Roman" panose="02020603050405020304" pitchFamily="18" charset="0"/>
                <a:cs typeface="Times New Roman" panose="02020603050405020304" pitchFamily="18" charset="0"/>
              </a:rPr>
              <a:t>κάνουν συνδέσεις </a:t>
            </a:r>
            <a:r>
              <a:rPr lang="el-GR" sz="1200" dirty="0">
                <a:latin typeface="Times New Roman" panose="02020603050405020304" pitchFamily="18" charset="0"/>
                <a:cs typeface="Times New Roman" panose="02020603050405020304" pitchFamily="18" charset="0"/>
              </a:rPr>
              <a:t>σε διαφορετικούς κλάδους των µ</a:t>
            </a:r>
            <a:r>
              <a:rPr lang="el-GR" sz="1200" dirty="0" err="1">
                <a:latin typeface="Times New Roman" panose="02020603050405020304" pitchFamily="18" charset="0"/>
                <a:cs typeface="Times New Roman" panose="02020603050405020304" pitchFamily="18" charset="0"/>
              </a:rPr>
              <a:t>αθηµατικών</a:t>
            </a:r>
            <a:r>
              <a:rPr lang="el-GR" sz="1200" dirty="0">
                <a:latin typeface="Times New Roman" panose="02020603050405020304" pitchFamily="18" charset="0"/>
                <a:cs typeface="Times New Roman" panose="02020603050405020304" pitchFamily="18" charset="0"/>
              </a:rPr>
              <a:t>, </a:t>
            </a:r>
            <a:r>
              <a:rPr lang="el-GR" sz="1200" b="1" dirty="0">
                <a:latin typeface="Times New Roman" panose="02020603050405020304" pitchFamily="18" charset="0"/>
                <a:cs typeface="Times New Roman" panose="02020603050405020304" pitchFamily="18" charset="0"/>
              </a:rPr>
              <a:t>να επιλύουν </a:t>
            </a:r>
            <a:r>
              <a:rPr lang="el-GR" sz="1200" dirty="0" err="1">
                <a:latin typeface="Times New Roman" panose="02020603050405020304" pitchFamily="18" charset="0"/>
                <a:cs typeface="Times New Roman" panose="02020603050405020304" pitchFamily="18" charset="0"/>
              </a:rPr>
              <a:t>προβλήµατα</a:t>
            </a:r>
            <a:r>
              <a:rPr lang="el-GR" sz="1200" dirty="0">
                <a:latin typeface="Times New Roman" panose="02020603050405020304" pitchFamily="18" charset="0"/>
                <a:cs typeface="Times New Roman" panose="02020603050405020304" pitchFamily="18" charset="0"/>
              </a:rPr>
              <a:t> όχι μόνο σχολικά αλλά και της πραγματικότητας και τους </a:t>
            </a:r>
            <a:r>
              <a:rPr lang="el-GR" sz="1200" b="1" dirty="0">
                <a:latin typeface="Times New Roman" panose="02020603050405020304" pitchFamily="18" charset="0"/>
                <a:cs typeface="Times New Roman" panose="02020603050405020304" pitchFamily="18" charset="0"/>
              </a:rPr>
              <a:t>ενισχύει την εννοιολογική κατανόηση </a:t>
            </a:r>
            <a:r>
              <a:rPr lang="el-GR" sz="1200" dirty="0">
                <a:latin typeface="Times New Roman" panose="02020603050405020304" pitchFamily="18" charset="0"/>
                <a:cs typeface="Times New Roman" panose="02020603050405020304" pitchFamily="18" charset="0"/>
              </a:rPr>
              <a:t>τους στη </a:t>
            </a:r>
            <a:r>
              <a:rPr lang="el-GR" sz="1200" dirty="0" err="1">
                <a:latin typeface="Times New Roman" panose="02020603050405020304" pitchFamily="18" charset="0"/>
                <a:cs typeface="Times New Roman" panose="02020603050405020304" pitchFamily="18" charset="0"/>
              </a:rPr>
              <a:t>Γεωµετρία</a:t>
            </a:r>
            <a:r>
              <a:rPr lang="el-GR" sz="1200" dirty="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a:p>
            <a:r>
              <a:rPr lang="el-GR" sz="1200" b="1" dirty="0">
                <a:latin typeface="Times New Roman" panose="02020603050405020304" pitchFamily="18" charset="0"/>
                <a:cs typeface="Times New Roman" panose="02020603050405020304" pitchFamily="18" charset="0"/>
              </a:rPr>
              <a:t>Ενθαρρύνει </a:t>
            </a:r>
            <a:r>
              <a:rPr lang="el-GR" sz="1200" dirty="0">
                <a:latin typeface="Times New Roman" panose="02020603050405020304" pitchFamily="18" charset="0"/>
                <a:cs typeface="Times New Roman" panose="02020603050405020304" pitchFamily="18" charset="0"/>
              </a:rPr>
              <a:t>τους καθηγητές στο να περιλάβουν τους µ</a:t>
            </a:r>
            <a:r>
              <a:rPr lang="el-GR" sz="1200" dirty="0" err="1">
                <a:latin typeface="Times New Roman" panose="02020603050405020304" pitchFamily="18" charset="0"/>
                <a:cs typeface="Times New Roman" panose="02020603050405020304" pitchFamily="18" charset="0"/>
              </a:rPr>
              <a:t>αθητές</a:t>
            </a:r>
            <a:r>
              <a:rPr lang="el-GR" sz="1200" dirty="0">
                <a:latin typeface="Times New Roman" panose="02020603050405020304" pitchFamily="18" charset="0"/>
                <a:cs typeface="Times New Roman" panose="02020603050405020304" pitchFamily="18" charset="0"/>
              </a:rPr>
              <a:t> σε διάφορες εκπαιδευτικές δραστηριότητες και </a:t>
            </a:r>
            <a:r>
              <a:rPr lang="el-GR" sz="1200" b="1" dirty="0">
                <a:latin typeface="Times New Roman" panose="02020603050405020304" pitchFamily="18" charset="0"/>
                <a:cs typeface="Times New Roman" panose="02020603050405020304" pitchFamily="18" charset="0"/>
              </a:rPr>
              <a:t>Επιτρέπει</a:t>
            </a:r>
            <a:r>
              <a:rPr lang="el-GR" sz="1200" dirty="0">
                <a:latin typeface="Times New Roman" panose="02020603050405020304" pitchFamily="18" charset="0"/>
                <a:cs typeface="Times New Roman" panose="02020603050405020304" pitchFamily="18" charset="0"/>
              </a:rPr>
              <a:t> στους καθηγητές να δίνουν προσοχή στους µ</a:t>
            </a:r>
            <a:r>
              <a:rPr lang="el-GR" sz="1200" dirty="0" err="1">
                <a:latin typeface="Times New Roman" panose="02020603050405020304" pitchFamily="18" charset="0"/>
                <a:cs typeface="Times New Roman" panose="02020603050405020304" pitchFamily="18" charset="0"/>
              </a:rPr>
              <a:t>αθητές</a:t>
            </a:r>
            <a:r>
              <a:rPr lang="el-GR" sz="1200" dirty="0">
                <a:latin typeface="Times New Roman" panose="02020603050405020304" pitchFamily="18" charset="0"/>
                <a:cs typeface="Times New Roman" panose="02020603050405020304" pitchFamily="18" charset="0"/>
              </a:rPr>
              <a:t> που έχουν ανάγκη πρόσθετης βοήθειας. </a:t>
            </a:r>
            <a:endParaRPr lang="en-US" sz="1200" dirty="0">
              <a:latin typeface="Times New Roman" panose="02020603050405020304" pitchFamily="18" charset="0"/>
              <a:cs typeface="Times New Roman" panose="02020603050405020304" pitchFamily="18" charset="0"/>
            </a:endParaRPr>
          </a:p>
          <a:p>
            <a:endParaRPr lang="el-GR" dirty="0"/>
          </a:p>
          <a:p>
            <a:r>
              <a:rPr lang="el-GR" dirty="0"/>
              <a:t>!!!</a:t>
            </a:r>
          </a:p>
          <a:p>
            <a:r>
              <a:rPr lang="el-GR" sz="1200" kern="1200" dirty="0">
                <a:solidFill>
                  <a:schemeClr val="tx1"/>
                </a:solidFill>
                <a:effectLst/>
                <a:latin typeface="+mn-lt"/>
                <a:ea typeface="+mn-ea"/>
                <a:cs typeface="+mn-cs"/>
              </a:rPr>
              <a:t>Ο </a:t>
            </a:r>
            <a:r>
              <a:rPr lang="en-US" sz="1200" kern="1200" dirty="0">
                <a:solidFill>
                  <a:schemeClr val="tx1"/>
                </a:solidFill>
                <a:effectLst/>
                <a:latin typeface="+mn-lt"/>
                <a:ea typeface="+mn-ea"/>
                <a:cs typeface="+mn-cs"/>
              </a:rPr>
              <a:t>Wertheimer</a:t>
            </a:r>
            <a:r>
              <a:rPr lang="el-GR" sz="1200" kern="1200" dirty="0">
                <a:solidFill>
                  <a:schemeClr val="tx1"/>
                </a:solidFill>
                <a:effectLst/>
                <a:latin typeface="+mn-lt"/>
                <a:ea typeface="+mn-ea"/>
                <a:cs typeface="+mn-cs"/>
              </a:rPr>
              <a:t> (1990) αναφερόμενος στον </a:t>
            </a:r>
            <a:r>
              <a:rPr lang="en-US" sz="1200" kern="1200" dirty="0">
                <a:solidFill>
                  <a:schemeClr val="tx1"/>
                </a:solidFill>
                <a:effectLst/>
                <a:latin typeface="+mn-lt"/>
                <a:ea typeface="+mn-ea"/>
                <a:cs typeface="+mn-cs"/>
              </a:rPr>
              <a:t>Yousef</a:t>
            </a: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10</a:t>
            </a:fld>
            <a:endParaRPr lang="en-US"/>
          </a:p>
        </p:txBody>
      </p:sp>
    </p:spTree>
    <p:extLst>
      <p:ext uri="{BB962C8B-B14F-4D97-AF65-F5344CB8AC3E}">
        <p14:creationId xmlns:p14="http://schemas.microsoft.com/office/powerpoint/2010/main" val="845410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18CB533-0F97-42CD-8A28-2F7F378FA757}"/>
              </a:ext>
            </a:extLst>
          </p:cNvPr>
          <p:cNvSpPr>
            <a:spLocks noGrp="1" noChangeArrowheads="1"/>
          </p:cNvSpPr>
          <p:nvPr>
            <p:ph type="sldNum" sz="quarter" idx="5"/>
          </p:nvPr>
        </p:nvSpPr>
        <p:spPr>
          <a:ln/>
        </p:spPr>
        <p:txBody>
          <a:bodyPr/>
          <a:lstStyle/>
          <a:p>
            <a:pPr defTabSz="934974" fontAlgn="base">
              <a:spcBef>
                <a:spcPct val="0"/>
              </a:spcBef>
              <a:spcAft>
                <a:spcPct val="0"/>
              </a:spcAft>
            </a:pPr>
            <a:fld id="{2AD256DB-50A9-4BB6-AE9F-27ED212B3020}" type="slidenum">
              <a:rPr lang="en-US" altLang="en-US">
                <a:solidFill>
                  <a:srgbClr val="000000"/>
                </a:solidFill>
                <a:latin typeface="Arial" panose="020B0604020202020204" pitchFamily="34" charset="0"/>
              </a:rPr>
              <a:pPr defTabSz="934974" fontAlgn="base">
                <a:spcBef>
                  <a:spcPct val="0"/>
                </a:spcBef>
                <a:spcAft>
                  <a:spcPct val="0"/>
                </a:spcAft>
              </a:pPr>
              <a:t>11</a:t>
            </a:fld>
            <a:endParaRPr lang="en-US" altLang="en-US">
              <a:solidFill>
                <a:srgbClr val="000000"/>
              </a:solidFill>
              <a:latin typeface="Arial" panose="020B0604020202020204" pitchFamily="34" charset="0"/>
            </a:endParaRPr>
          </a:p>
        </p:txBody>
      </p:sp>
      <p:sp>
        <p:nvSpPr>
          <p:cNvPr id="111618" name="Rectangle 2">
            <a:extLst>
              <a:ext uri="{FF2B5EF4-FFF2-40B4-BE49-F238E27FC236}">
                <a16:creationId xmlns:a16="http://schemas.microsoft.com/office/drawing/2014/main" id="{3E0514F9-8094-4373-81D8-FE7DFC4FBA45}"/>
              </a:ext>
            </a:extLst>
          </p:cNvPr>
          <p:cNvSpPr>
            <a:spLocks noGrp="1" noRot="1" noChangeAspect="1" noChangeArrowheads="1" noTextEdit="1"/>
          </p:cNvSpPr>
          <p:nvPr>
            <p:ph type="sldImg"/>
          </p:nvPr>
        </p:nvSpPr>
        <p:spPr>
          <a:ln/>
        </p:spPr>
      </p:sp>
      <p:sp>
        <p:nvSpPr>
          <p:cNvPr id="111619" name="Rectangle 3">
            <a:extLst>
              <a:ext uri="{FF2B5EF4-FFF2-40B4-BE49-F238E27FC236}">
                <a16:creationId xmlns:a16="http://schemas.microsoft.com/office/drawing/2014/main" id="{BE392930-8590-4914-8F90-7CCA8E71D26C}"/>
              </a:ext>
            </a:extLst>
          </p:cNvPr>
          <p:cNvSpPr>
            <a:spLocks noGrp="1" noChangeArrowheads="1"/>
          </p:cNvSpPr>
          <p:nvPr>
            <p:ph type="body" idx="1"/>
          </p:nvPr>
        </p:nvSpPr>
        <p:spPr/>
        <p:txBody>
          <a:bodyPr/>
          <a:lstStyle/>
          <a:p>
            <a:r>
              <a:rPr lang="el-GR" altLang="en-US" dirty="0"/>
              <a:t>Το μοντέλο γεωμετρικής σκέψης </a:t>
            </a:r>
            <a:r>
              <a:rPr lang="el-GR" altLang="en-US" dirty="0" err="1"/>
              <a:t>van</a:t>
            </a:r>
            <a:r>
              <a:rPr lang="el-GR" altLang="en-US" dirty="0"/>
              <a:t> Hiele </a:t>
            </a:r>
            <a:r>
              <a:rPr lang="el-GR" altLang="en-US" b="1" dirty="0"/>
              <a:t>περιγράφει την ιεραρχία των επιπέδων μέσω των οποίων οι μαθητές προχωρούν στη γνώση της Γεωμετρίας. </a:t>
            </a:r>
            <a:r>
              <a:rPr lang="el-GR" altLang="en-US" dirty="0"/>
              <a:t>Το μοντέλο αποσαφηνίζει πολλές από τις ελλείψεις της παραδοσιακής διδασκαλίας και προσφέρει τρόπους βελτίωσης</a:t>
            </a:r>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40534D0-FFD0-449E-AD01-740FD295CCDB}"/>
              </a:ext>
            </a:extLst>
          </p:cNvPr>
          <p:cNvSpPr>
            <a:spLocks noGrp="1" noChangeArrowheads="1"/>
          </p:cNvSpPr>
          <p:nvPr>
            <p:ph type="sldNum" sz="quarter" idx="5"/>
          </p:nvPr>
        </p:nvSpPr>
        <p:spPr>
          <a:ln/>
        </p:spPr>
        <p:txBody>
          <a:bodyPr/>
          <a:lstStyle/>
          <a:p>
            <a:pPr defTabSz="934974" fontAlgn="base">
              <a:spcBef>
                <a:spcPct val="0"/>
              </a:spcBef>
              <a:spcAft>
                <a:spcPct val="0"/>
              </a:spcAft>
            </a:pPr>
            <a:fld id="{13BC27B5-1569-4B40-B992-DC961AF36DCA}" type="slidenum">
              <a:rPr lang="en-US" altLang="en-US">
                <a:solidFill>
                  <a:srgbClr val="000000"/>
                </a:solidFill>
                <a:latin typeface="Arial" panose="020B0604020202020204" pitchFamily="34" charset="0"/>
              </a:rPr>
              <a:pPr defTabSz="934974" fontAlgn="base">
                <a:spcBef>
                  <a:spcPct val="0"/>
                </a:spcBef>
                <a:spcAft>
                  <a:spcPct val="0"/>
                </a:spcAft>
              </a:pPr>
              <a:t>12</a:t>
            </a:fld>
            <a:endParaRPr lang="en-US" altLang="en-US">
              <a:solidFill>
                <a:srgbClr val="000000"/>
              </a:solidFill>
              <a:latin typeface="Arial" panose="020B0604020202020204" pitchFamily="34" charset="0"/>
            </a:endParaRPr>
          </a:p>
        </p:txBody>
      </p:sp>
      <p:sp>
        <p:nvSpPr>
          <p:cNvPr id="114690" name="Rectangle 2">
            <a:extLst>
              <a:ext uri="{FF2B5EF4-FFF2-40B4-BE49-F238E27FC236}">
                <a16:creationId xmlns:a16="http://schemas.microsoft.com/office/drawing/2014/main" id="{D6921061-FEE6-471D-B8F6-FAFBC9563673}"/>
              </a:ext>
            </a:extLst>
          </p:cNvPr>
          <p:cNvSpPr>
            <a:spLocks noGrp="1" noRot="1" noChangeAspect="1" noChangeArrowheads="1" noTextEdit="1"/>
          </p:cNvSpPr>
          <p:nvPr>
            <p:ph type="sldImg"/>
          </p:nvPr>
        </p:nvSpPr>
        <p:spPr>
          <a:ln/>
        </p:spPr>
      </p:sp>
      <p:sp>
        <p:nvSpPr>
          <p:cNvPr id="114691" name="Rectangle 3">
            <a:extLst>
              <a:ext uri="{FF2B5EF4-FFF2-40B4-BE49-F238E27FC236}">
                <a16:creationId xmlns:a16="http://schemas.microsoft.com/office/drawing/2014/main" id="{80465B62-363A-454F-BDBA-4E07AC9AEE5C}"/>
              </a:ext>
            </a:extLst>
          </p:cNvPr>
          <p:cNvSpPr>
            <a:spLocks noGrp="1" noChangeArrowheads="1"/>
          </p:cNvSpPr>
          <p:nvPr>
            <p:ph type="body" idx="1"/>
          </p:nvPr>
        </p:nvSpPr>
        <p:spPr/>
        <p:txBody>
          <a:bodyPr/>
          <a:lstStyle/>
          <a:p>
            <a:r>
              <a:rPr lang="en-US" altLang="en-US" dirty="0"/>
              <a:t> </a:t>
            </a:r>
            <a:r>
              <a:rPr lang="el-GR" altLang="en-US" dirty="0"/>
              <a:t>Η έρευνα του </a:t>
            </a:r>
            <a:r>
              <a:rPr lang="el-GR" altLang="en-US" dirty="0" err="1"/>
              <a:t>Pierre</a:t>
            </a:r>
            <a:r>
              <a:rPr lang="el-GR" altLang="en-US" dirty="0"/>
              <a:t> </a:t>
            </a:r>
            <a:r>
              <a:rPr lang="el-GR" altLang="en-US" dirty="0" err="1"/>
              <a:t>van</a:t>
            </a:r>
            <a:r>
              <a:rPr lang="el-GR" altLang="en-US" dirty="0"/>
              <a:t> Hiele και της συζύγου του, δείχνει ότι οι μαθητές αρχικά μαθαίνουν να </a:t>
            </a:r>
            <a:r>
              <a:rPr lang="el-GR" altLang="en-US" b="1" dirty="0"/>
              <a:t>αναγνωρίζουν ολόκληρα σχήματα </a:t>
            </a:r>
            <a:r>
              <a:rPr lang="el-GR" altLang="en-US" dirty="0"/>
              <a:t>και να </a:t>
            </a:r>
            <a:r>
              <a:rPr lang="el-GR" altLang="en-US" b="1" dirty="0"/>
              <a:t>αναλύουν τις ιδιότητές </a:t>
            </a:r>
            <a:r>
              <a:rPr lang="el-GR" altLang="en-US" dirty="0"/>
              <a:t>τους. Αργότερα </a:t>
            </a:r>
            <a:r>
              <a:rPr lang="el-GR" altLang="en-US" b="1" dirty="0"/>
              <a:t>βλέπουν σχέσεις μεταξύ των σχημάτων </a:t>
            </a:r>
            <a:r>
              <a:rPr lang="el-GR" altLang="en-US" dirty="0"/>
              <a:t>και κάνουν </a:t>
            </a:r>
            <a:r>
              <a:rPr lang="el-GR" altLang="en-US" b="1" dirty="0"/>
              <a:t>απλές αφαιρέσεις</a:t>
            </a:r>
            <a:r>
              <a:rPr lang="el-GR" altLang="en-US" dirty="0"/>
              <a:t>. Τότε μόνο  οι μαθητές είναι ικανοί να κατανοούν και να δημιουργούν γεωμετρικές αποδείξεις. </a:t>
            </a:r>
          </a:p>
          <a:p>
            <a:endParaRPr lang="el-GR" altLang="en-US" dirty="0"/>
          </a:p>
          <a:p>
            <a:endParaRPr lang="el-GR"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BE3FF84-2C21-4BDE-A240-A0849C161873}"/>
              </a:ext>
            </a:extLst>
          </p:cNvPr>
          <p:cNvSpPr>
            <a:spLocks noGrp="1" noChangeArrowheads="1"/>
          </p:cNvSpPr>
          <p:nvPr>
            <p:ph type="sldNum" sz="quarter" idx="5"/>
          </p:nvPr>
        </p:nvSpPr>
        <p:spPr>
          <a:ln/>
        </p:spPr>
        <p:txBody>
          <a:bodyPr/>
          <a:lstStyle/>
          <a:p>
            <a:pPr defTabSz="934974" fontAlgn="base">
              <a:spcBef>
                <a:spcPct val="0"/>
              </a:spcBef>
              <a:spcAft>
                <a:spcPct val="0"/>
              </a:spcAft>
            </a:pPr>
            <a:fld id="{AC9D9D61-091C-4A4A-84AA-DD21D057F8FD}" type="slidenum">
              <a:rPr lang="en-US" altLang="en-US">
                <a:solidFill>
                  <a:srgbClr val="000000"/>
                </a:solidFill>
                <a:latin typeface="Arial" panose="020B0604020202020204" pitchFamily="34" charset="0"/>
              </a:rPr>
              <a:pPr defTabSz="934974" fontAlgn="base">
                <a:spcBef>
                  <a:spcPct val="0"/>
                </a:spcBef>
                <a:spcAft>
                  <a:spcPct val="0"/>
                </a:spcAft>
              </a:pPr>
              <a:t>13</a:t>
            </a:fld>
            <a:endParaRPr lang="en-US" altLang="en-US">
              <a:solidFill>
                <a:srgbClr val="000000"/>
              </a:solidFill>
              <a:latin typeface="Arial" panose="020B0604020202020204" pitchFamily="34" charset="0"/>
            </a:endParaRPr>
          </a:p>
        </p:txBody>
      </p:sp>
      <p:sp>
        <p:nvSpPr>
          <p:cNvPr id="133122" name="Rectangle 2">
            <a:extLst>
              <a:ext uri="{FF2B5EF4-FFF2-40B4-BE49-F238E27FC236}">
                <a16:creationId xmlns:a16="http://schemas.microsoft.com/office/drawing/2014/main" id="{B90A8FBF-B463-41B9-80A8-C8B5C9132EAC}"/>
              </a:ext>
            </a:extLst>
          </p:cNvPr>
          <p:cNvSpPr>
            <a:spLocks noGrp="1" noRot="1" noChangeAspect="1" noChangeArrowheads="1" noTextEdit="1"/>
          </p:cNvSpPr>
          <p:nvPr>
            <p:ph type="sldImg"/>
          </p:nvPr>
        </p:nvSpPr>
        <p:spPr>
          <a:ln/>
        </p:spPr>
      </p:sp>
      <p:sp>
        <p:nvSpPr>
          <p:cNvPr id="133123" name="Rectangle 3">
            <a:extLst>
              <a:ext uri="{FF2B5EF4-FFF2-40B4-BE49-F238E27FC236}">
                <a16:creationId xmlns:a16="http://schemas.microsoft.com/office/drawing/2014/main" id="{B8386DA3-7324-486C-9C1C-83167FC0B0F5}"/>
              </a:ext>
            </a:extLst>
          </p:cNvPr>
          <p:cNvSpPr>
            <a:spLocks noGrp="1" noChangeArrowheads="1"/>
          </p:cNvSpPr>
          <p:nvPr>
            <p:ph type="body" idx="1"/>
          </p:nvPr>
        </p:nvSpPr>
        <p:spPr/>
        <p:txBody>
          <a:bodyPr/>
          <a:lstStyle/>
          <a:p>
            <a:r>
              <a:rPr lang="el-GR" altLang="en-US" dirty="0">
                <a:solidFill>
                  <a:srgbClr val="FFFFFF"/>
                </a:solidFill>
              </a:rPr>
              <a:t>Κοινά χαρακτηριστικά των Επιπέδων Γεωμετρικής Σκέψης είναι ότι κ</a:t>
            </a:r>
            <a:r>
              <a:rPr lang="el-GR" altLang="en-US" sz="1200" dirty="0">
                <a:solidFill>
                  <a:srgbClr val="000000"/>
                </a:solidFill>
                <a:latin typeface="Times New Roman" panose="02020603050405020304" pitchFamily="18" charset="0"/>
                <a:cs typeface="Times New Roman" panose="02020603050405020304" pitchFamily="18" charset="0"/>
              </a:rPr>
              <a:t>άθε επίπεδο έχει το δικό του </a:t>
            </a:r>
            <a:r>
              <a:rPr lang="el-GR" altLang="en-US" sz="1200" b="1" dirty="0">
                <a:solidFill>
                  <a:srgbClr val="000000"/>
                </a:solidFill>
                <a:latin typeface="Times New Roman" panose="02020603050405020304" pitchFamily="18" charset="0"/>
                <a:cs typeface="Times New Roman" panose="02020603050405020304" pitchFamily="18" charset="0"/>
              </a:rPr>
              <a:t>δίκτυο σχέσεων </a:t>
            </a:r>
            <a:r>
              <a:rPr lang="el-GR" altLang="en-US" sz="1200" b="0" dirty="0">
                <a:solidFill>
                  <a:srgbClr val="000000"/>
                </a:solidFill>
                <a:latin typeface="Times New Roman" panose="02020603050405020304" pitchFamily="18" charset="0"/>
                <a:cs typeface="Times New Roman" panose="02020603050405020304" pitchFamily="18" charset="0"/>
              </a:rPr>
              <a:t>και </a:t>
            </a:r>
            <a:r>
              <a:rPr lang="el-GR" altLang="en-US" sz="1200" dirty="0">
                <a:solidFill>
                  <a:srgbClr val="000000"/>
                </a:solidFill>
                <a:latin typeface="Times New Roman" panose="02020603050405020304" pitchFamily="18" charset="0"/>
                <a:cs typeface="Times New Roman" panose="02020603050405020304" pitchFamily="18" charset="0"/>
              </a:rPr>
              <a:t>τη δική του </a:t>
            </a:r>
            <a:r>
              <a:rPr lang="el-GR" altLang="en-US" sz="1200" b="1" dirty="0">
                <a:solidFill>
                  <a:srgbClr val="000000"/>
                </a:solidFill>
                <a:latin typeface="Times New Roman" panose="02020603050405020304" pitchFamily="18" charset="0"/>
                <a:cs typeface="Times New Roman" panose="02020603050405020304" pitchFamily="18" charset="0"/>
              </a:rPr>
              <a:t>γλώσσα</a:t>
            </a:r>
            <a:r>
              <a:rPr lang="el-GR" altLang="en-US" sz="1200" dirty="0">
                <a:solidFill>
                  <a:srgbClr val="000000"/>
                </a:solidFill>
                <a:latin typeface="Times New Roman" panose="02020603050405020304" pitchFamily="18" charset="0"/>
                <a:cs typeface="Times New Roman" panose="02020603050405020304" pitchFamily="18" charset="0"/>
              </a:rPr>
              <a:t>. </a:t>
            </a:r>
            <a:r>
              <a:rPr lang="el-GR" altLang="en-US" sz="1200" b="1" dirty="0">
                <a:solidFill>
                  <a:srgbClr val="000000"/>
                </a:solidFill>
                <a:latin typeface="Times New Roman" panose="02020603050405020304" pitchFamily="18" charset="0"/>
                <a:cs typeface="Times New Roman" panose="02020603050405020304" pitchFamily="18" charset="0"/>
              </a:rPr>
              <a:t>Τα επίπεδα είναι διαδοχικά και ιεραρχικά δομημένα </a:t>
            </a:r>
            <a:r>
              <a:rPr lang="el-GR" altLang="en-US" sz="1200" b="0" dirty="0">
                <a:solidFill>
                  <a:srgbClr val="000000"/>
                </a:solidFill>
                <a:latin typeface="Times New Roman" panose="02020603050405020304" pitchFamily="18" charset="0"/>
                <a:cs typeface="Times New Roman" panose="02020603050405020304" pitchFamily="18" charset="0"/>
              </a:rPr>
              <a:t>και</a:t>
            </a:r>
            <a:r>
              <a:rPr lang="el-GR" altLang="en-US" sz="1200" b="1" dirty="0">
                <a:solidFill>
                  <a:srgbClr val="000000"/>
                </a:solidFill>
                <a:latin typeface="Times New Roman" panose="02020603050405020304" pitchFamily="18" charset="0"/>
                <a:cs typeface="Times New Roman" panose="02020603050405020304" pitchFamily="18" charset="0"/>
              </a:rPr>
              <a:t> η μετάβαση </a:t>
            </a:r>
            <a:r>
              <a:rPr lang="el-GR" altLang="en-US" sz="1200" dirty="0">
                <a:solidFill>
                  <a:srgbClr val="000000"/>
                </a:solidFill>
                <a:latin typeface="Times New Roman" panose="02020603050405020304" pitchFamily="18" charset="0"/>
                <a:cs typeface="Times New Roman" panose="02020603050405020304" pitchFamily="18" charset="0"/>
              </a:rPr>
              <a:t>από ένα επίπεδο στο επόμενο </a:t>
            </a:r>
            <a:r>
              <a:rPr lang="el-GR" altLang="en-US" sz="1200" b="1" dirty="0">
                <a:solidFill>
                  <a:srgbClr val="000000"/>
                </a:solidFill>
                <a:latin typeface="Times New Roman" panose="02020603050405020304" pitchFamily="18" charset="0"/>
                <a:cs typeface="Times New Roman" panose="02020603050405020304" pitchFamily="18" charset="0"/>
              </a:rPr>
              <a:t>εξαρτάται κυρίως από την εκπαίδευση.</a:t>
            </a:r>
            <a:endParaRPr lang="en-US" altLang="en-US" sz="1200" b="1" dirty="0">
              <a:solidFill>
                <a:srgbClr val="000000"/>
              </a:solidFill>
              <a:latin typeface="Times New Roman" panose="02020603050405020304" pitchFamily="18" charset="0"/>
              <a:cs typeface="Times New Roman" panose="02020603050405020304" pitchFamily="18" charset="0"/>
            </a:endParaRPr>
          </a:p>
          <a:p>
            <a:endParaRPr lang="el-GR" altLang="en-US" b="1" dirty="0"/>
          </a:p>
          <a:p>
            <a:endParaRPr lang="el-GR" altLang="en-US" b="1" dirty="0"/>
          </a:p>
          <a:p>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(1987) </a:t>
            </a:r>
            <a:endParaRPr lang="el-GR" altLang="en-US" b="1" dirty="0"/>
          </a:p>
          <a:p>
            <a:endParaRPr lang="el-GR" altLang="en-US" b="1"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AD423AA-F636-4D66-958A-F441294D2451}"/>
              </a:ext>
            </a:extLst>
          </p:cNvPr>
          <p:cNvSpPr>
            <a:spLocks noGrp="1" noChangeArrowheads="1"/>
          </p:cNvSpPr>
          <p:nvPr>
            <p:ph type="sldNum" sz="quarter" idx="5"/>
          </p:nvPr>
        </p:nvSpPr>
        <p:spPr>
          <a:ln/>
        </p:spPr>
        <p:txBody>
          <a:bodyPr/>
          <a:lstStyle/>
          <a:p>
            <a:pPr defTabSz="934974" fontAlgn="base">
              <a:spcBef>
                <a:spcPct val="0"/>
              </a:spcBef>
              <a:spcAft>
                <a:spcPct val="0"/>
              </a:spcAft>
            </a:pPr>
            <a:fld id="{3FF72158-0016-4683-B3F6-FC7884367DFA}" type="slidenum">
              <a:rPr lang="en-US" altLang="en-US">
                <a:solidFill>
                  <a:srgbClr val="000000"/>
                </a:solidFill>
                <a:latin typeface="Arial" panose="020B0604020202020204" pitchFamily="34" charset="0"/>
              </a:rPr>
              <a:pPr defTabSz="934974" fontAlgn="base">
                <a:spcBef>
                  <a:spcPct val="0"/>
                </a:spcBef>
                <a:spcAft>
                  <a:spcPct val="0"/>
                </a:spcAft>
              </a:pPr>
              <a:t>14</a:t>
            </a:fld>
            <a:endParaRPr lang="en-US" altLang="en-US">
              <a:solidFill>
                <a:srgbClr val="000000"/>
              </a:solidFill>
              <a:latin typeface="Arial" panose="020B0604020202020204" pitchFamily="34" charset="0"/>
            </a:endParaRPr>
          </a:p>
        </p:txBody>
      </p:sp>
      <p:sp>
        <p:nvSpPr>
          <p:cNvPr id="115714" name="Rectangle 2">
            <a:extLst>
              <a:ext uri="{FF2B5EF4-FFF2-40B4-BE49-F238E27FC236}">
                <a16:creationId xmlns:a16="http://schemas.microsoft.com/office/drawing/2014/main" id="{84C0AD61-44F9-4F2E-9C2D-CE8A1EF36260}"/>
              </a:ext>
            </a:extLst>
          </p:cNvPr>
          <p:cNvSpPr>
            <a:spLocks noGrp="1" noRot="1" noChangeAspect="1" noChangeArrowheads="1" noTextEdit="1"/>
          </p:cNvSpPr>
          <p:nvPr>
            <p:ph type="sldImg"/>
          </p:nvPr>
        </p:nvSpPr>
        <p:spPr>
          <a:ln/>
        </p:spPr>
      </p:sp>
      <p:sp>
        <p:nvSpPr>
          <p:cNvPr id="115715" name="Rectangle 3">
            <a:extLst>
              <a:ext uri="{FF2B5EF4-FFF2-40B4-BE49-F238E27FC236}">
                <a16:creationId xmlns:a16="http://schemas.microsoft.com/office/drawing/2014/main" id="{D6B5624E-BF8A-487A-8F36-623C71464E17}"/>
              </a:ext>
            </a:extLst>
          </p:cNvPr>
          <p:cNvSpPr>
            <a:spLocks noGrp="1" noChangeArrowheads="1"/>
          </p:cNvSpPr>
          <p:nvPr>
            <p:ph type="body" idx="1"/>
          </p:nvPr>
        </p:nvSpPr>
        <p:spPr/>
        <p:txBody>
          <a:bodyPr/>
          <a:lstStyle/>
          <a:p>
            <a:r>
              <a:rPr lang="el-GR" altLang="en-US" sz="1200" dirty="0">
                <a:solidFill>
                  <a:srgbClr val="FFFFFF"/>
                </a:solidFill>
              </a:rPr>
              <a:t>(</a:t>
            </a:r>
            <a:r>
              <a:rPr lang="el-GR" altLang="en-US" dirty="0"/>
              <a:t>1</a:t>
            </a:r>
            <a:r>
              <a:rPr lang="el-GR" altLang="en-US" baseline="30000" dirty="0"/>
              <a:t>ο</a:t>
            </a:r>
            <a:r>
              <a:rPr lang="el-GR" altLang="en-US" dirty="0"/>
              <a:t> επίπεδο)</a:t>
            </a:r>
          </a:p>
          <a:p>
            <a:r>
              <a:rPr lang="el-GR" altLang="en-US" dirty="0"/>
              <a:t> </a:t>
            </a:r>
            <a:r>
              <a:rPr lang="el-GR" altLang="en-US" sz="1200" dirty="0">
                <a:solidFill>
                  <a:srgbClr val="FFFFFF"/>
                </a:solidFill>
              </a:rPr>
              <a:t>Τα Χαρακτηριστικά του Οπτικού Επιπέδου είναι ότι ο</a:t>
            </a:r>
            <a:r>
              <a:rPr lang="el-GR" altLang="en-US" dirty="0">
                <a:solidFill>
                  <a:srgbClr val="000000"/>
                </a:solidFill>
                <a:latin typeface="Times New Roman" panose="02020603050405020304" pitchFamily="18" charset="0"/>
                <a:cs typeface="Times New Roman" panose="02020603050405020304" pitchFamily="18" charset="0"/>
              </a:rPr>
              <a:t> μαθητής:</a:t>
            </a:r>
          </a:p>
          <a:p>
            <a:pPr lvl="1" algn="just">
              <a:buFont typeface="Wingdings" panose="05000000000000000000" pitchFamily="2" charset="2"/>
              <a:buChar char="Ø"/>
            </a:pPr>
            <a:r>
              <a:rPr lang="el-GR" altLang="en-US" u="sng" dirty="0">
                <a:solidFill>
                  <a:srgbClr val="000000"/>
                </a:solidFill>
                <a:latin typeface="Times New Roman" panose="02020603050405020304" pitchFamily="18" charset="0"/>
                <a:cs typeface="Times New Roman" panose="02020603050405020304" pitchFamily="18" charset="0"/>
              </a:rPr>
              <a:t>προσδιορίζει, συγκρίνει και ταξινομεί</a:t>
            </a:r>
            <a:r>
              <a:rPr lang="el-GR" altLang="en-US" dirty="0">
                <a:solidFill>
                  <a:srgbClr val="000000"/>
                </a:solidFill>
                <a:latin typeface="Times New Roman" panose="02020603050405020304" pitchFamily="18" charset="0"/>
                <a:cs typeface="Times New Roman" panose="02020603050405020304" pitchFamily="18" charset="0"/>
              </a:rPr>
              <a:t> τα σχήματα </a:t>
            </a:r>
            <a:r>
              <a:rPr lang="el-GR" altLang="en-US" b="1" dirty="0">
                <a:solidFill>
                  <a:srgbClr val="000000"/>
                </a:solidFill>
                <a:latin typeface="Times New Roman" panose="02020603050405020304" pitchFamily="18" charset="0"/>
                <a:cs typeface="Times New Roman" panose="02020603050405020304" pitchFamily="18" charset="0"/>
              </a:rPr>
              <a:t>με βάση την εμφάνισή τους ως σύνολο</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Ø"/>
            </a:pPr>
            <a:r>
              <a:rPr lang="el-GR" altLang="en-US" u="sng" dirty="0">
                <a:solidFill>
                  <a:srgbClr val="000000"/>
                </a:solidFill>
                <a:latin typeface="Times New Roman" panose="02020603050405020304" pitchFamily="18" charset="0"/>
                <a:cs typeface="Times New Roman" panose="02020603050405020304" pitchFamily="18" charset="0"/>
              </a:rPr>
              <a:t>επιλύει προβλήματα</a:t>
            </a:r>
            <a:r>
              <a:rPr lang="el-GR" altLang="en-US" dirty="0">
                <a:solidFill>
                  <a:srgbClr val="000000"/>
                </a:solidFill>
                <a:latin typeface="Times New Roman" panose="02020603050405020304" pitchFamily="18" charset="0"/>
                <a:cs typeface="Times New Roman" panose="02020603050405020304" pitchFamily="18" charset="0"/>
              </a:rPr>
              <a:t> χρησιμοποιώντας </a:t>
            </a:r>
            <a:r>
              <a:rPr lang="el-GR" altLang="en-US" b="1" dirty="0">
                <a:solidFill>
                  <a:srgbClr val="000000"/>
                </a:solidFill>
                <a:latin typeface="Times New Roman" panose="02020603050405020304" pitchFamily="18" charset="0"/>
                <a:cs typeface="Times New Roman" panose="02020603050405020304" pitchFamily="18" charset="0"/>
              </a:rPr>
              <a:t>γενικές ιδιότητες και τεχνικές.</a:t>
            </a:r>
          </a:p>
          <a:p>
            <a:pPr lvl="1" algn="just">
              <a:buFont typeface="Wingdings" panose="05000000000000000000" pitchFamily="2" charset="2"/>
              <a:buChar char="Ø"/>
            </a:pPr>
            <a:r>
              <a:rPr lang="el-GR" altLang="en-US" u="sng" dirty="0">
                <a:solidFill>
                  <a:srgbClr val="000000"/>
                </a:solidFill>
                <a:latin typeface="Times New Roman" panose="02020603050405020304" pitchFamily="18" charset="0"/>
                <a:cs typeface="Times New Roman" panose="02020603050405020304" pitchFamily="18" charset="0"/>
              </a:rPr>
              <a:t>χρησιμοποιεί</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ανεπίσημη γλώσσα</a:t>
            </a:r>
            <a:r>
              <a:rPr lang="el-GR" altLang="en-US" dirty="0">
                <a:solidFill>
                  <a:srgbClr val="000000"/>
                </a:solidFill>
                <a:latin typeface="Times New Roman" panose="02020603050405020304" pitchFamily="18"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dirty="0"/>
              <a:t>Στο παράδειγμα αριστερά της διαφάνειας εισάγεται ο όρος "</a:t>
            </a:r>
            <a:r>
              <a:rPr lang="el-GR" altLang="en-US" b="1" dirty="0"/>
              <a:t>περιστροφή</a:t>
            </a:r>
            <a:r>
              <a:rPr lang="el-GR" altLang="en-US" dirty="0"/>
              <a:t>".</a:t>
            </a:r>
            <a:endParaRPr lang="en-US" altLang="en-US" dirty="0"/>
          </a:p>
          <a:p>
            <a:r>
              <a:rPr lang="el-GR" altLang="en-US" dirty="0"/>
              <a:t>!!!</a:t>
            </a:r>
          </a:p>
          <a:p>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 (1982), </a:t>
            </a:r>
            <a:r>
              <a:rPr lang="en-US" sz="1200" kern="1200" dirty="0">
                <a:solidFill>
                  <a:schemeClr val="tx1"/>
                </a:solidFill>
                <a:effectLst/>
                <a:latin typeface="+mn-lt"/>
                <a:ea typeface="+mn-ea"/>
                <a:cs typeface="+mn-cs"/>
              </a:rPr>
              <a:t>Burger</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Shaughnessy</a:t>
            </a:r>
            <a:r>
              <a:rPr lang="el-GR" sz="1200" kern="1200" dirty="0">
                <a:solidFill>
                  <a:schemeClr val="tx1"/>
                </a:solidFill>
                <a:effectLst/>
                <a:latin typeface="+mn-lt"/>
                <a:ea typeface="+mn-ea"/>
                <a:cs typeface="+mn-cs"/>
              </a:rPr>
              <a:t> (1986),  </a:t>
            </a:r>
            <a:r>
              <a:rPr lang="en-US" sz="1200" kern="1200" dirty="0">
                <a:solidFill>
                  <a:schemeClr val="tx1"/>
                </a:solidFill>
                <a:effectLst/>
                <a:latin typeface="+mn-lt"/>
                <a:ea typeface="+mn-ea"/>
                <a:cs typeface="+mn-cs"/>
              </a:rPr>
              <a:t>Fuys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Geddes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Tischler</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a:t>
            </a:r>
            <a:r>
              <a:rPr lang="el-GR" sz="1200" kern="1200" dirty="0">
                <a:solidFill>
                  <a:schemeClr val="tx1"/>
                </a:solidFill>
                <a:effectLst/>
                <a:latin typeface="+mn-lt"/>
                <a:ea typeface="+mn-ea"/>
                <a:cs typeface="+mn-cs"/>
              </a:rPr>
              <a:t>. (1988)  </a:t>
            </a:r>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36E00C-9818-4606-B5F1-8F553DF16C7C}"/>
              </a:ext>
            </a:extLst>
          </p:cNvPr>
          <p:cNvSpPr>
            <a:spLocks noGrp="1" noChangeArrowheads="1"/>
          </p:cNvSpPr>
          <p:nvPr>
            <p:ph type="sldNum" sz="quarter" idx="5"/>
          </p:nvPr>
        </p:nvSpPr>
        <p:spPr>
          <a:ln/>
        </p:spPr>
        <p:txBody>
          <a:bodyPr/>
          <a:lstStyle/>
          <a:p>
            <a:pPr defTabSz="934974" fontAlgn="base">
              <a:spcBef>
                <a:spcPct val="0"/>
              </a:spcBef>
              <a:spcAft>
                <a:spcPct val="0"/>
              </a:spcAft>
            </a:pPr>
            <a:fld id="{C5AD75FA-9C09-41D2-B6BE-A4F2114013E6}" type="slidenum">
              <a:rPr lang="en-US" altLang="en-US">
                <a:solidFill>
                  <a:srgbClr val="000000"/>
                </a:solidFill>
                <a:latin typeface="Arial" panose="020B0604020202020204" pitchFamily="34" charset="0"/>
              </a:rPr>
              <a:pPr defTabSz="934974" fontAlgn="base">
                <a:spcBef>
                  <a:spcPct val="0"/>
                </a:spcBef>
                <a:spcAft>
                  <a:spcPct val="0"/>
                </a:spcAft>
              </a:pPr>
              <a:t>15</a:t>
            </a:fld>
            <a:endParaRPr lang="en-US" altLang="en-US">
              <a:solidFill>
                <a:srgbClr val="000000"/>
              </a:solidFill>
              <a:latin typeface="Arial" panose="020B0604020202020204" pitchFamily="34" charset="0"/>
            </a:endParaRPr>
          </a:p>
        </p:txBody>
      </p:sp>
      <p:sp>
        <p:nvSpPr>
          <p:cNvPr id="93186" name="Rectangle 2">
            <a:extLst>
              <a:ext uri="{FF2B5EF4-FFF2-40B4-BE49-F238E27FC236}">
                <a16:creationId xmlns:a16="http://schemas.microsoft.com/office/drawing/2014/main" id="{D2B54A8D-FA12-43DF-B9D7-45635B8FEF6B}"/>
              </a:ext>
            </a:extLst>
          </p:cNvPr>
          <p:cNvSpPr>
            <a:spLocks noGrp="1" noRot="1" noChangeAspect="1" noChangeArrowheads="1" noTextEdit="1"/>
          </p:cNvSpPr>
          <p:nvPr>
            <p:ph type="sldImg"/>
          </p:nvPr>
        </p:nvSpPr>
        <p:spPr>
          <a:ln/>
        </p:spPr>
      </p:sp>
      <p:sp>
        <p:nvSpPr>
          <p:cNvPr id="93187" name="Rectangle 3">
            <a:extLst>
              <a:ext uri="{FF2B5EF4-FFF2-40B4-BE49-F238E27FC236}">
                <a16:creationId xmlns:a16="http://schemas.microsoft.com/office/drawing/2014/main" id="{D0AAADED-635D-4CB9-B346-AAC13CBB2EE4}"/>
              </a:ext>
            </a:extLst>
          </p:cNvPr>
          <p:cNvSpPr>
            <a:spLocks noGrp="1" noChangeArrowheads="1"/>
          </p:cNvSpPr>
          <p:nvPr>
            <p:ph type="body" idx="1"/>
          </p:nvPr>
        </p:nvSpPr>
        <p:spPr/>
        <p:txBody>
          <a:bodyPr/>
          <a:lstStyle/>
          <a:p>
            <a:r>
              <a:rPr lang="el-GR" altLang="en-US" dirty="0"/>
              <a:t>Στην αριστερή δραστηριότητα εισάγεται ο όρος "</a:t>
            </a:r>
            <a:r>
              <a:rPr lang="el-GR" altLang="en-US" b="1" dirty="0"/>
              <a:t>μετάθεση ή μετατόπιση</a:t>
            </a:r>
            <a:r>
              <a:rPr lang="el-GR"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dirty="0"/>
              <a:t>Στην δεξιά δραστηριότητα βλέπουμε να εισάγεται ο όρος "</a:t>
            </a:r>
            <a:r>
              <a:rPr lang="el-GR" altLang="en-US" b="1" dirty="0"/>
              <a:t>ανάκλαση</a:t>
            </a:r>
            <a:r>
              <a:rPr lang="el-GR" altLang="en-US" dirty="0"/>
              <a:t>".</a:t>
            </a:r>
          </a:p>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6888660-84D5-405B-9890-CB45B3075555}"/>
              </a:ext>
            </a:extLst>
          </p:cNvPr>
          <p:cNvSpPr>
            <a:spLocks noGrp="1" noChangeArrowheads="1"/>
          </p:cNvSpPr>
          <p:nvPr>
            <p:ph type="sldNum" sz="quarter" idx="5"/>
          </p:nvPr>
        </p:nvSpPr>
        <p:spPr>
          <a:ln/>
        </p:spPr>
        <p:txBody>
          <a:bodyPr/>
          <a:lstStyle/>
          <a:p>
            <a:pPr defTabSz="934974" fontAlgn="base">
              <a:spcBef>
                <a:spcPct val="0"/>
              </a:spcBef>
              <a:spcAft>
                <a:spcPct val="0"/>
              </a:spcAft>
            </a:pPr>
            <a:fld id="{E51A28AF-7876-4154-BA03-BE955B884D1E}" type="slidenum">
              <a:rPr lang="en-US" altLang="en-US">
                <a:solidFill>
                  <a:srgbClr val="000000"/>
                </a:solidFill>
                <a:latin typeface="Arial" panose="020B0604020202020204" pitchFamily="34" charset="0"/>
              </a:rPr>
              <a:pPr defTabSz="934974" fontAlgn="base">
                <a:spcBef>
                  <a:spcPct val="0"/>
                </a:spcBef>
                <a:spcAft>
                  <a:spcPct val="0"/>
                </a:spcAft>
              </a:pPr>
              <a:t>16</a:t>
            </a:fld>
            <a:endParaRPr lang="en-US" altLang="en-US">
              <a:solidFill>
                <a:srgbClr val="000000"/>
              </a:solidFill>
              <a:latin typeface="Arial" panose="020B0604020202020204" pitchFamily="34" charset="0"/>
            </a:endParaRPr>
          </a:p>
        </p:txBody>
      </p:sp>
      <p:sp>
        <p:nvSpPr>
          <p:cNvPr id="117762" name="Rectangle 2">
            <a:extLst>
              <a:ext uri="{FF2B5EF4-FFF2-40B4-BE49-F238E27FC236}">
                <a16:creationId xmlns:a16="http://schemas.microsoft.com/office/drawing/2014/main" id="{27D705FE-72B0-47F3-B1A0-C96565A21AE0}"/>
              </a:ext>
            </a:extLst>
          </p:cNvPr>
          <p:cNvSpPr>
            <a:spLocks noGrp="1" noRot="1" noChangeAspect="1" noChangeArrowheads="1" noTextEdit="1"/>
          </p:cNvSpPr>
          <p:nvPr>
            <p:ph type="sldImg"/>
          </p:nvPr>
        </p:nvSpPr>
        <p:spPr>
          <a:ln/>
        </p:spPr>
      </p:sp>
      <p:sp>
        <p:nvSpPr>
          <p:cNvPr id="117763" name="Rectangle 3">
            <a:extLst>
              <a:ext uri="{FF2B5EF4-FFF2-40B4-BE49-F238E27FC236}">
                <a16:creationId xmlns:a16="http://schemas.microsoft.com/office/drawing/2014/main" id="{112739F8-FCC3-4894-88AF-900421384A88}"/>
              </a:ext>
            </a:extLst>
          </p:cNvPr>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sz="1200" dirty="0">
                <a:solidFill>
                  <a:srgbClr val="000000"/>
                </a:solidFill>
                <a:latin typeface="Times New Roman" panose="02020603050405020304" pitchFamily="18" charset="0"/>
                <a:cs typeface="Times New Roman" panose="02020603050405020304" pitchFamily="18" charset="0"/>
              </a:rPr>
              <a:t>(</a:t>
            </a:r>
            <a:r>
              <a:rPr lang="el-GR" altLang="en-US" dirty="0"/>
              <a:t>2</a:t>
            </a:r>
            <a:r>
              <a:rPr lang="el-GR" altLang="en-US" baseline="30000" dirty="0"/>
              <a:t>ο</a:t>
            </a:r>
            <a:r>
              <a:rPr lang="el-GR" altLang="en-US" dirty="0"/>
              <a:t> επίπεδο):</a:t>
            </a:r>
          </a:p>
          <a:p>
            <a:r>
              <a:rPr lang="el-GR" altLang="en-US" sz="1200" dirty="0">
                <a:solidFill>
                  <a:srgbClr val="000000"/>
                </a:solidFill>
                <a:latin typeface="Times New Roman" panose="02020603050405020304" pitchFamily="18" charset="0"/>
                <a:cs typeface="Times New Roman" panose="02020603050405020304" pitchFamily="18" charset="0"/>
              </a:rPr>
              <a:t>Τα Χαρακτηριστικά του Περιγραφικού Επιπέδου είναι ότι ο</a:t>
            </a:r>
            <a:r>
              <a:rPr lang="el-GR" altLang="en-US" dirty="0">
                <a:solidFill>
                  <a:srgbClr val="000000"/>
                </a:solidFill>
                <a:latin typeface="Times New Roman" panose="02020603050405020304" pitchFamily="18" charset="0"/>
                <a:cs typeface="Times New Roman" panose="02020603050405020304" pitchFamily="18" charset="0"/>
              </a:rPr>
              <a:t> μαθητής:</a:t>
            </a:r>
          </a:p>
          <a:p>
            <a:pPr lvl="1" algn="just">
              <a:lnSpc>
                <a:spcPct val="90000"/>
              </a:lnSpc>
            </a:pPr>
            <a:r>
              <a:rPr lang="el-GR" altLang="en-US" dirty="0">
                <a:solidFill>
                  <a:srgbClr val="000000"/>
                </a:solidFill>
                <a:latin typeface="Times New Roman" panose="02020603050405020304" pitchFamily="18" charset="0"/>
                <a:cs typeface="Times New Roman" panose="02020603050405020304" pitchFamily="18" charset="0"/>
              </a:rPr>
              <a:t>Αναγνωρίζει και περιγράφει ένα σχήμα </a:t>
            </a:r>
            <a:r>
              <a:rPr lang="el-GR" altLang="en-US" b="1" dirty="0">
                <a:solidFill>
                  <a:srgbClr val="000000"/>
                </a:solidFill>
                <a:latin typeface="Times New Roman" panose="02020603050405020304" pitchFamily="18" charset="0"/>
                <a:cs typeface="Times New Roman" panose="02020603050405020304" pitchFamily="18" charset="0"/>
              </a:rPr>
              <a:t>από τις ιδιότητές του, </a:t>
            </a:r>
            <a:r>
              <a:rPr lang="el-GR" altLang="en-US" b="0" dirty="0">
                <a:solidFill>
                  <a:srgbClr val="000000"/>
                </a:solidFill>
                <a:latin typeface="Times New Roman" panose="02020603050405020304" pitchFamily="18" charset="0"/>
                <a:cs typeface="Times New Roman" panose="02020603050405020304" pitchFamily="18" charset="0"/>
              </a:rPr>
              <a:t>α</a:t>
            </a:r>
            <a:r>
              <a:rPr lang="el-GR" altLang="en-US" dirty="0">
                <a:solidFill>
                  <a:srgbClr val="000000"/>
                </a:solidFill>
                <a:latin typeface="Times New Roman" panose="02020603050405020304" pitchFamily="18" charset="0"/>
                <a:cs typeface="Times New Roman" panose="02020603050405020304" pitchFamily="18" charset="0"/>
              </a:rPr>
              <a:t>νακαλύπτει </a:t>
            </a:r>
            <a:r>
              <a:rPr lang="el-GR" altLang="en-US" b="1" dirty="0">
                <a:solidFill>
                  <a:srgbClr val="000000"/>
                </a:solidFill>
                <a:latin typeface="Times New Roman" panose="02020603050405020304" pitchFamily="18" charset="0"/>
                <a:cs typeface="Times New Roman" panose="02020603050405020304" pitchFamily="18" charset="0"/>
              </a:rPr>
              <a:t>πειραματικά τις ιδιότητες των σχημάτων </a:t>
            </a:r>
            <a:r>
              <a:rPr lang="el-GR" altLang="en-US" dirty="0">
                <a:solidFill>
                  <a:srgbClr val="000000"/>
                </a:solidFill>
                <a:latin typeface="Times New Roman" panose="02020603050405020304" pitchFamily="18" charset="0"/>
                <a:cs typeface="Times New Roman" panose="02020603050405020304" pitchFamily="18" charset="0"/>
              </a:rPr>
              <a:t>με παρατήρηση, μέτρηση, σχεδίαση χρησιμοποιώντας </a:t>
            </a:r>
            <a:r>
              <a:rPr lang="el-GR" altLang="en-US" b="1" dirty="0">
                <a:solidFill>
                  <a:srgbClr val="000000"/>
                </a:solidFill>
                <a:latin typeface="Times New Roman" panose="02020603050405020304" pitchFamily="18" charset="0"/>
                <a:cs typeface="Times New Roman" panose="02020603050405020304" pitchFamily="18" charset="0"/>
              </a:rPr>
              <a:t>επίσημη γλώσσα και σύμβολα.</a:t>
            </a:r>
          </a:p>
          <a:p>
            <a:endParaRPr lang="el-GR" altLang="en-US" dirty="0"/>
          </a:p>
          <a:p>
            <a:r>
              <a:rPr lang="el-GR" altLang="en-US" dirty="0"/>
              <a:t>!!!</a:t>
            </a:r>
          </a:p>
          <a:p>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 (1982), </a:t>
            </a:r>
            <a:r>
              <a:rPr lang="en-US" sz="1200" kern="1200" dirty="0">
                <a:solidFill>
                  <a:schemeClr val="tx1"/>
                </a:solidFill>
                <a:effectLst/>
                <a:latin typeface="+mn-lt"/>
                <a:ea typeface="+mn-ea"/>
                <a:cs typeface="+mn-cs"/>
              </a:rPr>
              <a:t>Burger</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Shaughnessy</a:t>
            </a:r>
            <a:r>
              <a:rPr lang="el-GR" sz="1200" kern="1200" dirty="0">
                <a:solidFill>
                  <a:schemeClr val="tx1"/>
                </a:solidFill>
                <a:effectLst/>
                <a:latin typeface="+mn-lt"/>
                <a:ea typeface="+mn-ea"/>
                <a:cs typeface="+mn-cs"/>
              </a:rPr>
              <a:t> (1986),  </a:t>
            </a:r>
            <a:r>
              <a:rPr lang="en-US" sz="1200" kern="1200" dirty="0">
                <a:solidFill>
                  <a:schemeClr val="tx1"/>
                </a:solidFill>
                <a:effectLst/>
                <a:latin typeface="+mn-lt"/>
                <a:ea typeface="+mn-ea"/>
                <a:cs typeface="+mn-cs"/>
              </a:rPr>
              <a:t>Fuys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Geddes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Tischler</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a:t>
            </a:r>
            <a:r>
              <a:rPr lang="el-GR" sz="1200" kern="1200" dirty="0">
                <a:solidFill>
                  <a:schemeClr val="tx1"/>
                </a:solidFill>
                <a:effectLst/>
                <a:latin typeface="+mn-lt"/>
                <a:ea typeface="+mn-ea"/>
                <a:cs typeface="+mn-cs"/>
              </a:rPr>
              <a:t>. (1988) </a:t>
            </a:r>
            <a:endParaRPr lang="el-GR" altLang="en-US" dirty="0"/>
          </a:p>
          <a:p>
            <a:endParaRPr lang="el-GR" altLang="en-US" dirty="0"/>
          </a:p>
          <a:p>
            <a:endParaRPr lang="el-GR" altLang="en-US" dirty="0"/>
          </a:p>
          <a:p>
            <a:endParaRPr lang="el-GR" altLang="en-US" dirty="0"/>
          </a:p>
          <a:p>
            <a:endParaRPr lang="el-GR" altLang="en-US" dirty="0"/>
          </a:p>
          <a:p>
            <a:endParaRPr lang="el-GR" altLang="en-US" dirty="0"/>
          </a:p>
          <a:p>
            <a:endParaRPr lang="el-GR" altLang="en-US" dirty="0"/>
          </a:p>
          <a:p>
            <a:endParaRPr lang="el-GR" altLang="en-US" dirty="0"/>
          </a:p>
          <a:p>
            <a:endParaRPr lang="el-GR" altLang="en-US" dirty="0"/>
          </a:p>
          <a:p>
            <a:r>
              <a:rPr lang="el-GR" altLang="en-US" dirty="0"/>
              <a:t>!!!!!!</a:t>
            </a:r>
          </a:p>
          <a:p>
            <a:endParaRPr lang="el-GR" altLang="en-US" dirty="0"/>
          </a:p>
          <a:p>
            <a:endParaRPr lang="el-GR" altLang="en-US" dirty="0"/>
          </a:p>
          <a:p>
            <a:endParaRPr lang="el-GR" altLang="en-US" dirty="0"/>
          </a:p>
          <a:p>
            <a:r>
              <a:rPr lang="el-GR" altLang="en-US" dirty="0"/>
              <a:t>Π.χ.</a:t>
            </a:r>
          </a:p>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dirty="0"/>
              <a:t>Τα </a:t>
            </a:r>
            <a:r>
              <a:rPr lang="el-GR" altLang="en-US" dirty="0" err="1"/>
              <a:t>ισοσκελλή</a:t>
            </a:r>
            <a:r>
              <a:rPr lang="el-GR" altLang="en-US" dirty="0"/>
              <a:t> τρίγωνα, με όμοιες κορυφές σε σημείο ή στο κέντρο περιστροφής, γίνονται μια αποδεκτή ιδιότητα των περιστροφών. </a:t>
            </a:r>
          </a:p>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dirty="0"/>
              <a:t>Οι μαθητές στο περιγραφικό επίπεδο αναγνωρίζουν μια περιστροφή.</a:t>
            </a:r>
            <a:endParaRPr lang="en-US" altLang="en-US" dirty="0"/>
          </a:p>
          <a:p>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8AFB56F-6668-4A82-90B6-26EB6B16B061}"/>
              </a:ext>
            </a:extLst>
          </p:cNvPr>
          <p:cNvSpPr>
            <a:spLocks noGrp="1" noChangeArrowheads="1"/>
          </p:cNvSpPr>
          <p:nvPr>
            <p:ph type="sldNum" sz="quarter" idx="5"/>
          </p:nvPr>
        </p:nvSpPr>
        <p:spPr>
          <a:ln/>
        </p:spPr>
        <p:txBody>
          <a:bodyPr/>
          <a:lstStyle/>
          <a:p>
            <a:pPr defTabSz="934974" fontAlgn="base">
              <a:spcBef>
                <a:spcPct val="0"/>
              </a:spcBef>
              <a:spcAft>
                <a:spcPct val="0"/>
              </a:spcAft>
            </a:pPr>
            <a:fld id="{9402A8A6-0E5E-4C64-BF6B-97499B48ADA6}" type="slidenum">
              <a:rPr lang="en-US" altLang="en-US">
                <a:solidFill>
                  <a:srgbClr val="000000"/>
                </a:solidFill>
                <a:latin typeface="Arial" panose="020B0604020202020204" pitchFamily="34" charset="0"/>
              </a:rPr>
              <a:pPr defTabSz="934974" fontAlgn="base">
                <a:spcBef>
                  <a:spcPct val="0"/>
                </a:spcBef>
                <a:spcAft>
                  <a:spcPct val="0"/>
                </a:spcAft>
              </a:pPr>
              <a:t>17</a:t>
            </a:fld>
            <a:endParaRPr lang="en-US" altLang="en-US">
              <a:solidFill>
                <a:srgbClr val="000000"/>
              </a:solidFill>
              <a:latin typeface="Arial" panose="020B0604020202020204" pitchFamily="34" charset="0"/>
            </a:endParaRPr>
          </a:p>
        </p:txBody>
      </p:sp>
      <p:sp>
        <p:nvSpPr>
          <p:cNvPr id="119810" name="Rectangle 2">
            <a:extLst>
              <a:ext uri="{FF2B5EF4-FFF2-40B4-BE49-F238E27FC236}">
                <a16:creationId xmlns:a16="http://schemas.microsoft.com/office/drawing/2014/main" id="{95EFE4A0-8AAF-4B82-AB69-0C4C5E6394D4}"/>
              </a:ext>
            </a:extLst>
          </p:cNvPr>
          <p:cNvSpPr>
            <a:spLocks noGrp="1" noRot="1" noChangeAspect="1" noChangeArrowheads="1" noTextEdit="1"/>
          </p:cNvSpPr>
          <p:nvPr>
            <p:ph type="sldImg"/>
          </p:nvPr>
        </p:nvSpPr>
        <p:spPr>
          <a:ln/>
        </p:spPr>
      </p:sp>
      <p:sp>
        <p:nvSpPr>
          <p:cNvPr id="119811" name="Rectangle 3">
            <a:extLst>
              <a:ext uri="{FF2B5EF4-FFF2-40B4-BE49-F238E27FC236}">
                <a16:creationId xmlns:a16="http://schemas.microsoft.com/office/drawing/2014/main" id="{D68AAEF9-B389-4E7A-A7A8-B1A5E97B3361}"/>
              </a:ext>
            </a:extLst>
          </p:cNvPr>
          <p:cNvSpPr>
            <a:spLocks noGrp="1" noChangeArrowheads="1"/>
          </p:cNvSpPr>
          <p:nvPr>
            <p:ph type="body" idx="1"/>
          </p:nvPr>
        </p:nvSpPr>
        <p:spPr/>
        <p:txBody>
          <a:bodyPr/>
          <a:lstStyle/>
          <a:p>
            <a:pPr marL="0" indent="0">
              <a:buFont typeface="Arial" panose="020B0604020202020204" pitchFamily="34" charset="0"/>
              <a:buNone/>
            </a:pPr>
            <a:r>
              <a:rPr lang="el-GR" altLang="en-US" dirty="0"/>
              <a:t>Παρατηρούμε ότι ο μαθητής  αναγνωρίζει με τεχνική  γλώσσα την </a:t>
            </a:r>
            <a:r>
              <a:rPr lang="el-GR" altLang="en-US" b="1" dirty="0"/>
              <a:t>μετατόπιση και την ανάκλαση.</a:t>
            </a:r>
          </a:p>
          <a:p>
            <a:pPr marL="0" indent="0">
              <a:buFont typeface="Arial" panose="020B0604020202020204" pitchFamily="34" charset="0"/>
              <a:buNone/>
            </a:pPr>
            <a:endParaRPr lang="el-GR" altLang="en-US" dirty="0"/>
          </a:p>
          <a:p>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1CBEFF9-746D-428B-8545-48B448CC8CCC}"/>
              </a:ext>
            </a:extLst>
          </p:cNvPr>
          <p:cNvSpPr>
            <a:spLocks noGrp="1" noChangeArrowheads="1"/>
          </p:cNvSpPr>
          <p:nvPr>
            <p:ph type="sldNum" sz="quarter" idx="5"/>
          </p:nvPr>
        </p:nvSpPr>
        <p:spPr>
          <a:ln/>
        </p:spPr>
        <p:txBody>
          <a:bodyPr/>
          <a:lstStyle/>
          <a:p>
            <a:pPr defTabSz="934974" fontAlgn="base">
              <a:spcBef>
                <a:spcPct val="0"/>
              </a:spcBef>
              <a:spcAft>
                <a:spcPct val="0"/>
              </a:spcAft>
            </a:pPr>
            <a:fld id="{8EF41B87-F553-4D51-BC39-298CDF6E0FA5}" type="slidenum">
              <a:rPr lang="en-US" altLang="en-US">
                <a:solidFill>
                  <a:srgbClr val="000000"/>
                </a:solidFill>
                <a:latin typeface="Arial" panose="020B0604020202020204" pitchFamily="34" charset="0"/>
              </a:rPr>
              <a:pPr defTabSz="934974" fontAlgn="base">
                <a:spcBef>
                  <a:spcPct val="0"/>
                </a:spcBef>
                <a:spcAft>
                  <a:spcPct val="0"/>
                </a:spcAft>
              </a:pPr>
              <a:t>18</a:t>
            </a:fld>
            <a:endParaRPr lang="en-US" altLang="en-US">
              <a:solidFill>
                <a:srgbClr val="000000"/>
              </a:solidFill>
              <a:latin typeface="Arial" panose="020B0604020202020204" pitchFamily="34" charset="0"/>
            </a:endParaRPr>
          </a:p>
        </p:txBody>
      </p:sp>
      <p:sp>
        <p:nvSpPr>
          <p:cNvPr id="121858" name="Rectangle 2">
            <a:extLst>
              <a:ext uri="{FF2B5EF4-FFF2-40B4-BE49-F238E27FC236}">
                <a16:creationId xmlns:a16="http://schemas.microsoft.com/office/drawing/2014/main" id="{36AF6EE5-3F5B-4B77-8F33-EF936D1164D2}"/>
              </a:ext>
            </a:extLst>
          </p:cNvPr>
          <p:cNvSpPr>
            <a:spLocks noGrp="1" noRot="1" noChangeAspect="1" noChangeArrowheads="1" noTextEdit="1"/>
          </p:cNvSpPr>
          <p:nvPr>
            <p:ph type="sldImg"/>
          </p:nvPr>
        </p:nvSpPr>
        <p:spPr>
          <a:ln/>
        </p:spPr>
      </p:sp>
      <p:sp>
        <p:nvSpPr>
          <p:cNvPr id="121859" name="Rectangle 3">
            <a:extLst>
              <a:ext uri="{FF2B5EF4-FFF2-40B4-BE49-F238E27FC236}">
                <a16:creationId xmlns:a16="http://schemas.microsoft.com/office/drawing/2014/main" id="{94B215F9-A3D7-4BBB-B52C-8B84620E4EA2}"/>
              </a:ext>
            </a:extLst>
          </p:cNvPr>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altLang="en-US" sz="1200" dirty="0">
                <a:solidFill>
                  <a:srgbClr val="FFFFFF"/>
                </a:solidFill>
                <a:latin typeface="Times New Roman" panose="02020603050405020304" pitchFamily="18" charset="0"/>
                <a:cs typeface="Times New Roman" panose="02020603050405020304" pitchFamily="18" charset="0"/>
              </a:rPr>
              <a:t>(</a:t>
            </a:r>
            <a:r>
              <a:rPr lang="el-GR" altLang="en-US" dirty="0"/>
              <a:t>3</a:t>
            </a:r>
            <a:r>
              <a:rPr lang="el-GR" altLang="en-US" baseline="30000" dirty="0"/>
              <a:t>ο</a:t>
            </a:r>
            <a:r>
              <a:rPr lang="el-GR" altLang="en-US" dirty="0"/>
              <a:t> επίπεδο):</a:t>
            </a:r>
          </a:p>
          <a:p>
            <a:r>
              <a:rPr lang="el-GR" altLang="en-US" sz="1200" dirty="0">
                <a:solidFill>
                  <a:srgbClr val="FFFFFF"/>
                </a:solidFill>
                <a:latin typeface="Times New Roman" panose="02020603050405020304" pitchFamily="18" charset="0"/>
                <a:cs typeface="Times New Roman" panose="02020603050405020304" pitchFamily="18" charset="0"/>
              </a:rPr>
              <a:t>Τα Χαρακτηριστικά του Σχεσιακού Επιπέδου είναι ότι ο</a:t>
            </a:r>
            <a:r>
              <a:rPr lang="el-GR" altLang="en-US" dirty="0">
                <a:solidFill>
                  <a:srgbClr val="000000"/>
                </a:solidFill>
                <a:latin typeface="Times New Roman" panose="02020603050405020304" pitchFamily="18" charset="0"/>
                <a:cs typeface="Times New Roman" panose="02020603050405020304" pitchFamily="18" charset="0"/>
              </a:rPr>
              <a:t> μαθητής</a:t>
            </a:r>
          </a:p>
          <a:p>
            <a:pPr lvl="1" algn="just">
              <a:buFont typeface="Wingdings" panose="05000000000000000000" pitchFamily="2" charset="2"/>
              <a:buChar char="Ø"/>
            </a:pPr>
            <a:r>
              <a:rPr lang="el-GR" altLang="en-US" u="sng" dirty="0">
                <a:solidFill>
                  <a:srgbClr val="000000"/>
                </a:solidFill>
                <a:latin typeface="Times New Roman" panose="02020603050405020304" pitchFamily="18" charset="0"/>
                <a:cs typeface="Times New Roman" panose="02020603050405020304" pitchFamily="18" charset="0"/>
              </a:rPr>
              <a:t>μπορεί να ορίσει </a:t>
            </a:r>
            <a:r>
              <a:rPr lang="el-GR" altLang="en-US" dirty="0">
                <a:solidFill>
                  <a:srgbClr val="000000"/>
                </a:solidFill>
                <a:latin typeface="Times New Roman" panose="02020603050405020304" pitchFamily="18" charset="0"/>
                <a:cs typeface="Times New Roman" panose="02020603050405020304" pitchFamily="18" charset="0"/>
              </a:rPr>
              <a:t>ένα σχήμα </a:t>
            </a:r>
            <a:r>
              <a:rPr lang="el-GR" altLang="en-US" b="1" dirty="0">
                <a:solidFill>
                  <a:srgbClr val="000000"/>
                </a:solidFill>
                <a:latin typeface="Times New Roman" panose="02020603050405020304" pitchFamily="18" charset="0"/>
                <a:cs typeface="Times New Roman" panose="02020603050405020304" pitchFamily="18" charset="0"/>
              </a:rPr>
              <a:t>με</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τις ελάχιστες απαραίτητες ιδιότητες</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Ø"/>
            </a:pPr>
            <a:r>
              <a:rPr lang="el-GR" altLang="en-US" dirty="0">
                <a:solidFill>
                  <a:srgbClr val="000000"/>
                </a:solidFill>
                <a:latin typeface="Times New Roman" panose="02020603050405020304" pitchFamily="18" charset="0"/>
                <a:cs typeface="Times New Roman" panose="02020603050405020304" pitchFamily="18" charset="0"/>
              </a:rPr>
              <a:t>δίνει </a:t>
            </a:r>
            <a:r>
              <a:rPr lang="el-GR" altLang="en-US" b="1" dirty="0">
                <a:solidFill>
                  <a:srgbClr val="000000"/>
                </a:solidFill>
                <a:latin typeface="Times New Roman" panose="02020603050405020304" pitchFamily="18" charset="0"/>
                <a:cs typeface="Times New Roman" panose="02020603050405020304" pitchFamily="18" charset="0"/>
              </a:rPr>
              <a:t>ανεπίσημα επιχειρήματα </a:t>
            </a:r>
            <a:r>
              <a:rPr lang="el-GR" altLang="en-US" dirty="0">
                <a:solidFill>
                  <a:srgbClr val="000000"/>
                </a:solidFill>
                <a:latin typeface="Times New Roman" panose="02020603050405020304" pitchFamily="18" charset="0"/>
                <a:cs typeface="Times New Roman" panose="02020603050405020304" pitchFamily="18" charset="0"/>
              </a:rPr>
              <a:t>και </a:t>
            </a:r>
            <a:r>
              <a:rPr lang="el-GR" altLang="en-US" u="sng" dirty="0">
                <a:solidFill>
                  <a:srgbClr val="000000"/>
                </a:solidFill>
                <a:latin typeface="Times New Roman" panose="02020603050405020304" pitchFamily="18" charset="0"/>
                <a:cs typeface="Times New Roman" panose="02020603050405020304" pitchFamily="18" charset="0"/>
              </a:rPr>
              <a:t>ανακαλύπτει</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νέες ιδιότητες</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Ø"/>
            </a:pPr>
            <a:r>
              <a:rPr lang="el-GR" altLang="en-US" u="sng" dirty="0">
                <a:solidFill>
                  <a:srgbClr val="000000"/>
                </a:solidFill>
                <a:latin typeface="Times New Roman" panose="02020603050405020304" pitchFamily="18" charset="0"/>
                <a:cs typeface="Times New Roman" panose="02020603050405020304" pitchFamily="18" charset="0"/>
              </a:rPr>
              <a:t>ακολουθεί</a:t>
            </a:r>
            <a:r>
              <a:rPr lang="el-GR" altLang="en-US" dirty="0">
                <a:solidFill>
                  <a:srgbClr val="000000"/>
                </a:solidFill>
                <a:latin typeface="Times New Roman" panose="02020603050405020304" pitchFamily="18" charset="0"/>
                <a:cs typeface="Times New Roman" panose="02020603050405020304" pitchFamily="18" charset="0"/>
              </a:rPr>
              <a:t> και μπορεί να γράψει </a:t>
            </a:r>
            <a:r>
              <a:rPr lang="el-GR" altLang="en-US" b="1" dirty="0">
                <a:solidFill>
                  <a:srgbClr val="000000"/>
                </a:solidFill>
                <a:latin typeface="Times New Roman" panose="02020603050405020304" pitchFamily="18" charset="0"/>
                <a:cs typeface="Times New Roman" panose="02020603050405020304" pitchFamily="18" charset="0"/>
              </a:rPr>
              <a:t>τμήματα μιας αφαιρετικής απόδειξης</a:t>
            </a:r>
            <a:r>
              <a:rPr lang="el-GR" altLang="en-US" dirty="0">
                <a:solidFill>
                  <a:srgbClr val="000000"/>
                </a:solidFill>
                <a:latin typeface="Times New Roman" panose="02020603050405020304" pitchFamily="18" charset="0"/>
                <a:cs typeface="Times New Roman" panose="02020603050405020304" pitchFamily="18" charset="0"/>
              </a:rPr>
              <a:t>.</a:t>
            </a:r>
          </a:p>
          <a:p>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4B6E388-EEB4-45C5-9FA0-090581DADAF0}"/>
              </a:ext>
            </a:extLst>
          </p:cNvPr>
          <p:cNvSpPr>
            <a:spLocks noGrp="1" noChangeArrowheads="1"/>
          </p:cNvSpPr>
          <p:nvPr>
            <p:ph type="sldNum" sz="quarter" idx="5"/>
          </p:nvPr>
        </p:nvSpPr>
        <p:spPr>
          <a:ln/>
        </p:spPr>
        <p:txBody>
          <a:bodyPr/>
          <a:lstStyle/>
          <a:p>
            <a:pPr defTabSz="934974" fontAlgn="base">
              <a:spcBef>
                <a:spcPct val="0"/>
              </a:spcBef>
              <a:spcAft>
                <a:spcPct val="0"/>
              </a:spcAft>
            </a:pPr>
            <a:fld id="{2E5E1364-508B-48AE-B3F4-4C0000238CFE}" type="slidenum">
              <a:rPr lang="en-US" altLang="en-US">
                <a:solidFill>
                  <a:srgbClr val="000000"/>
                </a:solidFill>
                <a:latin typeface="Arial" panose="020B0604020202020204" pitchFamily="34" charset="0"/>
              </a:rPr>
              <a:pPr defTabSz="934974" fontAlgn="base">
                <a:spcBef>
                  <a:spcPct val="0"/>
                </a:spcBef>
                <a:spcAft>
                  <a:spcPct val="0"/>
                </a:spcAft>
              </a:pPr>
              <a:t>19</a:t>
            </a:fld>
            <a:endParaRPr lang="en-US" altLang="en-US">
              <a:solidFill>
                <a:srgbClr val="000000"/>
              </a:solidFill>
              <a:latin typeface="Arial" panose="020B0604020202020204" pitchFamily="34" charset="0"/>
            </a:endParaRPr>
          </a:p>
        </p:txBody>
      </p:sp>
      <p:sp>
        <p:nvSpPr>
          <p:cNvPr id="124930" name="Rectangle 2">
            <a:extLst>
              <a:ext uri="{FF2B5EF4-FFF2-40B4-BE49-F238E27FC236}">
                <a16:creationId xmlns:a16="http://schemas.microsoft.com/office/drawing/2014/main" id="{B557AB13-0C33-42C3-A22A-4A1EEC36CDDB}"/>
              </a:ext>
            </a:extLst>
          </p:cNvPr>
          <p:cNvSpPr>
            <a:spLocks noGrp="1" noRot="1" noChangeAspect="1" noChangeArrowheads="1" noTextEdit="1"/>
          </p:cNvSpPr>
          <p:nvPr>
            <p:ph type="sldImg"/>
          </p:nvPr>
        </p:nvSpPr>
        <p:spPr>
          <a:ln/>
        </p:spPr>
      </p:sp>
      <p:sp>
        <p:nvSpPr>
          <p:cNvPr id="124931" name="Rectangle 3">
            <a:extLst>
              <a:ext uri="{FF2B5EF4-FFF2-40B4-BE49-F238E27FC236}">
                <a16:creationId xmlns:a16="http://schemas.microsoft.com/office/drawing/2014/main" id="{134F7765-BD0B-4878-A790-621108363D47}"/>
              </a:ext>
            </a:extLst>
          </p:cNvPr>
          <p:cNvSpPr>
            <a:spLocks noGrp="1" noChangeArrowheads="1"/>
          </p:cNvSpPr>
          <p:nvPr>
            <p:ph type="body" idx="1"/>
          </p:nvPr>
        </p:nvSpPr>
        <p:spPr/>
        <p:txBody>
          <a:bodyPr/>
          <a:lstStyle/>
          <a:p>
            <a:pPr>
              <a:buNone/>
            </a:pPr>
            <a:r>
              <a:rPr lang="el-GR" altLang="en-US" dirty="0"/>
              <a:t>4</a:t>
            </a:r>
            <a:r>
              <a:rPr lang="el-GR" altLang="en-US" baseline="30000" dirty="0"/>
              <a:t>ο</a:t>
            </a:r>
            <a:r>
              <a:rPr lang="el-GR" altLang="en-US" dirty="0"/>
              <a:t> επίπεδο: </a:t>
            </a:r>
          </a:p>
          <a:p>
            <a:pPr>
              <a:buNone/>
            </a:pPr>
            <a:r>
              <a:rPr lang="el-GR" altLang="en-US" dirty="0"/>
              <a:t>Τα </a:t>
            </a:r>
            <a:r>
              <a:rPr lang="el-GR" altLang="en-US" sz="1200" dirty="0">
                <a:solidFill>
                  <a:srgbClr val="FFFFFF"/>
                </a:solidFill>
                <a:latin typeface="Times New Roman" panose="02020603050405020304" pitchFamily="18" charset="0"/>
                <a:cs typeface="Times New Roman" panose="02020603050405020304" pitchFamily="18" charset="0"/>
              </a:rPr>
              <a:t>Χαρακτηριστικά του Αφαιρετικού  (ή Αξιωματικού) Επιπέδου είναι ότι ο</a:t>
            </a:r>
            <a:r>
              <a:rPr lang="el-GR" altLang="en-US" sz="1200" dirty="0">
                <a:solidFill>
                  <a:srgbClr val="000000"/>
                </a:solidFill>
                <a:latin typeface="Times New Roman" panose="02020603050405020304" pitchFamily="18" charset="0"/>
                <a:cs typeface="Times New Roman" panose="02020603050405020304" pitchFamily="18" charset="0"/>
              </a:rPr>
              <a:t> μαθητής:</a:t>
            </a:r>
          </a:p>
          <a:p>
            <a:pPr>
              <a:buFont typeface="Wingdings" panose="05000000000000000000" pitchFamily="2" charset="2"/>
              <a:buChar char="Ø"/>
            </a:pPr>
            <a:r>
              <a:rPr lang="el-GR" altLang="en-US" sz="1200" u="sng" dirty="0">
                <a:solidFill>
                  <a:srgbClr val="000000"/>
                </a:solidFill>
                <a:latin typeface="Times New Roman" panose="02020603050405020304" pitchFamily="18" charset="0"/>
                <a:cs typeface="Times New Roman" panose="02020603050405020304" pitchFamily="18" charset="0"/>
              </a:rPr>
              <a:t>αναγνωρίζει και χρησιμοποιεί</a:t>
            </a:r>
            <a:r>
              <a:rPr lang="el-GR" altLang="en-US" sz="1200" dirty="0">
                <a:solidFill>
                  <a:srgbClr val="000000"/>
                </a:solidFill>
                <a:latin typeface="Times New Roman" panose="02020603050405020304" pitchFamily="18" charset="0"/>
                <a:cs typeface="Times New Roman" panose="02020603050405020304" pitchFamily="18" charset="0"/>
              </a:rPr>
              <a:t> με άνεση </a:t>
            </a:r>
            <a:r>
              <a:rPr lang="el-GR" altLang="en-US" sz="1200" b="1" dirty="0">
                <a:solidFill>
                  <a:srgbClr val="000000"/>
                </a:solidFill>
                <a:latin typeface="Times New Roman" panose="02020603050405020304" pitchFamily="18" charset="0"/>
                <a:cs typeface="Times New Roman" panose="02020603050405020304" pitchFamily="18" charset="0"/>
              </a:rPr>
              <a:t>τα στοιχεία ενός αξιωματικού συστήματος </a:t>
            </a:r>
            <a:r>
              <a:rPr lang="el-GR" altLang="en-US" sz="1200" dirty="0">
                <a:solidFill>
                  <a:srgbClr val="000000"/>
                </a:solidFill>
                <a:latin typeface="Times New Roman" panose="02020603050405020304" pitchFamily="18" charset="0"/>
                <a:cs typeface="Times New Roman" panose="02020603050405020304" pitchFamily="18" charset="0"/>
              </a:rPr>
              <a:t>καθώς και ότι μπορεί να </a:t>
            </a:r>
            <a:r>
              <a:rPr lang="el-GR" altLang="en-US" sz="1200" u="sng" dirty="0">
                <a:solidFill>
                  <a:srgbClr val="000000"/>
                </a:solidFill>
                <a:latin typeface="Times New Roman" panose="02020603050405020304" pitchFamily="18" charset="0"/>
                <a:cs typeface="Times New Roman" panose="02020603050405020304" pitchFamily="18" charset="0"/>
              </a:rPr>
              <a:t>δημιουργεί, να συγκρίνει και να αντιπαραβάλλει</a:t>
            </a:r>
            <a:r>
              <a:rPr lang="el-GR" altLang="en-US" sz="1200" dirty="0">
                <a:solidFill>
                  <a:srgbClr val="000000"/>
                </a:solidFill>
                <a:latin typeface="Times New Roman" panose="02020603050405020304" pitchFamily="18" charset="0"/>
                <a:cs typeface="Times New Roman" panose="02020603050405020304" pitchFamily="18" charset="0"/>
              </a:rPr>
              <a:t>  </a:t>
            </a:r>
            <a:r>
              <a:rPr lang="el-GR" altLang="en-US" sz="1200" b="1" dirty="0">
                <a:solidFill>
                  <a:srgbClr val="000000"/>
                </a:solidFill>
                <a:latin typeface="Times New Roman" panose="02020603050405020304" pitchFamily="18" charset="0"/>
                <a:cs typeface="Times New Roman" panose="02020603050405020304" pitchFamily="18" charset="0"/>
              </a:rPr>
              <a:t>αποδείξεις</a:t>
            </a:r>
            <a:r>
              <a:rPr lang="el-GR" altLang="en-US" sz="1200" dirty="0">
                <a:solidFill>
                  <a:srgbClr val="000000"/>
                </a:solidFill>
                <a:latin typeface="Times New Roman" panose="02020603050405020304" pitchFamily="18" charset="0"/>
                <a:cs typeface="Times New Roman" panose="02020603050405020304" pitchFamily="18" charset="0"/>
              </a:rPr>
              <a:t>.</a:t>
            </a:r>
          </a:p>
          <a:p>
            <a:pPr marL="0" indent="0">
              <a:buNone/>
            </a:pPr>
            <a:endParaRPr lang="el-GR" altLang="en-US"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 (1982), </a:t>
            </a:r>
            <a:r>
              <a:rPr lang="en-US" sz="1200" kern="1200" dirty="0">
                <a:solidFill>
                  <a:schemeClr val="tx1"/>
                </a:solidFill>
                <a:effectLst/>
                <a:latin typeface="+mn-lt"/>
                <a:ea typeface="+mn-ea"/>
                <a:cs typeface="+mn-cs"/>
              </a:rPr>
              <a:t>Burger</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Shaughnessy</a:t>
            </a:r>
            <a:r>
              <a:rPr lang="el-GR" sz="1200" kern="1200" dirty="0">
                <a:solidFill>
                  <a:schemeClr val="tx1"/>
                </a:solidFill>
                <a:effectLst/>
                <a:latin typeface="+mn-lt"/>
                <a:ea typeface="+mn-ea"/>
                <a:cs typeface="+mn-cs"/>
              </a:rPr>
              <a:t> (1986),  </a:t>
            </a:r>
            <a:r>
              <a:rPr lang="en-US" sz="1200" kern="1200" dirty="0">
                <a:solidFill>
                  <a:schemeClr val="tx1"/>
                </a:solidFill>
                <a:effectLst/>
                <a:latin typeface="+mn-lt"/>
                <a:ea typeface="+mn-ea"/>
                <a:cs typeface="+mn-cs"/>
              </a:rPr>
              <a:t>Fuys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Geddes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Tischler</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a:t>
            </a:r>
            <a:r>
              <a:rPr lang="el-GR" sz="1200" kern="1200" dirty="0">
                <a:solidFill>
                  <a:schemeClr val="tx1"/>
                </a:solidFill>
                <a:effectLst/>
                <a:latin typeface="+mn-lt"/>
                <a:ea typeface="+mn-ea"/>
                <a:cs typeface="+mn-cs"/>
              </a:rPr>
              <a:t>. (1988)  </a:t>
            </a:r>
            <a:endParaRPr lang="el-GR"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Καλημέρα σας</a:t>
            </a:r>
          </a:p>
          <a:p>
            <a:r>
              <a:rPr lang="el-GR" dirty="0"/>
              <a:t>Η έρευνα που θα σας παρουσιάσω αναφέρεται στην Αξιολόγηση της Γεωμετρικής Σκέψης, σύμφωνα με τη θεωρία των επιπέδων </a:t>
            </a:r>
            <a:r>
              <a:rPr lang="en-US" dirty="0"/>
              <a:t>van Hiele</a:t>
            </a:r>
            <a:r>
              <a:rPr lang="el-GR" dirty="0"/>
              <a:t>, στους σημερινούς φοιτητές και αυριανούς  Δασκάλους στην πρωτοβάθμια εκπαίδευση. Παρόμοιες έρευνες Αξιολόγησης έχουν γίνει σε μαθητές της Πρωτοβάθμιας και της Δευτεροβάθμιας εκπαίδευσης στην Ελλάδα και σε άλλες χώρες. Το </a:t>
            </a:r>
            <a:r>
              <a:rPr lang="el-GR" b="1" dirty="0"/>
              <a:t>πρωτότυπο</a:t>
            </a:r>
            <a:r>
              <a:rPr lang="el-GR" dirty="0"/>
              <a:t> και </a:t>
            </a:r>
            <a:r>
              <a:rPr lang="el-GR" b="1" dirty="0"/>
              <a:t>πιθανός ενδιαφέρον </a:t>
            </a:r>
            <a:r>
              <a:rPr lang="el-GR" dirty="0"/>
              <a:t>σε αυτή την έρευνα είναι ότι αναφέρεται σε </a:t>
            </a:r>
            <a:r>
              <a:rPr lang="el-GR" b="1" dirty="0"/>
              <a:t>μελλοντικούς δασκάλους που, αργά ή γρήγορα θα κληθούν να  διδάξουν τα πρώτα επίπεδα Γεωμετρικής Σκέψης σε μαθητές του δημοτικού σχολείου</a:t>
            </a:r>
            <a:r>
              <a:rPr lang="el-GR" dirty="0"/>
              <a:t>. Είναι λοιπόν λογικό να εικάσουμε ότι το επίπεδο της Γεωμετρικής Σκέψης αυτών των φοιτητών θα επηρεάσει στο κοντινό μέλλον ένα σημαντικό ποσοστό μαθητών που θα διδαχθούν από αυτούς τους σημερινούς φοιτητές. Αν και το μέγεθος του δείγματος της έρευνας δεν επιτρέπει την γενίκευση των αποτελεσμάτων και των συμπερασμάτων της σε όλους τους μελλοντικούς δασκάλους της χώρας μας, είναι πιθανόν ικανό να μας προβληματίσει και να μας οδηγήσει σε εκτενέστερη έρευνα και δράση.</a:t>
            </a:r>
          </a:p>
          <a:p>
            <a:pPr algn="ctr">
              <a:lnSpc>
                <a:spcPct val="115000"/>
              </a:lnSpc>
            </a:pPr>
            <a:endParaRPr lang="en-US" dirty="0">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15000"/>
              </a:lnSpc>
              <a:spcBef>
                <a:spcPts val="0"/>
              </a:spcBef>
              <a:spcAft>
                <a:spcPts val="0"/>
              </a:spcAft>
              <a:buClrTx/>
              <a:buSzTx/>
              <a:buFont typeface="Arial" panose="020B0604020202020204" pitchFamily="34" charset="0"/>
              <a:buNone/>
              <a:tabLst/>
              <a:defRPr/>
            </a:pPr>
            <a:r>
              <a:rPr lang="el-GR" dirty="0">
                <a:latin typeface="Times New Roman" panose="02020603050405020304" pitchFamily="18" charset="0"/>
                <a:ea typeface="Arial" panose="020B0604020202020204" pitchFamily="34" charset="0"/>
              </a:rPr>
              <a:t>Το αντικείμενο της Γεωμετρίας είναι η μελέτη του χώρου και των σχημάτων που μπορούν να υπάρξουν μέσα σε αυτόν.</a:t>
            </a:r>
            <a:br>
              <a:rPr lang="el-GR" dirty="0">
                <a:latin typeface="Times New Roman" panose="02020603050405020304" pitchFamily="18" charset="0"/>
                <a:ea typeface="Times New Roman" panose="02020603050405020304" pitchFamily="18" charset="0"/>
              </a:rPr>
            </a:br>
            <a:r>
              <a:rPr lang="el-GR" dirty="0">
                <a:solidFill>
                  <a:srgbClr val="000000"/>
                </a:solidFill>
                <a:latin typeface="Times New Roman" panose="02020603050405020304" pitchFamily="18" charset="0"/>
                <a:ea typeface="Times New Roman" panose="02020603050405020304" pitchFamily="18" charset="0"/>
              </a:rPr>
              <a:t>Έχουν διαπιστωθεί πολλά προβλήματα κατά τη διδασκαλία της Γεωμετρίας.</a:t>
            </a:r>
            <a:endParaRPr lang="en-US" dirty="0">
              <a:solidFill>
                <a:srgbClr val="000000"/>
              </a:solidFill>
              <a:latin typeface="Times New Roman" panose="02020603050405020304" pitchFamily="18" charset="0"/>
              <a:ea typeface="Times New Roman" panose="02020603050405020304" pitchFamily="18" charset="0"/>
            </a:endParaRP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l-GR" dirty="0">
                <a:solidFill>
                  <a:srgbClr val="000000"/>
                </a:solidFill>
                <a:latin typeface="Times New Roman" panose="02020603050405020304" pitchFamily="18" charset="0"/>
                <a:ea typeface="Times New Roman" panose="02020603050405020304" pitchFamily="18" charset="0"/>
              </a:rPr>
              <a:t> τόσο στην κατανόησή της,</a:t>
            </a:r>
            <a:r>
              <a:rPr lang="en-US" dirty="0">
                <a:solidFill>
                  <a:srgbClr val="000000"/>
                </a:solidFill>
                <a:latin typeface="Times New Roman" panose="02020603050405020304" pitchFamily="18" charset="0"/>
                <a:ea typeface="Times New Roman" panose="02020603050405020304" pitchFamily="18" charset="0"/>
              </a:rPr>
              <a:t> </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l-GR" dirty="0">
                <a:solidFill>
                  <a:srgbClr val="000000"/>
                </a:solidFill>
                <a:latin typeface="Times New Roman" panose="02020603050405020304" pitchFamily="18" charset="0"/>
                <a:ea typeface="Times New Roman" panose="02020603050405020304" pitchFamily="18" charset="0"/>
              </a:rPr>
              <a:t>όσο και στη χρήση των κατάλληλων μοντέλων και μεθόδων στους μαθητές. </a:t>
            </a:r>
            <a:endParaRPr lang="en-US" dirty="0">
              <a:solidFill>
                <a:srgbClr val="000000"/>
              </a:solidFill>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15000"/>
              </a:lnSpc>
              <a:spcBef>
                <a:spcPts val="0"/>
              </a:spcBef>
              <a:spcAft>
                <a:spcPts val="0"/>
              </a:spcAft>
              <a:buClrTx/>
              <a:buSzTx/>
              <a:buFont typeface="Arial" panose="020B0604020202020204" pitchFamily="34" charset="0"/>
              <a:buNone/>
              <a:tabLst/>
              <a:defRPr/>
            </a:pPr>
            <a:r>
              <a:rPr lang="el-GR" dirty="0">
                <a:solidFill>
                  <a:srgbClr val="000000"/>
                </a:solidFill>
                <a:latin typeface="Times New Roman" panose="02020603050405020304" pitchFamily="18" charset="0"/>
                <a:ea typeface="Times New Roman" panose="02020603050405020304" pitchFamily="18" charset="0"/>
              </a:rPr>
              <a:t>   </a:t>
            </a:r>
            <a:endParaRPr lang="en-US" dirty="0">
              <a:latin typeface="Arial" panose="020B0604020202020204" pitchFamily="34" charset="0"/>
              <a:ea typeface="Arial" panose="020B0604020202020204" pitchFamily="34" charset="0"/>
            </a:endParaRPr>
          </a:p>
          <a:p>
            <a:pPr algn="just">
              <a:lnSpc>
                <a:spcPct val="115000"/>
              </a:lnSpc>
            </a:pPr>
            <a:r>
              <a:rPr lang="el-GR" dirty="0">
                <a:solidFill>
                  <a:srgbClr val="000000"/>
                </a:solidFill>
                <a:latin typeface="Times New Roman" panose="02020603050405020304" pitchFamily="18" charset="0"/>
                <a:ea typeface="Times New Roman" panose="02020603050405020304" pitchFamily="18" charset="0"/>
              </a:rPr>
              <a:t> </a:t>
            </a:r>
          </a:p>
          <a:p>
            <a:pPr algn="just">
              <a:lnSpc>
                <a:spcPct val="115000"/>
              </a:lnSpc>
            </a:pPr>
            <a:r>
              <a:rPr lang="el-GR" dirty="0">
                <a:solidFill>
                  <a:srgbClr val="000000"/>
                </a:solidFill>
                <a:latin typeface="Times New Roman" panose="02020603050405020304" pitchFamily="18" charset="0"/>
                <a:ea typeface="Times New Roman" panose="02020603050405020304" pitchFamily="18" charset="0"/>
              </a:rPr>
              <a:t> </a:t>
            </a:r>
            <a:endParaRPr lang="en-US" dirty="0">
              <a:latin typeface="Arial" panose="020B0604020202020204" pitchFamily="34" charset="0"/>
              <a:ea typeface="Arial" panose="020B0604020202020204" pitchFamily="34" charset="0"/>
            </a:endParaRPr>
          </a:p>
          <a:p>
            <a:pPr algn="just">
              <a:lnSpc>
                <a:spcPct val="115000"/>
              </a:lnSpc>
            </a:pPr>
            <a:r>
              <a:rPr lang="en-US" dirty="0">
                <a:solidFill>
                  <a:srgbClr val="000000"/>
                </a:solidFill>
                <a:latin typeface="Times New Roman" panose="02020603050405020304" pitchFamily="18" charset="0"/>
                <a:ea typeface="Times New Roman" panose="02020603050405020304" pitchFamily="18" charset="0"/>
              </a:rPr>
              <a:t> </a:t>
            </a:r>
            <a:endParaRPr lang="en-US" dirty="0">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2</a:t>
            </a:fld>
            <a:endParaRPr lang="en-US"/>
          </a:p>
        </p:txBody>
      </p:sp>
    </p:spTree>
    <p:extLst>
      <p:ext uri="{BB962C8B-B14F-4D97-AF65-F5344CB8AC3E}">
        <p14:creationId xmlns:p14="http://schemas.microsoft.com/office/powerpoint/2010/main" val="6654277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10C6DE9-D440-4B8A-9CF5-9FC974B16312}"/>
              </a:ext>
            </a:extLst>
          </p:cNvPr>
          <p:cNvSpPr>
            <a:spLocks noGrp="1" noChangeArrowheads="1"/>
          </p:cNvSpPr>
          <p:nvPr>
            <p:ph type="sldNum" sz="quarter" idx="5"/>
          </p:nvPr>
        </p:nvSpPr>
        <p:spPr>
          <a:ln/>
        </p:spPr>
        <p:txBody>
          <a:bodyPr/>
          <a:lstStyle/>
          <a:p>
            <a:pPr defTabSz="934974" fontAlgn="base">
              <a:spcBef>
                <a:spcPct val="0"/>
              </a:spcBef>
              <a:spcAft>
                <a:spcPct val="0"/>
              </a:spcAft>
            </a:pPr>
            <a:fld id="{7E0114D6-4CEC-4EAA-BE56-1081ADF0394E}" type="slidenum">
              <a:rPr lang="en-US" altLang="en-US">
                <a:solidFill>
                  <a:srgbClr val="000000"/>
                </a:solidFill>
                <a:latin typeface="Arial" panose="020B0604020202020204" pitchFamily="34" charset="0"/>
              </a:rPr>
              <a:pPr defTabSz="934974" fontAlgn="base">
                <a:spcBef>
                  <a:spcPct val="0"/>
                </a:spcBef>
                <a:spcAft>
                  <a:spcPct val="0"/>
                </a:spcAft>
              </a:pPr>
              <a:t>20</a:t>
            </a:fld>
            <a:endParaRPr lang="en-US" altLang="en-US">
              <a:solidFill>
                <a:srgbClr val="000000"/>
              </a:solidFill>
              <a:latin typeface="Arial" panose="020B0604020202020204" pitchFamily="34" charset="0"/>
            </a:endParaRPr>
          </a:p>
        </p:txBody>
      </p:sp>
      <p:sp>
        <p:nvSpPr>
          <p:cNvPr id="125954" name="Rectangle 2">
            <a:extLst>
              <a:ext uri="{FF2B5EF4-FFF2-40B4-BE49-F238E27FC236}">
                <a16:creationId xmlns:a16="http://schemas.microsoft.com/office/drawing/2014/main" id="{3C09AFE7-AC8C-4286-9D84-AB8F25875489}"/>
              </a:ext>
            </a:extLst>
          </p:cNvPr>
          <p:cNvSpPr>
            <a:spLocks noGrp="1" noRot="1" noChangeAspect="1" noChangeArrowheads="1" noTextEdit="1"/>
          </p:cNvSpPr>
          <p:nvPr>
            <p:ph type="sldImg"/>
          </p:nvPr>
        </p:nvSpPr>
        <p:spPr>
          <a:ln/>
        </p:spPr>
      </p:sp>
      <p:sp>
        <p:nvSpPr>
          <p:cNvPr id="125955" name="Rectangle 3">
            <a:extLst>
              <a:ext uri="{FF2B5EF4-FFF2-40B4-BE49-F238E27FC236}">
                <a16:creationId xmlns:a16="http://schemas.microsoft.com/office/drawing/2014/main" id="{6BC95CF4-C6AD-451B-AA8D-44DA7D5879A9}"/>
              </a:ext>
            </a:extLst>
          </p:cNvPr>
          <p:cNvSpPr>
            <a:spLocks noGrp="1" noChangeArrowheads="1"/>
          </p:cNvSpPr>
          <p:nvPr>
            <p:ph type="body" idx="1"/>
          </p:nvPr>
        </p:nvSpPr>
        <p:spPr/>
        <p:txBody>
          <a:bodyPr/>
          <a:lstStyle/>
          <a:p>
            <a:r>
              <a:rPr lang="el-GR" altLang="en-US" dirty="0"/>
              <a:t>Σε αυτό το επίπεδο ο μαθητής είναι σε θέση να κατασκευάσει τα βήματα μιας απόδειξης χρησιμοποιώντας την κατάλληλη συμβολική γλώσσα.</a:t>
            </a:r>
            <a:endParaRPr lang="en-US"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8737C12-EA25-4275-A947-8374AC7DB744}"/>
              </a:ext>
            </a:extLst>
          </p:cNvPr>
          <p:cNvSpPr>
            <a:spLocks noGrp="1" noChangeArrowheads="1"/>
          </p:cNvSpPr>
          <p:nvPr>
            <p:ph type="sldNum" sz="quarter" idx="5"/>
          </p:nvPr>
        </p:nvSpPr>
        <p:spPr>
          <a:ln/>
        </p:spPr>
        <p:txBody>
          <a:bodyPr/>
          <a:lstStyle/>
          <a:p>
            <a:pPr defTabSz="934974" fontAlgn="base">
              <a:spcBef>
                <a:spcPct val="0"/>
              </a:spcBef>
              <a:spcAft>
                <a:spcPct val="0"/>
              </a:spcAft>
            </a:pPr>
            <a:fld id="{D0838533-D1D4-434C-BF82-25759F306593}" type="slidenum">
              <a:rPr lang="en-US" altLang="en-US">
                <a:solidFill>
                  <a:srgbClr val="000000"/>
                </a:solidFill>
                <a:latin typeface="Arial" panose="020B0604020202020204" pitchFamily="34" charset="0"/>
              </a:rPr>
              <a:pPr defTabSz="934974" fontAlgn="base">
                <a:spcBef>
                  <a:spcPct val="0"/>
                </a:spcBef>
                <a:spcAft>
                  <a:spcPct val="0"/>
                </a:spcAft>
              </a:pPr>
              <a:t>21</a:t>
            </a:fld>
            <a:endParaRPr lang="en-US" altLang="en-US">
              <a:solidFill>
                <a:srgbClr val="000000"/>
              </a:solidFill>
              <a:latin typeface="Arial" panose="020B0604020202020204" pitchFamily="34" charset="0"/>
            </a:endParaRPr>
          </a:p>
        </p:txBody>
      </p:sp>
      <p:sp>
        <p:nvSpPr>
          <p:cNvPr id="126978" name="Rectangle 2">
            <a:extLst>
              <a:ext uri="{FF2B5EF4-FFF2-40B4-BE49-F238E27FC236}">
                <a16:creationId xmlns:a16="http://schemas.microsoft.com/office/drawing/2014/main" id="{5A848D8D-8F96-481F-A459-AEACBE6E736D}"/>
              </a:ext>
            </a:extLst>
          </p:cNvPr>
          <p:cNvSpPr>
            <a:spLocks noGrp="1" noRot="1" noChangeAspect="1" noChangeArrowheads="1" noTextEdit="1"/>
          </p:cNvSpPr>
          <p:nvPr>
            <p:ph type="sldImg"/>
          </p:nvPr>
        </p:nvSpPr>
        <p:spPr>
          <a:ln/>
        </p:spPr>
      </p:sp>
      <p:sp>
        <p:nvSpPr>
          <p:cNvPr id="126979" name="Rectangle 3">
            <a:extLst>
              <a:ext uri="{FF2B5EF4-FFF2-40B4-BE49-F238E27FC236}">
                <a16:creationId xmlns:a16="http://schemas.microsoft.com/office/drawing/2014/main" id="{D5FDB64D-09A0-4395-8E17-63AA6A65E6E0}"/>
              </a:ext>
            </a:extLst>
          </p:cNvPr>
          <p:cNvSpPr>
            <a:spLocks noGrp="1" noChangeArrowheads="1"/>
          </p:cNvSpPr>
          <p:nvPr>
            <p:ph type="body" idx="1"/>
          </p:nvPr>
        </p:nvSpPr>
        <p:spPr/>
        <p:txBody>
          <a:bodyPr/>
          <a:lstStyle/>
          <a:p>
            <a:r>
              <a:rPr lang="el-GR" altLang="en-US" dirty="0"/>
              <a:t>5</a:t>
            </a:r>
            <a:r>
              <a:rPr lang="el-GR" altLang="en-US" baseline="30000" dirty="0"/>
              <a:t>ο</a:t>
            </a:r>
            <a:r>
              <a:rPr lang="el-GR" altLang="en-US" dirty="0"/>
              <a:t> επίπεδο</a:t>
            </a:r>
          </a:p>
          <a:p>
            <a:pPr>
              <a:buFont typeface="Wingdings" panose="05000000000000000000" pitchFamily="2" charset="2"/>
              <a:buNone/>
            </a:pPr>
            <a:r>
              <a:rPr lang="el-GR" altLang="en-US" dirty="0"/>
              <a:t> Στο επίπεδο της </a:t>
            </a:r>
            <a:r>
              <a:rPr lang="el-GR" altLang="en-US" sz="1200" dirty="0">
                <a:solidFill>
                  <a:srgbClr val="FFFFFF"/>
                </a:solidFill>
                <a:latin typeface="Times New Roman" panose="02020603050405020304" pitchFamily="18" charset="0"/>
                <a:cs typeface="Times New Roman" panose="02020603050405020304" pitchFamily="18" charset="0"/>
              </a:rPr>
              <a:t>Αυστηρότητας ο φοιτητής μπορεί να </a:t>
            </a:r>
            <a:r>
              <a:rPr lang="el-GR" altLang="en-US" sz="1200" u="sng" dirty="0">
                <a:solidFill>
                  <a:srgbClr val="000000"/>
                </a:solidFill>
                <a:latin typeface="Times New Roman" panose="02020603050405020304" pitchFamily="18" charset="0"/>
                <a:cs typeface="Times New Roman" panose="02020603050405020304" pitchFamily="18" charset="0"/>
              </a:rPr>
              <a:t>συγκρίνει</a:t>
            </a:r>
            <a:r>
              <a:rPr lang="el-GR" altLang="en-US" sz="1200" dirty="0">
                <a:solidFill>
                  <a:srgbClr val="000000"/>
                </a:solidFill>
                <a:latin typeface="Times New Roman" panose="02020603050405020304" pitchFamily="18" charset="0"/>
                <a:cs typeface="Times New Roman" panose="02020603050405020304" pitchFamily="18" charset="0"/>
              </a:rPr>
              <a:t> </a:t>
            </a:r>
            <a:r>
              <a:rPr lang="el-GR" altLang="en-US" sz="1200" b="1" dirty="0">
                <a:solidFill>
                  <a:srgbClr val="000000"/>
                </a:solidFill>
                <a:latin typeface="Times New Roman" panose="02020603050405020304" pitchFamily="18" charset="0"/>
                <a:cs typeface="Times New Roman" panose="02020603050405020304" pitchFamily="18" charset="0"/>
              </a:rPr>
              <a:t>αξιωματικά συστήματα </a:t>
            </a:r>
            <a:r>
              <a:rPr lang="el-GR" altLang="en-US" sz="1200" dirty="0">
                <a:solidFill>
                  <a:srgbClr val="000000"/>
                </a:solidFill>
                <a:latin typeface="Times New Roman" panose="02020603050405020304" pitchFamily="18" charset="0"/>
                <a:cs typeface="Times New Roman" panose="02020603050405020304" pitchFamily="18" charset="0"/>
              </a:rPr>
              <a:t>και να </a:t>
            </a:r>
            <a:r>
              <a:rPr lang="el-GR" altLang="en-US" sz="1200" u="sng" dirty="0">
                <a:solidFill>
                  <a:srgbClr val="000000"/>
                </a:solidFill>
                <a:latin typeface="Times New Roman" panose="02020603050405020304" pitchFamily="18" charset="0"/>
                <a:cs typeface="Times New Roman" panose="02020603050405020304" pitchFamily="18" charset="0"/>
              </a:rPr>
              <a:t>καθορίζει αυστηρά</a:t>
            </a:r>
            <a:r>
              <a:rPr lang="el-GR" altLang="en-US" sz="1200" dirty="0">
                <a:solidFill>
                  <a:srgbClr val="000000"/>
                </a:solidFill>
                <a:latin typeface="Times New Roman" panose="02020603050405020304" pitchFamily="18" charset="0"/>
                <a:cs typeface="Times New Roman" panose="02020603050405020304" pitchFamily="18" charset="0"/>
              </a:rPr>
              <a:t> τα </a:t>
            </a:r>
            <a:r>
              <a:rPr lang="el-GR" altLang="en-US" sz="1200" b="1" dirty="0">
                <a:solidFill>
                  <a:srgbClr val="000000"/>
                </a:solidFill>
                <a:latin typeface="Times New Roman" panose="02020603050405020304" pitchFamily="18" charset="0"/>
                <a:cs typeface="Times New Roman" panose="02020603050405020304" pitchFamily="18" charset="0"/>
              </a:rPr>
              <a:t>θεωρήματα σε διαφορετικά αξιωματικά συστήματα</a:t>
            </a:r>
            <a:r>
              <a:rPr lang="el-GR" altLang="en-US" sz="1200" dirty="0">
                <a:solidFill>
                  <a:srgbClr val="000000"/>
                </a:solidFill>
                <a:latin typeface="Times New Roman" panose="02020603050405020304" pitchFamily="18" charset="0"/>
                <a:cs typeface="Times New Roman" panose="02020603050405020304" pitchFamily="18" charset="0"/>
              </a:rPr>
              <a:t>.</a:t>
            </a:r>
            <a:endParaRPr lang="en-US" altLang="en-US" sz="1200" dirty="0">
              <a:solidFill>
                <a:srgbClr val="000000"/>
              </a:solidFill>
              <a:latin typeface="Times New Roman" panose="02020603050405020304" pitchFamily="18" charset="0"/>
              <a:cs typeface="Times New Roman" panose="02020603050405020304" pitchFamily="18" charset="0"/>
            </a:endParaRPr>
          </a:p>
          <a:p>
            <a:endParaRPr lang="el-GR" altLang="en-US" dirty="0"/>
          </a:p>
          <a:p>
            <a:endParaRPr lang="el-GR" altLang="en-US" dirty="0"/>
          </a:p>
          <a:p>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 (1982), </a:t>
            </a:r>
            <a:r>
              <a:rPr lang="en-US" sz="1200" kern="1200" dirty="0">
                <a:solidFill>
                  <a:schemeClr val="tx1"/>
                </a:solidFill>
                <a:effectLst/>
                <a:latin typeface="+mn-lt"/>
                <a:ea typeface="+mn-ea"/>
                <a:cs typeface="+mn-cs"/>
              </a:rPr>
              <a:t>Burger</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Shaughnessy</a:t>
            </a:r>
            <a:r>
              <a:rPr lang="el-GR" sz="1200" kern="1200" dirty="0">
                <a:solidFill>
                  <a:schemeClr val="tx1"/>
                </a:solidFill>
                <a:effectLst/>
                <a:latin typeface="+mn-lt"/>
                <a:ea typeface="+mn-ea"/>
                <a:cs typeface="+mn-cs"/>
              </a:rPr>
              <a:t> (1986),  </a:t>
            </a:r>
            <a:r>
              <a:rPr lang="en-US" sz="1200" kern="1200" dirty="0">
                <a:solidFill>
                  <a:schemeClr val="tx1"/>
                </a:solidFill>
                <a:effectLst/>
                <a:latin typeface="+mn-lt"/>
                <a:ea typeface="+mn-ea"/>
                <a:cs typeface="+mn-cs"/>
              </a:rPr>
              <a:t>Fuys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Geddes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
            </a:r>
            <a:r>
              <a:rPr lang="el-GR" sz="1200" kern="1200" dirty="0">
                <a:solidFill>
                  <a:schemeClr val="tx1"/>
                </a:solidFill>
                <a:effectLst/>
                <a:latin typeface="+mn-lt"/>
                <a:ea typeface="+mn-ea"/>
                <a:cs typeface="+mn-cs"/>
              </a:rPr>
              <a:t>., &amp; </a:t>
            </a:r>
            <a:r>
              <a:rPr lang="en-US" sz="1200" kern="1200" dirty="0">
                <a:solidFill>
                  <a:schemeClr val="tx1"/>
                </a:solidFill>
                <a:effectLst/>
                <a:latin typeface="+mn-lt"/>
                <a:ea typeface="+mn-ea"/>
                <a:cs typeface="+mn-cs"/>
              </a:rPr>
              <a:t>Tischler</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a:t>
            </a:r>
            <a:r>
              <a:rPr lang="el-GR" sz="1200" kern="1200" dirty="0">
                <a:solidFill>
                  <a:schemeClr val="tx1"/>
                </a:solidFill>
                <a:effectLst/>
                <a:latin typeface="+mn-lt"/>
                <a:ea typeface="+mn-ea"/>
                <a:cs typeface="+mn-cs"/>
              </a:rPr>
              <a:t>. (1988)  </a:t>
            </a:r>
            <a:endParaRPr lang="en-US"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45C351-2B45-4C02-AE05-C140018B8965}"/>
              </a:ext>
            </a:extLst>
          </p:cNvPr>
          <p:cNvSpPr>
            <a:spLocks noGrp="1" noChangeArrowheads="1"/>
          </p:cNvSpPr>
          <p:nvPr>
            <p:ph type="sldNum" sz="quarter" idx="5"/>
          </p:nvPr>
        </p:nvSpPr>
        <p:spPr>
          <a:ln/>
        </p:spPr>
        <p:txBody>
          <a:bodyPr/>
          <a:lstStyle/>
          <a:p>
            <a:pPr defTabSz="934974" fontAlgn="base">
              <a:spcBef>
                <a:spcPct val="0"/>
              </a:spcBef>
              <a:spcAft>
                <a:spcPct val="0"/>
              </a:spcAft>
            </a:pPr>
            <a:fld id="{9D516917-9595-4010-9F5A-9ED59FCE41E1}" type="slidenum">
              <a:rPr lang="en-US" altLang="en-US">
                <a:solidFill>
                  <a:srgbClr val="000000"/>
                </a:solidFill>
                <a:latin typeface="Arial" panose="020B0604020202020204" pitchFamily="34" charset="0"/>
              </a:rPr>
              <a:pPr defTabSz="934974" fontAlgn="base">
                <a:spcBef>
                  <a:spcPct val="0"/>
                </a:spcBef>
                <a:spcAft>
                  <a:spcPct val="0"/>
                </a:spcAft>
              </a:pPr>
              <a:t>22</a:t>
            </a:fld>
            <a:endParaRPr lang="en-US" altLang="en-US">
              <a:solidFill>
                <a:srgbClr val="000000"/>
              </a:solidFill>
              <a:latin typeface="Arial" panose="020B0604020202020204" pitchFamily="34" charset="0"/>
            </a:endParaRPr>
          </a:p>
        </p:txBody>
      </p:sp>
      <p:sp>
        <p:nvSpPr>
          <p:cNvPr id="16386" name="Rectangle 2">
            <a:extLst>
              <a:ext uri="{FF2B5EF4-FFF2-40B4-BE49-F238E27FC236}">
                <a16:creationId xmlns:a16="http://schemas.microsoft.com/office/drawing/2014/main" id="{0DB8B078-3857-47B1-B898-1803675C2DD1}"/>
              </a:ext>
            </a:extLst>
          </p:cNvPr>
          <p:cNvSpPr>
            <a:spLocks noGrp="1" noRot="1" noChangeAspect="1" noChangeArrowheads="1" noTextEdit="1"/>
          </p:cNvSpPr>
          <p:nvPr>
            <p:ph type="sldImg"/>
          </p:nvPr>
        </p:nvSpPr>
        <p:spPr>
          <a:ln/>
        </p:spPr>
      </p:sp>
      <p:sp>
        <p:nvSpPr>
          <p:cNvPr id="16387" name="Rectangle 3">
            <a:extLst>
              <a:ext uri="{FF2B5EF4-FFF2-40B4-BE49-F238E27FC236}">
                <a16:creationId xmlns:a16="http://schemas.microsoft.com/office/drawing/2014/main" id="{4861C3BB-0EDE-4B69-B1EB-CE42D16E2E1C}"/>
              </a:ext>
            </a:extLst>
          </p:cNvPr>
          <p:cNvSpPr>
            <a:spLocks noGrp="1" noChangeArrowheads="1"/>
          </p:cNvSpPr>
          <p:nvPr>
            <p:ph type="body" idx="1"/>
          </p:nvPr>
        </p:nvSpPr>
        <p:spPr/>
        <p:txBody>
          <a:bodyPr/>
          <a:lstStyle/>
          <a:p>
            <a:r>
              <a:rPr lang="el-GR" altLang="en-US" dirty="0"/>
              <a:t>ΟΙ φάσεις </a:t>
            </a:r>
            <a:r>
              <a:rPr lang="el-GR" altLang="en-US" dirty="0">
                <a:solidFill>
                  <a:srgbClr val="FFFFFF"/>
                </a:solidFill>
              </a:rPr>
              <a:t>μετάβασης από ένα επίπεδο στο επόμενο είναι οι ακόλουθες:</a:t>
            </a:r>
          </a:p>
          <a:p>
            <a:r>
              <a:rPr lang="el-GR" altLang="en-US" sz="1200" dirty="0">
                <a:solidFill>
                  <a:srgbClr val="000000"/>
                </a:solidFill>
                <a:latin typeface="Times New Roman" panose="02020603050405020304" pitchFamily="18" charset="0"/>
                <a:cs typeface="Times New Roman" panose="02020603050405020304" pitchFamily="18" charset="0"/>
              </a:rPr>
              <a:t>Διερεύνηση - Πληροφόρηση</a:t>
            </a:r>
          </a:p>
          <a:p>
            <a:r>
              <a:rPr lang="el-GR" altLang="en-US" sz="1200" dirty="0">
                <a:solidFill>
                  <a:srgbClr val="000000"/>
                </a:solidFill>
                <a:latin typeface="Times New Roman" panose="02020603050405020304" pitchFamily="18" charset="0"/>
                <a:cs typeface="Times New Roman" panose="02020603050405020304" pitchFamily="18" charset="0"/>
              </a:rPr>
              <a:t>Καθοδηγούμενος προσανατολισμός</a:t>
            </a:r>
          </a:p>
          <a:p>
            <a:r>
              <a:rPr lang="el-GR" altLang="en-US" sz="1200" dirty="0">
                <a:solidFill>
                  <a:srgbClr val="000000"/>
                </a:solidFill>
                <a:latin typeface="Times New Roman" panose="02020603050405020304" pitchFamily="18" charset="0"/>
                <a:cs typeface="Times New Roman" panose="02020603050405020304" pitchFamily="18" charset="0"/>
              </a:rPr>
              <a:t>Επεξήγηση</a:t>
            </a:r>
          </a:p>
          <a:p>
            <a:r>
              <a:rPr lang="el-GR" altLang="en-US" sz="1200" dirty="0">
                <a:solidFill>
                  <a:srgbClr val="000000"/>
                </a:solidFill>
                <a:latin typeface="Times New Roman" panose="02020603050405020304" pitchFamily="18" charset="0"/>
                <a:cs typeface="Times New Roman" panose="02020603050405020304" pitchFamily="18" charset="0"/>
              </a:rPr>
              <a:t>Ελεύθερος προσανατολισμός</a:t>
            </a:r>
          </a:p>
          <a:p>
            <a:r>
              <a:rPr lang="el-GR" altLang="en-US" sz="1200" dirty="0">
                <a:solidFill>
                  <a:srgbClr val="000000"/>
                </a:solidFill>
                <a:latin typeface="Times New Roman" panose="02020603050405020304" pitchFamily="18" charset="0"/>
                <a:cs typeface="Times New Roman" panose="02020603050405020304" pitchFamily="18" charset="0"/>
              </a:rPr>
              <a:t>Ολοκλήρωση</a:t>
            </a:r>
            <a:endParaRPr lang="en-US" altLang="en-US" sz="1200" dirty="0">
              <a:solidFill>
                <a:srgbClr val="000000"/>
              </a:solidFill>
              <a:latin typeface="Times New Roman" panose="02020603050405020304" pitchFamily="18" charset="0"/>
              <a:cs typeface="Times New Roman" panose="02020603050405020304" pitchFamily="18" charset="0"/>
            </a:endParaRPr>
          </a:p>
          <a:p>
            <a:endParaRPr lang="el-GR" altLang="en-US" dirty="0"/>
          </a:p>
          <a:p>
            <a:endParaRPr lang="el-GR" altLang="en-US" dirty="0"/>
          </a:p>
          <a:p>
            <a:r>
              <a:rPr lang="el-GR" sz="1200" kern="1200" dirty="0">
                <a:solidFill>
                  <a:schemeClr val="tx1"/>
                </a:solidFill>
                <a:effectLst/>
                <a:latin typeface="+mn-lt"/>
                <a:ea typeface="+mn-ea"/>
                <a:cs typeface="+mn-cs"/>
              </a:rPr>
              <a:t>Κολέζα (2009), </a:t>
            </a:r>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t>
            </a:r>
            <a:r>
              <a:rPr lang="el-GR" sz="1200" kern="1200" dirty="0">
                <a:solidFill>
                  <a:schemeClr val="tx1"/>
                </a:solidFill>
                <a:effectLst/>
                <a:latin typeface="+mn-lt"/>
                <a:ea typeface="+mn-ea"/>
                <a:cs typeface="+mn-cs"/>
              </a:rPr>
              <a:t>. (1987)</a:t>
            </a:r>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3C83E08-F97C-43F3-9DFB-C6B950345BC9}"/>
              </a:ext>
            </a:extLst>
          </p:cNvPr>
          <p:cNvSpPr>
            <a:spLocks noGrp="1" noChangeArrowheads="1"/>
          </p:cNvSpPr>
          <p:nvPr>
            <p:ph type="sldNum" sz="quarter" idx="5"/>
          </p:nvPr>
        </p:nvSpPr>
        <p:spPr>
          <a:ln/>
        </p:spPr>
        <p:txBody>
          <a:bodyPr/>
          <a:lstStyle/>
          <a:p>
            <a:pPr defTabSz="934974" fontAlgn="base">
              <a:spcBef>
                <a:spcPct val="0"/>
              </a:spcBef>
              <a:spcAft>
                <a:spcPct val="0"/>
              </a:spcAft>
            </a:pPr>
            <a:fld id="{624B3A3F-90A3-4D37-B64D-8B66DE9D0F21}" type="slidenum">
              <a:rPr lang="en-US" altLang="en-US">
                <a:solidFill>
                  <a:srgbClr val="000000"/>
                </a:solidFill>
                <a:latin typeface="Arial" panose="020B0604020202020204" pitchFamily="34" charset="0"/>
              </a:rPr>
              <a:pPr defTabSz="934974" fontAlgn="base">
                <a:spcBef>
                  <a:spcPct val="0"/>
                </a:spcBef>
                <a:spcAft>
                  <a:spcPct val="0"/>
                </a:spcAft>
              </a:pPr>
              <a:t>23</a:t>
            </a:fld>
            <a:endParaRPr lang="en-US" altLang="en-US">
              <a:solidFill>
                <a:srgbClr val="000000"/>
              </a:solidFill>
              <a:latin typeface="Arial" panose="020B0604020202020204" pitchFamily="34" charset="0"/>
            </a:endParaRPr>
          </a:p>
        </p:txBody>
      </p:sp>
      <p:sp>
        <p:nvSpPr>
          <p:cNvPr id="40962" name="Rectangle 2">
            <a:extLst>
              <a:ext uri="{FF2B5EF4-FFF2-40B4-BE49-F238E27FC236}">
                <a16:creationId xmlns:a16="http://schemas.microsoft.com/office/drawing/2014/main" id="{9D8B3CF7-A822-43F7-A2A0-7A09AAEF083A}"/>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B3A212AD-C441-4365-912C-E2A880AF4971}"/>
              </a:ext>
            </a:extLst>
          </p:cNvPr>
          <p:cNvSpPr>
            <a:spLocks noGrp="1" noChangeArrowheads="1"/>
          </p:cNvSpPr>
          <p:nvPr>
            <p:ph type="body" idx="1"/>
          </p:nvPr>
        </p:nvSpPr>
        <p:spPr/>
        <p:txBody>
          <a:bodyPr/>
          <a:lstStyle/>
          <a:p>
            <a:r>
              <a:rPr lang="el-GR" altLang="en-US" dirty="0"/>
              <a:t>Στη φάση της διερεύνησης ο δάσκαλος συνομιλεί με τους μαθητές για αυτά που ήδη γνωρίζουν και διευκρινίζεται το λεξιλόγιο που θα χρησιμοποιηθεί.   </a:t>
            </a:r>
          </a:p>
          <a:p>
            <a:endParaRPr lang="el-GR"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Κολέζα (2009), </a:t>
            </a:r>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t>
            </a:r>
            <a:r>
              <a:rPr lang="el-GR" sz="1200" kern="1200" dirty="0">
                <a:solidFill>
                  <a:schemeClr val="tx1"/>
                </a:solidFill>
                <a:effectLst/>
                <a:latin typeface="+mn-lt"/>
                <a:ea typeface="+mn-ea"/>
                <a:cs typeface="+mn-cs"/>
              </a:rPr>
              <a:t>. (1987)</a:t>
            </a:r>
            <a:endParaRPr lang="en-US" altLang="en-US" dirty="0"/>
          </a:p>
          <a:p>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08C10DF-C1D6-448B-87AD-B0982F5AB6B8}"/>
              </a:ext>
            </a:extLst>
          </p:cNvPr>
          <p:cNvSpPr>
            <a:spLocks noGrp="1" noChangeArrowheads="1"/>
          </p:cNvSpPr>
          <p:nvPr>
            <p:ph type="sldNum" sz="quarter" idx="5"/>
          </p:nvPr>
        </p:nvSpPr>
        <p:spPr>
          <a:ln/>
        </p:spPr>
        <p:txBody>
          <a:bodyPr/>
          <a:lstStyle/>
          <a:p>
            <a:pPr defTabSz="934974" fontAlgn="base">
              <a:spcBef>
                <a:spcPct val="0"/>
              </a:spcBef>
              <a:spcAft>
                <a:spcPct val="0"/>
              </a:spcAft>
            </a:pPr>
            <a:fld id="{2A0C1179-42BC-4ECF-A84E-C3FB00D39437}" type="slidenum">
              <a:rPr lang="en-US" altLang="en-US">
                <a:solidFill>
                  <a:srgbClr val="000000"/>
                </a:solidFill>
                <a:latin typeface="Arial" panose="020B0604020202020204" pitchFamily="34" charset="0"/>
              </a:rPr>
              <a:pPr defTabSz="934974" fontAlgn="base">
                <a:spcBef>
                  <a:spcPct val="0"/>
                </a:spcBef>
                <a:spcAft>
                  <a:spcPct val="0"/>
                </a:spcAft>
              </a:pPr>
              <a:t>24</a:t>
            </a:fld>
            <a:endParaRPr lang="en-US" altLang="en-US">
              <a:solidFill>
                <a:srgbClr val="000000"/>
              </a:solidFill>
              <a:latin typeface="Arial" panose="020B0604020202020204" pitchFamily="34" charset="0"/>
            </a:endParaRPr>
          </a:p>
        </p:txBody>
      </p:sp>
      <p:sp>
        <p:nvSpPr>
          <p:cNvPr id="43010" name="Rectangle 2">
            <a:extLst>
              <a:ext uri="{FF2B5EF4-FFF2-40B4-BE49-F238E27FC236}">
                <a16:creationId xmlns:a16="http://schemas.microsoft.com/office/drawing/2014/main" id="{F118676E-26FA-43A2-82D5-18D347AEABB1}"/>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9D8FA44E-0700-44ED-8DB5-2E8A9D14005E}"/>
              </a:ext>
            </a:extLst>
          </p:cNvPr>
          <p:cNvSpPr>
            <a:spLocks noGrp="1" noChangeArrowheads="1"/>
          </p:cNvSpPr>
          <p:nvPr>
            <p:ph type="body" idx="1"/>
          </p:nvPr>
        </p:nvSpPr>
        <p:spPr/>
        <p:txBody>
          <a:bodyPr/>
          <a:lstStyle/>
          <a:p>
            <a:r>
              <a:rPr lang="el-GR" altLang="en-US" dirty="0"/>
              <a:t>Στη φάση του κατευθυνόμενου προσανατολισμού ο δάσκαλος παρέχει εκπαιδευτικές δραστηριότητες τις οποίες οι μαθητές διερευνούν και συζητούν. Ο ρόλος του καθηγητή είναι να διευκολύνει, να παρέχει συμβουλές, να ρωτάει υποστηρικτικές για το θέμα ερωτήσεις, και όχι να δίνει απαντήσεις. Οι μαθητές θα πρέπει να κατασκευάσουν τις δικές τους γνώσεις.  </a:t>
            </a:r>
          </a:p>
          <a:p>
            <a:endParaRPr lang="el-GR"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Κολέζα (2009), </a:t>
            </a:r>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t>
            </a:r>
            <a:r>
              <a:rPr lang="el-GR" sz="1200" kern="1200" dirty="0">
                <a:solidFill>
                  <a:schemeClr val="tx1"/>
                </a:solidFill>
                <a:effectLst/>
                <a:latin typeface="+mn-lt"/>
                <a:ea typeface="+mn-ea"/>
                <a:cs typeface="+mn-cs"/>
              </a:rPr>
              <a:t>. (1987)</a:t>
            </a:r>
            <a:endParaRPr lang="en-US" altLang="en-US" dirty="0"/>
          </a:p>
          <a:p>
            <a:endParaRPr lang="en-US"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21334F9-4D94-421D-9755-CE4889AD904E}"/>
              </a:ext>
            </a:extLst>
          </p:cNvPr>
          <p:cNvSpPr>
            <a:spLocks noGrp="1" noChangeArrowheads="1"/>
          </p:cNvSpPr>
          <p:nvPr>
            <p:ph type="sldNum" sz="quarter" idx="5"/>
          </p:nvPr>
        </p:nvSpPr>
        <p:spPr>
          <a:ln/>
        </p:spPr>
        <p:txBody>
          <a:bodyPr/>
          <a:lstStyle/>
          <a:p>
            <a:pPr defTabSz="934974" fontAlgn="base">
              <a:spcBef>
                <a:spcPct val="0"/>
              </a:spcBef>
              <a:spcAft>
                <a:spcPct val="0"/>
              </a:spcAft>
            </a:pPr>
            <a:fld id="{4F0A5166-A895-4DC9-9CCA-7C0D2D5BDD98}" type="slidenum">
              <a:rPr lang="en-US" altLang="en-US">
                <a:solidFill>
                  <a:srgbClr val="000000"/>
                </a:solidFill>
                <a:latin typeface="Arial" panose="020B0604020202020204" pitchFamily="34" charset="0"/>
              </a:rPr>
              <a:pPr defTabSz="934974" fontAlgn="base">
                <a:spcBef>
                  <a:spcPct val="0"/>
                </a:spcBef>
                <a:spcAft>
                  <a:spcPct val="0"/>
                </a:spcAft>
              </a:pPr>
              <a:t>25</a:t>
            </a:fld>
            <a:endParaRPr lang="en-US" altLang="en-US">
              <a:solidFill>
                <a:srgbClr val="000000"/>
              </a:solidFill>
              <a:latin typeface="Arial" panose="020B0604020202020204" pitchFamily="34" charset="0"/>
            </a:endParaRPr>
          </a:p>
        </p:txBody>
      </p:sp>
      <p:sp>
        <p:nvSpPr>
          <p:cNvPr id="46082" name="Rectangle 2">
            <a:extLst>
              <a:ext uri="{FF2B5EF4-FFF2-40B4-BE49-F238E27FC236}">
                <a16:creationId xmlns:a16="http://schemas.microsoft.com/office/drawing/2014/main" id="{5AD544B7-1686-4600-A962-97EDF6FF15D7}"/>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32C6F99A-9A5D-4C19-97CA-088D0F229C00}"/>
              </a:ext>
            </a:extLst>
          </p:cNvPr>
          <p:cNvSpPr>
            <a:spLocks noGrp="1" noChangeArrowheads="1"/>
          </p:cNvSpPr>
          <p:nvPr>
            <p:ph type="body" idx="1"/>
          </p:nvPr>
        </p:nvSpPr>
        <p:spPr/>
        <p:txBody>
          <a:bodyPr/>
          <a:lstStyle/>
          <a:p>
            <a:r>
              <a:rPr lang="el-GR" altLang="en-US" dirty="0"/>
              <a:t>Όταν ολοκληρωθεί η δραστηριότητα του καθοδηγούμενου προσανατολισμού, ξεκινά η φάση της επεξήγησης όπου ακολουθεί συζήτηση και επιλύονται πιθανές παρανοήσεις. </a:t>
            </a:r>
            <a:r>
              <a:rPr lang="el-GR" altLang="en-US" b="1" dirty="0"/>
              <a:t>Ο </a:t>
            </a:r>
            <a:r>
              <a:rPr lang="el-GR" altLang="en-US" b="1" dirty="0" err="1"/>
              <a:t>van</a:t>
            </a:r>
            <a:r>
              <a:rPr lang="el-GR" altLang="en-US" b="1" dirty="0"/>
              <a:t> Hiele τονίζει ότι αυτό το βήμα είναι συχνά σύντομο στις τάξεις των μαθηματικών σε βάρος της κατανόησης και της μάθησης των μαθητών. </a:t>
            </a:r>
          </a:p>
          <a:p>
            <a:endParaRPr lang="el-GR" altLang="en-US" b="1" dirty="0"/>
          </a:p>
          <a:p>
            <a:endParaRPr lang="el-GR" alt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Κολέζα (2009), </a:t>
            </a:r>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t>
            </a:r>
            <a:r>
              <a:rPr lang="el-GR" sz="1200" kern="1200" dirty="0">
                <a:solidFill>
                  <a:schemeClr val="tx1"/>
                </a:solidFill>
                <a:effectLst/>
                <a:latin typeface="+mn-lt"/>
                <a:ea typeface="+mn-ea"/>
                <a:cs typeface="+mn-cs"/>
              </a:rPr>
              <a:t>. (1987)</a:t>
            </a:r>
            <a:endParaRPr lang="en-US" altLang="en-US" dirty="0"/>
          </a:p>
          <a:p>
            <a:endParaRPr lang="en-US" altLang="en-US" b="1"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C53597F-B232-4DC8-892D-BD7EA124E781}"/>
              </a:ext>
            </a:extLst>
          </p:cNvPr>
          <p:cNvSpPr>
            <a:spLocks noGrp="1" noChangeArrowheads="1"/>
          </p:cNvSpPr>
          <p:nvPr>
            <p:ph type="sldNum" sz="quarter" idx="5"/>
          </p:nvPr>
        </p:nvSpPr>
        <p:spPr>
          <a:ln/>
        </p:spPr>
        <p:txBody>
          <a:bodyPr/>
          <a:lstStyle/>
          <a:p>
            <a:pPr defTabSz="934974" fontAlgn="base">
              <a:spcBef>
                <a:spcPct val="0"/>
              </a:spcBef>
              <a:spcAft>
                <a:spcPct val="0"/>
              </a:spcAft>
            </a:pPr>
            <a:fld id="{1218E60A-6C84-4F4A-A96C-19B7DB12852C}" type="slidenum">
              <a:rPr lang="en-US" altLang="en-US">
                <a:solidFill>
                  <a:srgbClr val="000000"/>
                </a:solidFill>
                <a:latin typeface="Arial" panose="020B0604020202020204" pitchFamily="34" charset="0"/>
              </a:rPr>
              <a:pPr defTabSz="934974" fontAlgn="base">
                <a:spcBef>
                  <a:spcPct val="0"/>
                </a:spcBef>
                <a:spcAft>
                  <a:spcPct val="0"/>
                </a:spcAft>
              </a:pPr>
              <a:t>26</a:t>
            </a:fld>
            <a:endParaRPr lang="en-US" altLang="en-US">
              <a:solidFill>
                <a:srgbClr val="000000"/>
              </a:solidFill>
              <a:latin typeface="Arial" panose="020B0604020202020204" pitchFamily="34" charset="0"/>
            </a:endParaRPr>
          </a:p>
        </p:txBody>
      </p:sp>
      <p:sp>
        <p:nvSpPr>
          <p:cNvPr id="48130" name="Rectangle 2">
            <a:extLst>
              <a:ext uri="{FF2B5EF4-FFF2-40B4-BE49-F238E27FC236}">
                <a16:creationId xmlns:a16="http://schemas.microsoft.com/office/drawing/2014/main" id="{001B31C5-71C7-4248-A5B6-AF52D0C7E6E4}"/>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12D056C8-8278-4043-8C8C-B39C67EDF14B}"/>
              </a:ext>
            </a:extLst>
          </p:cNvPr>
          <p:cNvSpPr>
            <a:spLocks noGrp="1" noChangeArrowheads="1"/>
          </p:cNvSpPr>
          <p:nvPr>
            <p:ph type="body" idx="1"/>
          </p:nvPr>
        </p:nvSpPr>
        <p:spPr/>
        <p:txBody>
          <a:bodyPr/>
          <a:lstStyle/>
          <a:p>
            <a:r>
              <a:rPr lang="el-GR" altLang="en-US" dirty="0"/>
              <a:t>Στη φάση του ελεύθερου προσανατολισμού ο δάσκαλος παρέχει πρακτική για κάθε μαθητή με τη μορφή προβλημάτων ή ερευνητικών εργασιών.</a:t>
            </a:r>
          </a:p>
          <a:p>
            <a:endParaRPr lang="el-GR" altLang="en-US" dirty="0"/>
          </a:p>
          <a:p>
            <a:endParaRPr lang="el-GR"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Κολέζα (2009), </a:t>
            </a:r>
            <a:r>
              <a:rPr lang="en-US" sz="1200" kern="1200" dirty="0">
                <a:solidFill>
                  <a:schemeClr val="tx1"/>
                </a:solidFill>
                <a:effectLst/>
                <a:latin typeface="+mn-lt"/>
                <a:ea typeface="+mn-ea"/>
                <a:cs typeface="+mn-cs"/>
              </a:rPr>
              <a:t>Crowley</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a:t>
            </a:r>
            <a:r>
              <a:rPr lang="el-GR" sz="1200" kern="1200" dirty="0">
                <a:solidFill>
                  <a:schemeClr val="tx1"/>
                </a:solidFill>
                <a:effectLst/>
                <a:latin typeface="+mn-lt"/>
                <a:ea typeface="+mn-ea"/>
                <a:cs typeface="+mn-cs"/>
              </a:rPr>
              <a:t>. (1987)</a:t>
            </a:r>
            <a:endParaRPr lang="en-US" altLang="en-US" dirty="0"/>
          </a:p>
          <a:p>
            <a:endParaRPr lang="en-US"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6F4D476-E669-46D9-B94B-A3D196059066}"/>
              </a:ext>
            </a:extLst>
          </p:cNvPr>
          <p:cNvSpPr>
            <a:spLocks noGrp="1" noChangeArrowheads="1"/>
          </p:cNvSpPr>
          <p:nvPr>
            <p:ph type="sldNum" sz="quarter" idx="5"/>
          </p:nvPr>
        </p:nvSpPr>
        <p:spPr>
          <a:ln/>
        </p:spPr>
        <p:txBody>
          <a:bodyPr/>
          <a:lstStyle/>
          <a:p>
            <a:pPr defTabSz="934974" fontAlgn="base">
              <a:spcBef>
                <a:spcPct val="0"/>
              </a:spcBef>
              <a:spcAft>
                <a:spcPct val="0"/>
              </a:spcAft>
            </a:pPr>
            <a:fld id="{0014BD51-A878-4B23-BF9B-797EA5C4DF95}" type="slidenum">
              <a:rPr lang="en-US" altLang="en-US">
                <a:solidFill>
                  <a:srgbClr val="000000"/>
                </a:solidFill>
                <a:latin typeface="Arial" panose="020B0604020202020204" pitchFamily="34" charset="0"/>
              </a:rPr>
              <a:pPr defTabSz="934974" fontAlgn="base">
                <a:spcBef>
                  <a:spcPct val="0"/>
                </a:spcBef>
                <a:spcAft>
                  <a:spcPct val="0"/>
                </a:spcAft>
              </a:pPr>
              <a:t>27</a:t>
            </a:fld>
            <a:endParaRPr lang="en-US" altLang="en-US">
              <a:solidFill>
                <a:srgbClr val="000000"/>
              </a:solidFill>
              <a:latin typeface="Arial" panose="020B0604020202020204" pitchFamily="34" charset="0"/>
            </a:endParaRPr>
          </a:p>
        </p:txBody>
      </p:sp>
      <p:sp>
        <p:nvSpPr>
          <p:cNvPr id="50178" name="Rectangle 2">
            <a:extLst>
              <a:ext uri="{FF2B5EF4-FFF2-40B4-BE49-F238E27FC236}">
                <a16:creationId xmlns:a16="http://schemas.microsoft.com/office/drawing/2014/main" id="{C0791176-50B9-4C49-8B5F-5BE905ED1306}"/>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id="{BC4523DB-324D-45FD-97C5-158916AF8BCA}"/>
              </a:ext>
            </a:extLst>
          </p:cNvPr>
          <p:cNvSpPr>
            <a:spLocks noGrp="1" noChangeArrowheads="1"/>
          </p:cNvSpPr>
          <p:nvPr>
            <p:ph type="body" idx="1"/>
          </p:nvPr>
        </p:nvSpPr>
        <p:spPr/>
        <p:txBody>
          <a:bodyPr/>
          <a:lstStyle/>
          <a:p>
            <a:r>
              <a:rPr lang="el-GR" altLang="en-US" dirty="0"/>
              <a:t>Στη φάση της ολοκλήρωσης τα σχήματα έχουν χάσει το οπτικό τους περιεχόμενο και αναγνωρίζονται πλέον από τις ιδιότητές τους.</a:t>
            </a:r>
          </a:p>
          <a:p>
            <a:r>
              <a:rPr lang="el-GR" altLang="en-US" dirty="0"/>
              <a:t>Οι γνώσεις που αποκτήθηκαν αποτελούν πλέον τη βάση για την "Φάση Πληροφοριών και Διερεύνησης" του επόμενου επιπέδου σκέψης.  </a:t>
            </a:r>
          </a:p>
          <a:p>
            <a:endParaRPr lang="el-GR" altLang="en-US" dirty="0"/>
          </a:p>
          <a:p>
            <a:endParaRPr lang="el-GR" altLang="en-US" dirty="0"/>
          </a:p>
          <a:p>
            <a:endParaRPr lang="en-US"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l-GR" altLang="en-US" dirty="0"/>
              <a:t>Η χρήση της κατάλληλης γλώσσας και συμβόλων για κάθε επίπεδο είναι κρίσιμη για την πρόοδο των μαθητών. Εάν χρησιμοποιείται λανθασμένα τότε ο μαθητής δεν θα μπορέσει να εξελιχθεί.</a:t>
            </a:r>
          </a:p>
          <a:p>
            <a:pPr marL="171450" indent="-171450">
              <a:buFont typeface="Arial" panose="020B0604020202020204" pitchFamily="34" charset="0"/>
              <a:buChar char="•"/>
            </a:pPr>
            <a:r>
              <a:rPr lang="el-GR" altLang="en-US" dirty="0"/>
              <a:t>Συχνά παραμελούμε τη σημασία της φάσης της Επεξήγησης. </a:t>
            </a:r>
            <a:endParaRPr lang="en-US" altLang="en-US" dirty="0"/>
          </a:p>
          <a:p>
            <a:r>
              <a:rPr lang="el-GR" altLang="en-US" dirty="0"/>
              <a:t>Η παραδοσιακή μορφή διδασκαλίας είναι αποδοτική, αλλά όχι αποτελεσματική. Οι μαθητές μαθαίνουν καλύτερα μέσω προσωπικής εξερεύνησης και έρευνας. </a:t>
            </a:r>
          </a:p>
          <a:p>
            <a:r>
              <a:rPr lang="el-GR" altLang="en-US" dirty="0"/>
              <a:t>Όταν απαντάμε στις ερωτήσεις των μαθητών τους αποκλείουμε από την ευκαιρία να αναπτύξουν σωστές συνήθειες λογικής σκέψης. Πρέπει να τους καθοδηγούμε  με υποστηρικτικές ερωτήσεις και εργασίες και να περιμένουμε την ανάπτυξη των δικών τους ικανοτήτων.</a:t>
            </a:r>
            <a:endParaRPr lang="en-US" altLang="en-US" dirty="0"/>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28</a:t>
            </a:fld>
            <a:endParaRPr lang="en-US"/>
          </a:p>
        </p:txBody>
      </p:sp>
    </p:spTree>
    <p:extLst>
      <p:ext uri="{BB962C8B-B14F-4D97-AF65-F5344CB8AC3E}">
        <p14:creationId xmlns:p14="http://schemas.microsoft.com/office/powerpoint/2010/main" val="25083829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Θα περάσουμε τώρα στο κομμάτι της έρευνας.</a:t>
            </a: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29</a:t>
            </a:fld>
            <a:endParaRPr lang="en-US"/>
          </a:p>
        </p:txBody>
      </p:sp>
    </p:spTree>
    <p:extLst>
      <p:ext uri="{BB962C8B-B14F-4D97-AF65-F5344CB8AC3E}">
        <p14:creationId xmlns:p14="http://schemas.microsoft.com/office/powerpoint/2010/main" val="128067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buFont typeface="Arial" panose="020B0604020202020204" pitchFamily="34" charset="0"/>
              <a:buChar char="•"/>
            </a:pPr>
            <a:r>
              <a:rPr lang="el-GR" dirty="0">
                <a:latin typeface="Times New Roman" panose="02020603050405020304" pitchFamily="18" charset="0"/>
                <a:ea typeface="Arial" panose="020B0604020202020204" pitchFamily="34" charset="0"/>
              </a:rPr>
              <a:t>Η Γεωμετρία υπήρξε ο πρώτος κλάδος της ανθρώπινης γνώσης που διαμορφώθηκε ως επιστήμη. </a:t>
            </a:r>
            <a:r>
              <a:rPr lang="en-US" dirty="0">
                <a:latin typeface="Times New Roman" panose="02020603050405020304" pitchFamily="18" charset="0"/>
                <a:ea typeface="Arial" panose="020B0604020202020204" pitchFamily="34" charset="0"/>
              </a:rPr>
              <a:t> </a:t>
            </a:r>
            <a:endParaRPr lang="el-GR" dirty="0">
              <a:latin typeface="Times New Roman" panose="02020603050405020304" pitchFamily="18" charset="0"/>
              <a:ea typeface="Arial" panose="020B0604020202020204" pitchFamily="34" charset="0"/>
            </a:endParaRPr>
          </a:p>
          <a:p>
            <a:pPr marL="171450" indent="-171450" algn="just">
              <a:lnSpc>
                <a:spcPct val="115000"/>
              </a:lnSpc>
              <a:buFont typeface="Arial" panose="020B0604020202020204" pitchFamily="34" charset="0"/>
              <a:buChar char="•"/>
            </a:pPr>
            <a:r>
              <a:rPr lang="el-GR" dirty="0">
                <a:latin typeface="Times New Roman" panose="02020603050405020304" pitchFamily="18" charset="0"/>
                <a:ea typeface="Arial" panose="020B0604020202020204" pitchFamily="34" charset="0"/>
              </a:rPr>
              <a:t>Οι πρώτες </a:t>
            </a:r>
            <a:r>
              <a:rPr lang="en-US" dirty="0">
                <a:latin typeface="Times New Roman" panose="02020603050405020304" pitchFamily="18" charset="0"/>
                <a:ea typeface="Arial" panose="020B0604020202020204" pitchFamily="34" charset="0"/>
              </a:rPr>
              <a:t> </a:t>
            </a:r>
            <a:r>
              <a:rPr lang="el-GR" dirty="0">
                <a:latin typeface="Times New Roman" panose="02020603050405020304" pitchFamily="18" charset="0"/>
                <a:ea typeface="Arial" panose="020B0604020202020204" pitchFamily="34" charset="0"/>
              </a:rPr>
              <a:t>γραπτές μαρτυρίες </a:t>
            </a:r>
            <a:r>
              <a:rPr lang="en-US" dirty="0">
                <a:latin typeface="Times New Roman" panose="02020603050405020304" pitchFamily="18" charset="0"/>
                <a:ea typeface="Arial" panose="020B0604020202020204" pitchFamily="34" charset="0"/>
              </a:rPr>
              <a:t> </a:t>
            </a:r>
            <a:r>
              <a:rPr lang="el-GR" dirty="0">
                <a:latin typeface="Times New Roman" panose="02020603050405020304" pitchFamily="18" charset="0"/>
                <a:ea typeface="Arial" panose="020B0604020202020204" pitchFamily="34" charset="0"/>
              </a:rPr>
              <a:t>γεωμετρικών γνώσεων πρακτικής Γεωμετρίας συναντώνται  στην αρχαία Αίγυπτο και τη Μεσοποταμία.  </a:t>
            </a:r>
          </a:p>
          <a:p>
            <a:pPr marL="171450" indent="-171450" algn="just">
              <a:lnSpc>
                <a:spcPct val="115000"/>
              </a:lnSpc>
              <a:buFont typeface="Arial" panose="020B0604020202020204" pitchFamily="34" charset="0"/>
              <a:buChar char="•"/>
            </a:pPr>
            <a:r>
              <a:rPr lang="el-GR" dirty="0">
                <a:latin typeface="Times New Roman" panose="02020603050405020304" pitchFamily="18" charset="0"/>
                <a:ea typeface="Arial" panose="020B0604020202020204" pitchFamily="34" charset="0"/>
              </a:rPr>
              <a:t>Στην Αρχαία Ελλάδα εισέρχεται στη Γεωμετρία η έννοια της λογικής απόδειξης και εμφανίζονται οι πρώτες γεωμετρικές πραγματείες, όπως του Ιπποκράτη του Χίου και  τα “Στοιχεία” του Ευκλείδη. </a:t>
            </a:r>
            <a:endParaRPr lang="en-US" dirty="0">
              <a:latin typeface="Arial" panose="020B0604020202020204" pitchFamily="34" charset="0"/>
              <a:ea typeface="Arial" panose="020B0604020202020204" pitchFamily="34" charset="0"/>
            </a:endParaRPr>
          </a:p>
          <a:p>
            <a:pPr algn="just">
              <a:lnSpc>
                <a:spcPct val="115000"/>
              </a:lnSpc>
            </a:pPr>
            <a:r>
              <a:rPr lang="el-GR" dirty="0">
                <a:latin typeface="Times New Roman" panose="02020603050405020304" pitchFamily="18" charset="0"/>
                <a:ea typeface="Arial" panose="020B0604020202020204" pitchFamily="34" charset="0"/>
              </a:rPr>
              <a:t> </a:t>
            </a:r>
            <a:r>
              <a:rPr lang="el-GR" sz="1200" b="0" i="0" kern="1200" dirty="0">
                <a:solidFill>
                  <a:schemeClr val="tx1"/>
                </a:solidFill>
                <a:effectLst/>
                <a:latin typeface="Times New Roman" panose="02020603050405020304" pitchFamily="18" charset="0"/>
                <a:ea typeface="+mn-ea"/>
                <a:cs typeface="Times New Roman" panose="02020603050405020304" pitchFamily="18" charset="0"/>
              </a:rPr>
              <a:t>Ο Ευκλείδης κατέχει μια κρίσιμη θέση στην ιστορία της Λογικής και των Μαθηματικών, καθώς είναι ο πρώτος που δημιούργησε ένα αυστηρά δομημένο και συνεκτικό σύστημα προτάσεων από θεωρήματα και πορίσματα που θεμελιώνονται από ένα σύνολο ορισμών και 5 μόνο αρχικές αναπόδεικτες προτάσεις που αποκαλούμε αιτήματα. Με αυτό το τρόπο περιέλαβε στο σύστημα αυτό και προτάσεις άλλων μαθηματικών, όπως </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ο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3" tooltip="Θαλής ο Μιλήσιος">
                  <a:extLst>
                    <a:ext uri="{A12FA001-AC4F-418D-AE19-62706E023703}">
                      <ahyp:hlinkClr xmlns:ahyp="http://schemas.microsoft.com/office/drawing/2018/hyperlinkcolor" val="tx"/>
                    </a:ext>
                  </a:extLst>
                </a:hlinkClick>
              </a:rPr>
              <a:t>Θαλής</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ο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4" tooltip="Πυθαγόρας">
                  <a:extLst>
                    <a:ext uri="{A12FA001-AC4F-418D-AE19-62706E023703}">
                      <ahyp:hlinkClr xmlns:ahyp="http://schemas.microsoft.com/office/drawing/2018/hyperlinkcolor" val="tx"/>
                    </a:ext>
                  </a:extLst>
                </a:hlinkClick>
              </a:rPr>
              <a:t>Πυθαγόρας</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ο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5" tooltip="Θεαίτητος (μαθηματικός)">
                  <a:extLst>
                    <a:ext uri="{A12FA001-AC4F-418D-AE19-62706E023703}">
                      <ahyp:hlinkClr xmlns:ahyp="http://schemas.microsoft.com/office/drawing/2018/hyperlinkcolor" val="tx"/>
                    </a:ext>
                  </a:extLst>
                </a:hlinkClick>
              </a:rPr>
              <a:t>Θεαίτητος</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ο </a:t>
            </a:r>
            <a:r>
              <a:rPr lang="el-GR" sz="1200" b="0" i="0" u="none" strike="noStrike" kern="1200" dirty="0" err="1">
                <a:solidFill>
                  <a:schemeClr val="bg1"/>
                </a:solidFill>
                <a:effectLst/>
                <a:latin typeface="Times New Roman" panose="02020603050405020304" pitchFamily="18" charset="0"/>
                <a:ea typeface="+mn-ea"/>
                <a:cs typeface="Times New Roman" panose="02020603050405020304" pitchFamily="18" charset="0"/>
                <a:hlinkClick r:id="rId6" tooltip="Λεωδάμας ο Θάσιος">
                  <a:extLst>
                    <a:ext uri="{A12FA001-AC4F-418D-AE19-62706E023703}">
                      <ahyp:hlinkClr xmlns:ahyp="http://schemas.microsoft.com/office/drawing/2018/hyperlinkcolor" val="tx"/>
                    </a:ext>
                  </a:extLst>
                </a:hlinkClick>
              </a:rPr>
              <a:t>Λεωδάμαντας</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και ο </a:t>
            </a:r>
            <a:r>
              <a:rPr lang="el-GR" sz="1200" b="0" i="0" u="none" strike="noStrike" kern="1200" dirty="0" err="1">
                <a:solidFill>
                  <a:schemeClr val="bg1"/>
                </a:solidFill>
                <a:effectLst/>
                <a:latin typeface="Times New Roman" panose="02020603050405020304" pitchFamily="18" charset="0"/>
                <a:ea typeface="+mn-ea"/>
                <a:cs typeface="Times New Roman" panose="02020603050405020304" pitchFamily="18" charset="0"/>
                <a:hlinkClick r:id="rId7" tooltip="Εύδοξος ο Κνίδιος">
                  <a:extLst>
                    <a:ext uri="{A12FA001-AC4F-418D-AE19-62706E023703}">
                      <ahyp:hlinkClr xmlns:ahyp="http://schemas.microsoft.com/office/drawing/2018/hyperlinkcolor" val="tx"/>
                    </a:ext>
                  </a:extLst>
                </a:hlinkClick>
              </a:rPr>
              <a:t>Εύδοξος</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a:t>
            </a: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a:t>
            </a: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15000"/>
              </a:lnSpc>
              <a:spcBef>
                <a:spcPts val="0"/>
              </a:spcBef>
              <a:spcAft>
                <a:spcPts val="0"/>
              </a:spcAft>
              <a:buClrTx/>
              <a:buSzTx/>
              <a:buFontTx/>
              <a:buNone/>
              <a:tabLst/>
              <a:defRPr/>
            </a:pPr>
            <a:r>
              <a:rPr lang="en-US" dirty="0">
                <a:latin typeface="Times New Roman" panose="02020603050405020304" pitchFamily="18" charset="0"/>
                <a:ea typeface="Arial" panose="020B0604020202020204" pitchFamily="34" charset="0"/>
              </a:rPr>
              <a:t>https://el.wikipedia.org/wiki/%CE%95%CF%85%CE%BA%CE%BB%CE%B5%CE%AF%CE%B4%CE%B7%CF%82</a:t>
            </a:r>
            <a:endParaRPr lang="el-GR" dirty="0">
              <a:latin typeface="Times New Roman" panose="02020603050405020304" pitchFamily="18" charset="0"/>
              <a:ea typeface="Arial" panose="020B0604020202020204" pitchFamily="34" charset="0"/>
            </a:endParaRP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endParaRPr lang="el-GR" sz="1200" b="0" i="0" kern="1200" dirty="0">
              <a:solidFill>
                <a:schemeClr val="bg1"/>
              </a:solidFill>
              <a:effectLst/>
              <a:latin typeface="Times New Roman" panose="02020603050405020304" pitchFamily="18" charset="0"/>
              <a:ea typeface="+mn-ea"/>
              <a:cs typeface="Times New Roman" panose="02020603050405020304" pitchFamily="18" charset="0"/>
            </a:endParaRPr>
          </a:p>
          <a:p>
            <a:pPr algn="just">
              <a:lnSpc>
                <a:spcPct val="115000"/>
              </a:lnSpc>
            </a:pP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Ο Ευκλείδης έγραψε ακόμα συγγράμματα για τα «Οπτικά», «Κατοπτρικά», «Στοιχεία τής Μουσικής»,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8" tooltip="Κωνική τομή">
                  <a:extLst>
                    <a:ext uri="{A12FA001-AC4F-418D-AE19-62706E023703}">
                      <ahyp:hlinkClr xmlns:ahyp="http://schemas.microsoft.com/office/drawing/2018/hyperlinkcolor" val="tx"/>
                    </a:ext>
                  </a:extLst>
                </a:hlinkClick>
              </a:rPr>
              <a:t>Κωνική τομή</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9" tooltip="Σφαιρική γεωμετρία">
                  <a:extLst>
                    <a:ext uri="{A12FA001-AC4F-418D-AE19-62706E023703}">
                      <ahyp:hlinkClr xmlns:ahyp="http://schemas.microsoft.com/office/drawing/2018/hyperlinkcolor" val="tx"/>
                    </a:ext>
                  </a:extLst>
                </a:hlinkClick>
              </a:rPr>
              <a:t>σφαιρική γεωμετρία</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 «</a:t>
            </a:r>
            <a:r>
              <a:rPr lang="el-GR" sz="1200" b="0" i="0" u="none" strike="noStrike" kern="1200" dirty="0">
                <a:solidFill>
                  <a:schemeClr val="bg1"/>
                </a:solidFill>
                <a:effectLst/>
                <a:latin typeface="Times New Roman" panose="02020603050405020304" pitchFamily="18" charset="0"/>
                <a:ea typeface="+mn-ea"/>
                <a:cs typeface="Times New Roman" panose="02020603050405020304" pitchFamily="18" charset="0"/>
                <a:hlinkClick r:id="rId10" tooltip="Θεωρία αριθμών">
                  <a:extLst>
                    <a:ext uri="{A12FA001-AC4F-418D-AE19-62706E023703}">
                      <ahyp:hlinkClr xmlns:ahyp="http://schemas.microsoft.com/office/drawing/2018/hyperlinkcolor" val="tx"/>
                    </a:ext>
                  </a:extLst>
                </a:hlinkClick>
              </a:rPr>
              <a:t>Θεωρία αριθμών</a:t>
            </a:r>
            <a:r>
              <a:rPr lang="el-GR" sz="1200" b="0" i="0" kern="1200" dirty="0">
                <a:solidFill>
                  <a:schemeClr val="bg1"/>
                </a:solidFill>
                <a:effectLst/>
                <a:latin typeface="Times New Roman" panose="02020603050405020304" pitchFamily="18" charset="0"/>
                <a:ea typeface="+mn-ea"/>
                <a:cs typeface="Times New Roman" panose="02020603050405020304" pitchFamily="18" charset="0"/>
              </a:rPr>
              <a:t>».</a:t>
            </a:r>
            <a:endParaRPr lang="el-GR" dirty="0">
              <a:solidFill>
                <a:schemeClr val="bg1"/>
              </a:solidFill>
              <a:latin typeface="Times New Roman" panose="02020603050405020304" pitchFamily="18" charset="0"/>
              <a:ea typeface="Arial" panose="020B0604020202020204" pitchFamily="34" charset="0"/>
              <a:cs typeface="Times New Roman" panose="02020603050405020304" pitchFamily="18" charset="0"/>
            </a:endParaRPr>
          </a:p>
          <a:p>
            <a:pPr algn="just">
              <a:lnSpc>
                <a:spcPct val="115000"/>
              </a:lnSpc>
            </a:pPr>
            <a:endParaRPr lang="el-GR" dirty="0">
              <a:latin typeface="Times New Roman" panose="02020603050405020304" pitchFamily="18" charset="0"/>
              <a:ea typeface="Arial" panose="020B0604020202020204" pitchFamily="34" charset="0"/>
              <a:cs typeface="Times New Roman" panose="02020603050405020304" pitchFamily="18" charset="0"/>
            </a:endParaRPr>
          </a:p>
          <a:p>
            <a:pPr algn="just">
              <a:lnSpc>
                <a:spcPct val="115000"/>
              </a:lnSpc>
            </a:pPr>
            <a:endParaRPr lang="el-GR" dirty="0">
              <a:latin typeface="Times New Roman" panose="02020603050405020304" pitchFamily="18" charset="0"/>
              <a:ea typeface="Arial" panose="020B0604020202020204" pitchFamily="34" charset="0"/>
            </a:endParaRPr>
          </a:p>
          <a:p>
            <a:pPr algn="just">
              <a:lnSpc>
                <a:spcPct val="115000"/>
              </a:lnSpc>
            </a:pPr>
            <a:endParaRPr lang="el-GR" dirty="0">
              <a:latin typeface="Times New Roman" panose="02020603050405020304" pitchFamily="18" charset="0"/>
              <a:ea typeface="Arial" panose="020B0604020202020204" pitchFamily="34" charset="0"/>
            </a:endParaRPr>
          </a:p>
          <a:p>
            <a:pPr algn="just">
              <a:lnSpc>
                <a:spcPct val="115000"/>
              </a:lnSpc>
            </a:pPr>
            <a:endParaRPr lang="el-GR" dirty="0">
              <a:latin typeface="Times New Roman" panose="02020603050405020304" pitchFamily="18" charset="0"/>
              <a:ea typeface="Arial" panose="020B0604020202020204" pitchFamily="34" charset="0"/>
            </a:endParaRPr>
          </a:p>
          <a:p>
            <a:pPr algn="just">
              <a:lnSpc>
                <a:spcPct val="115000"/>
              </a:lnSpc>
            </a:pPr>
            <a:endParaRPr lang="en-US" dirty="0">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C6891435-D27F-4008-93DA-EC4A7CEAC2C3}" type="slidenum">
              <a:rPr lang="en-US" smtClean="0"/>
              <a:t>3</a:t>
            </a:fld>
            <a:endParaRPr lang="en-US"/>
          </a:p>
        </p:txBody>
      </p:sp>
    </p:spTree>
    <p:extLst>
      <p:ext uri="{BB962C8B-B14F-4D97-AF65-F5344CB8AC3E}">
        <p14:creationId xmlns:p14="http://schemas.microsoft.com/office/powerpoint/2010/main" val="39512860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lnSpc>
                <a:spcPct val="115000"/>
              </a:lnSpc>
            </a:pPr>
            <a:r>
              <a:rPr lang="el-GR" sz="2400" dirty="0">
                <a:latin typeface="Times New Roman" panose="02020603050405020304" pitchFamily="18" charset="0"/>
                <a:ea typeface="Arial" panose="020B0604020202020204" pitchFamily="34" charset="0"/>
                <a:cs typeface="Times New Roman" panose="02020603050405020304" pitchFamily="18" charset="0"/>
              </a:rPr>
              <a:t>Στα πλαίσια της έρευνας επιδιώχθηκε να ερευνηθούν τα εξής ερωτήματα :</a:t>
            </a:r>
            <a:endParaRPr lang="el-GR" sz="2400" b="0" dirty="0">
              <a:latin typeface="Times New Roman" panose="02020603050405020304" pitchFamily="18" charset="0"/>
              <a:ea typeface="Arial" panose="020B0604020202020204" pitchFamily="34" charset="0"/>
              <a:cs typeface="Times New Roman" panose="02020603050405020304" pitchFamily="18" charset="0"/>
            </a:endParaRPr>
          </a:p>
          <a:p>
            <a:pPr marL="914400" lvl="1" indent="-457200" algn="just">
              <a:lnSpc>
                <a:spcPct val="115000"/>
              </a:lnSpc>
              <a:buFont typeface="+mj-lt"/>
              <a:buAutoNum type="arabicPeriod"/>
            </a:pPr>
            <a:r>
              <a:rPr lang="el-GR" sz="2400" b="1" dirty="0">
                <a:latin typeface="Times New Roman" panose="02020603050405020304" pitchFamily="18" charset="0"/>
                <a:ea typeface="Arial" panose="020B0604020202020204" pitchFamily="34" charset="0"/>
                <a:cs typeface="Times New Roman" panose="02020603050405020304" pitchFamily="18" charset="0"/>
              </a:rPr>
              <a:t>Πώς κατανέμονται οι φοιτητές - μελλοντικοί δάσκαλοι - </a:t>
            </a:r>
            <a:r>
              <a:rPr lang="el-GR" sz="2400" dirty="0">
                <a:latin typeface="Times New Roman" panose="02020603050405020304" pitchFamily="18" charset="0"/>
                <a:ea typeface="Arial" panose="020B0604020202020204" pitchFamily="34" charset="0"/>
                <a:cs typeface="Times New Roman" panose="02020603050405020304" pitchFamily="18" charset="0"/>
              </a:rPr>
              <a:t>σε </a:t>
            </a:r>
            <a:r>
              <a:rPr lang="el-GR" sz="2400" b="1" dirty="0">
                <a:latin typeface="Times New Roman" panose="02020603050405020304" pitchFamily="18" charset="0"/>
                <a:ea typeface="Arial" panose="020B0604020202020204" pitchFamily="34" charset="0"/>
                <a:cs typeface="Times New Roman" panose="02020603050405020304" pitchFamily="18" charset="0"/>
              </a:rPr>
              <a:t>Επίπεδα Γεωμετρικής Σκέψης ;;;</a:t>
            </a:r>
          </a:p>
          <a:p>
            <a:pPr marL="914400" lvl="1" indent="-457200" algn="just">
              <a:lnSpc>
                <a:spcPct val="115000"/>
              </a:lnSpc>
              <a:buFont typeface="+mj-lt"/>
              <a:buAutoNum type="arabicPeriod"/>
            </a:pPr>
            <a:r>
              <a:rPr lang="el-GR" sz="2400" b="1" dirty="0">
                <a:latin typeface="Times New Roman" panose="02020603050405020304" pitchFamily="18" charset="0"/>
                <a:ea typeface="Arial" panose="020B0604020202020204" pitchFamily="34" charset="0"/>
                <a:cs typeface="Times New Roman" panose="02020603050405020304" pitchFamily="18" charset="0"/>
              </a:rPr>
              <a:t>Οι περισσότεροι φοιτητές κατανέμονται στα επίπεδα 1 και 2 </a:t>
            </a:r>
            <a:r>
              <a:rPr lang="el-GR" sz="2400" dirty="0">
                <a:latin typeface="Times New Roman" panose="02020603050405020304" pitchFamily="18" charset="0"/>
                <a:ea typeface="Arial" panose="020B0604020202020204" pitchFamily="34" charset="0"/>
                <a:cs typeface="Times New Roman" panose="02020603050405020304" pitchFamily="18" charset="0"/>
              </a:rPr>
              <a:t>της θεωρίας </a:t>
            </a:r>
            <a:r>
              <a:rPr lang="en-US" sz="2400" dirty="0">
                <a:latin typeface="Times New Roman" panose="02020603050405020304" pitchFamily="18" charset="0"/>
                <a:ea typeface="Arial" panose="020B0604020202020204" pitchFamily="34" charset="0"/>
                <a:cs typeface="Times New Roman" panose="02020603050405020304" pitchFamily="18" charset="0"/>
              </a:rPr>
              <a:t>Van Hiele</a:t>
            </a:r>
            <a:r>
              <a:rPr lang="el-GR" sz="2400" dirty="0">
                <a:latin typeface="Times New Roman" panose="02020603050405020304" pitchFamily="18" charset="0"/>
                <a:ea typeface="Arial" panose="020B0604020202020204" pitchFamily="34" charset="0"/>
                <a:cs typeface="Times New Roman" panose="02020603050405020304" pitchFamily="18" charset="0"/>
              </a:rPr>
              <a:t>;</a:t>
            </a:r>
            <a:endParaRPr lang="en-US" sz="2400" dirty="0">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6891435-D27F-4008-93DA-EC4A7CEAC2C3}" type="slidenum">
              <a:rPr lang="en-US" smtClean="0"/>
              <a:t>30</a:t>
            </a:fld>
            <a:endParaRPr lang="en-US"/>
          </a:p>
        </p:txBody>
      </p:sp>
    </p:spTree>
    <p:extLst>
      <p:ext uri="{BB962C8B-B14F-4D97-AF65-F5344CB8AC3E}">
        <p14:creationId xmlns:p14="http://schemas.microsoft.com/office/powerpoint/2010/main" val="13301306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lnSpc>
                <a:spcPct val="115000"/>
              </a:lnSpc>
              <a:spcAft>
                <a:spcPts val="0"/>
              </a:spcAft>
              <a:buFont typeface="Arial" panose="020B0604020202020204" pitchFamily="34" charset="0"/>
              <a:buChar char="•"/>
            </a:pPr>
            <a:r>
              <a:rPr lang="el-GR" sz="1200" dirty="0">
                <a:latin typeface="Times New Roman" panose="02020603050405020304" pitchFamily="18" charset="0"/>
                <a:ea typeface="Arial" panose="020B0604020202020204" pitchFamily="34" charset="0"/>
              </a:rPr>
              <a:t>Το δείγμα της έρευνας ήταν </a:t>
            </a:r>
            <a:r>
              <a:rPr lang="el-GR" sz="1200" b="1" dirty="0">
                <a:latin typeface="Times New Roman" panose="02020603050405020304" pitchFamily="18" charset="0"/>
                <a:ea typeface="Arial" panose="020B0604020202020204" pitchFamily="34" charset="0"/>
              </a:rPr>
              <a:t>147 φοιτητές </a:t>
            </a:r>
            <a:r>
              <a:rPr lang="el-GR" sz="1200" dirty="0">
                <a:latin typeface="Times New Roman" panose="02020603050405020304" pitchFamily="18" charset="0"/>
                <a:ea typeface="Arial" panose="020B0604020202020204" pitchFamily="34" charset="0"/>
              </a:rPr>
              <a:t>του Πανεπιστήμιο Αιγαίου.</a:t>
            </a:r>
          </a:p>
          <a:p>
            <a:pPr marL="285750" indent="-285750" algn="just">
              <a:buFont typeface="Arial" panose="020B0604020202020204" pitchFamily="34" charset="0"/>
              <a:buChar char="•"/>
            </a:pPr>
            <a:r>
              <a:rPr lang="el-GR" sz="1200" dirty="0">
                <a:latin typeface="Times New Roman" panose="02020603050405020304" pitchFamily="18" charset="0"/>
                <a:cs typeface="Times New Roman" panose="02020603050405020304" pitchFamily="18" charset="0"/>
              </a:rPr>
              <a:t>Δόθηκε ερωτηματολόγιο που π</a:t>
            </a:r>
            <a:r>
              <a:rPr lang="el-GR" sz="2400" dirty="0">
                <a:latin typeface="Times New Roman" panose="02020603050405020304" pitchFamily="18" charset="0"/>
                <a:cs typeface="Times New Roman" panose="02020603050405020304" pitchFamily="18" charset="0"/>
              </a:rPr>
              <a:t>εριελάβανε είκοσι ερωτήσεις πολλαπλής επιλογής, με 5 ερωτήσεις για κάθε ένα από τα πρώτα 4 επίπεδα </a:t>
            </a:r>
            <a:r>
              <a:rPr lang="en-US" sz="2400" dirty="0">
                <a:latin typeface="Times New Roman" panose="02020603050405020304" pitchFamily="18" charset="0"/>
                <a:cs typeface="Times New Roman" panose="02020603050405020304" pitchFamily="18" charset="0"/>
              </a:rPr>
              <a:t>van Hiele</a:t>
            </a:r>
            <a:r>
              <a:rPr lang="el-GR" sz="2400" dirty="0">
                <a:latin typeface="Times New Roman" panose="02020603050405020304" pitchFamily="18" charset="0"/>
                <a:cs typeface="Times New Roman" panose="02020603050405020304" pitchFamily="18" charset="0"/>
              </a:rPr>
              <a:t>. </a:t>
            </a:r>
            <a:endParaRPr lang="el-GR" sz="1200" dirty="0">
              <a:latin typeface="Times New Roman" panose="02020603050405020304" pitchFamily="18" charset="0"/>
              <a:cs typeface="Times New Roman" panose="02020603050405020304" pitchFamily="18" charset="0"/>
            </a:endParaRPr>
          </a:p>
          <a:p>
            <a:pPr marL="285750" indent="-285750" algn="just">
              <a:lnSpc>
                <a:spcPct val="115000"/>
              </a:lnSpc>
              <a:spcAft>
                <a:spcPts val="0"/>
              </a:spcAft>
              <a:buFont typeface="Arial" panose="020B0604020202020204" pitchFamily="34" charset="0"/>
              <a:buChar char="•"/>
            </a:pPr>
            <a:endParaRPr lang="en-US" sz="1200" dirty="0">
              <a:effectLst/>
              <a:latin typeface="Arial" panose="020B0604020202020204" pitchFamily="34" charset="0"/>
              <a:ea typeface="Arial" panose="020B0604020202020204" pitchFamily="34" charset="0"/>
            </a:endParaRPr>
          </a:p>
          <a:p>
            <a:pPr marL="0" indent="0" algn="just">
              <a:lnSpc>
                <a:spcPct val="115000"/>
              </a:lnSpc>
              <a:spcAft>
                <a:spcPts val="0"/>
              </a:spcAft>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31</a:t>
            </a:fld>
            <a:endParaRPr lang="en-US"/>
          </a:p>
        </p:txBody>
      </p:sp>
    </p:spTree>
    <p:extLst>
      <p:ext uri="{BB962C8B-B14F-4D97-AF65-F5344CB8AC3E}">
        <p14:creationId xmlns:p14="http://schemas.microsoft.com/office/powerpoint/2010/main" val="601487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1200" kern="1200" dirty="0">
                <a:solidFill>
                  <a:schemeClr val="tx1"/>
                </a:solidFill>
                <a:effectLst/>
                <a:latin typeface="+mn-lt"/>
                <a:ea typeface="+mn-ea"/>
                <a:cs typeface="+mn-cs"/>
              </a:rPr>
              <a:t>Ποιο αναλυτικά, το ερωτηματολόγιο πολλαπλών επιλογών που χρησιμοποιήθηκε, μεταφράστηκε στην Ελλάδα από τον </a:t>
            </a:r>
            <a:r>
              <a:rPr lang="el-GR" sz="1200" kern="1200" dirty="0" err="1">
                <a:solidFill>
                  <a:schemeClr val="tx1"/>
                </a:solidFill>
                <a:effectLst/>
                <a:latin typeface="+mn-lt"/>
                <a:ea typeface="+mn-ea"/>
                <a:cs typeface="+mn-cs"/>
              </a:rPr>
              <a:t>Τζίφα</a:t>
            </a:r>
            <a:r>
              <a:rPr lang="el-GR" sz="1200" kern="1200" dirty="0">
                <a:solidFill>
                  <a:schemeClr val="tx1"/>
                </a:solidFill>
                <a:effectLst/>
                <a:latin typeface="+mn-lt"/>
                <a:ea typeface="+mn-ea"/>
                <a:cs typeface="+mn-cs"/>
              </a:rPr>
              <a:t> (2006), με βάση το τεστ </a:t>
            </a:r>
            <a:r>
              <a:rPr lang="en-US" sz="1200" kern="1200" dirty="0">
                <a:solidFill>
                  <a:schemeClr val="tx1"/>
                </a:solidFill>
                <a:effectLst/>
                <a:latin typeface="+mn-lt"/>
                <a:ea typeface="+mn-ea"/>
                <a:cs typeface="+mn-cs"/>
              </a:rPr>
              <a:t>van Hiele</a:t>
            </a:r>
            <a:r>
              <a:rPr lang="el-GR" sz="1200" kern="1200" dirty="0">
                <a:solidFill>
                  <a:schemeClr val="tx1"/>
                </a:solidFill>
                <a:effectLst/>
                <a:latin typeface="+mn-lt"/>
                <a:ea typeface="+mn-ea"/>
                <a:cs typeface="+mn-cs"/>
              </a:rPr>
              <a:t> που δημιούργησε ο καθηγητής του πανεπιστημίου του Σικάγο </a:t>
            </a:r>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 (1982). (Το Πρωτότυπο τεστ στα Αγγλικά καθώς και αυτό που χρησιμοποιήθηκε στην έρευνα παρατίθενται στο Παράρτημα Β της εργασίας).</a:t>
            </a:r>
          </a:p>
          <a:p>
            <a:pPr marL="171450" indent="-171450">
              <a:buFont typeface="Arial" panose="020B0604020202020204" pitchFamily="34" charset="0"/>
              <a:buChar char="•"/>
            </a:pPr>
            <a:r>
              <a:rPr lang="el-GR" sz="1200" kern="1200" dirty="0">
                <a:solidFill>
                  <a:schemeClr val="tx1"/>
                </a:solidFill>
                <a:effectLst/>
                <a:latin typeface="+mn-lt"/>
                <a:ea typeface="+mn-ea"/>
                <a:cs typeface="+mn-cs"/>
              </a:rPr>
              <a:t>Οι ερωτήσεις του τεστ για το επίπεδο </a:t>
            </a:r>
            <a:r>
              <a:rPr lang="en-US" sz="1200" kern="1200" dirty="0">
                <a:solidFill>
                  <a:schemeClr val="tx1"/>
                </a:solidFill>
                <a:effectLst/>
                <a:latin typeface="+mn-lt"/>
                <a:ea typeface="+mn-ea"/>
                <a:cs typeface="+mn-cs"/>
              </a:rPr>
              <a:t>van Hiele</a:t>
            </a:r>
            <a:r>
              <a:rPr lang="el-GR" sz="1200" kern="1200" dirty="0">
                <a:solidFill>
                  <a:schemeClr val="tx1"/>
                </a:solidFill>
                <a:effectLst/>
                <a:latin typeface="+mn-lt"/>
                <a:ea typeface="+mn-ea"/>
                <a:cs typeface="+mn-cs"/>
              </a:rPr>
              <a:t> είναι εν γένει περισσότερο εννοιολογικές σε σχέση με εκείνες που συναντώνται σε τυπικά σχολικά διαγωνίσματα. Ακόμη και οι ερωτήσεις χαμηλού επιπέδου απαιτούν κάποιο είδος ανάλυσης. </a:t>
            </a:r>
          </a:p>
          <a:p>
            <a:pPr marL="171450" indent="-171450">
              <a:buFont typeface="Arial" panose="020B0604020202020204" pitchFamily="34" charset="0"/>
              <a:buChar char="•"/>
            </a:pPr>
            <a:r>
              <a:rPr lang="el-GR" sz="1200" kern="1200" dirty="0">
                <a:solidFill>
                  <a:schemeClr val="tx1"/>
                </a:solidFill>
                <a:effectLst/>
                <a:latin typeface="+mn-lt"/>
                <a:ea typeface="+mn-ea"/>
                <a:cs typeface="+mn-cs"/>
              </a:rPr>
              <a:t>Το τεστ είναι κατάλληλα φτιαγμένο για να λύνεται σε 35 λεπτά της ώρας.</a:t>
            </a:r>
            <a:endParaRPr lang="en-US"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ΕΡΩΤΗΣΕΙΣ 1-5: Στο επίπεδο 1, αναρωτιέται κάποιος αν ένα σχήμα ταιριάζει με την αντίληψή του για ένα μέλος μιας κατηγορίας σχημάτων.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ΕΡΩΤΗΣΕΙΣ 6-10: Στο επίπεδο 2, αναρωτιέται αν μια ιδιότητα είναι πάντοτε αληθής, και όχι μόνο για το συγκεκριμένα δοσμένο σχήμα.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ΕΡΩΤΗΣΕΙΣ 11-15: Στο επίπεδο 3, διατάσσει τις ιδιότητες, καθώς χρειάζεται να γνωρίζει αν μια πρόταση έπεται πάντοτε από μια άλλη”.</a:t>
            </a: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32</a:t>
            </a:fld>
            <a:endParaRPr lang="en-US"/>
          </a:p>
        </p:txBody>
      </p:sp>
    </p:spTree>
    <p:extLst>
      <p:ext uri="{BB962C8B-B14F-4D97-AF65-F5344CB8AC3E}">
        <p14:creationId xmlns:p14="http://schemas.microsoft.com/office/powerpoint/2010/main" val="36875673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0"/>
              </a:spcAft>
            </a:pPr>
            <a:r>
              <a:rPr lang="el-GR" sz="1200" b="1" dirty="0">
                <a:latin typeface="Times New Roman" panose="02020603050405020304" pitchFamily="18" charset="0"/>
                <a:ea typeface="Arial" panose="020B0604020202020204" pitchFamily="34" charset="0"/>
                <a:cs typeface="Times New Roman" panose="02020603050405020304" pitchFamily="18" charset="0"/>
              </a:rPr>
              <a:t>Τα κριτήρια που χρησιμοποιήθηκαν ήταν δύο:</a:t>
            </a:r>
          </a:p>
          <a:p>
            <a:pPr marL="342900" lvl="0" indent="-342900" algn="just">
              <a:lnSpc>
                <a:spcPct val="115000"/>
              </a:lnSpc>
              <a:spcAft>
                <a:spcPts val="0"/>
              </a:spcAft>
              <a:buSzPts val="1000"/>
              <a:buFont typeface="Symbol" panose="05050102010706020507" pitchFamily="18" charset="2"/>
              <a:buChar char=""/>
              <a:tabLst>
                <a:tab pos="457200" algn="l"/>
              </a:tabLst>
            </a:pPr>
            <a:r>
              <a:rPr lang="el-GR" sz="1200" dirty="0">
                <a:latin typeface="Times New Roman" panose="02020603050405020304" pitchFamily="18" charset="0"/>
                <a:ea typeface="Arial" panose="020B0604020202020204" pitchFamily="34" charset="0"/>
                <a:cs typeface="Times New Roman" panose="02020603050405020304" pitchFamily="18" charset="0"/>
              </a:rPr>
              <a:t>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3 στα 5 σωστά</a:t>
            </a:r>
            <a:r>
              <a:rPr lang="el-GR" sz="1200" dirty="0">
                <a:latin typeface="Times New Roman" panose="02020603050405020304" pitchFamily="18" charset="0"/>
                <a:ea typeface="Arial" panose="020B0604020202020204" pitchFamily="34" charset="0"/>
                <a:cs typeface="Times New Roman" panose="02020603050405020304" pitchFamily="18" charset="0"/>
              </a:rPr>
              <a:t>,   που το ονομάζω ΕΛΑΣΤΙΚΟ ΚΡΙΤΗΡΙΟ που  έχει πιθανότητα αστοχίας 6%.</a:t>
            </a:r>
          </a:p>
          <a:p>
            <a:pPr marL="342900" lvl="0" indent="-342900" algn="just">
              <a:lnSpc>
                <a:spcPct val="115000"/>
              </a:lnSpc>
              <a:spcAft>
                <a:spcPts val="0"/>
              </a:spcAft>
              <a:buSzPts val="1000"/>
              <a:buFont typeface="Symbol" panose="05050102010706020507" pitchFamily="18" charset="2"/>
              <a:buChar char=""/>
              <a:tabLst>
                <a:tab pos="457200" algn="l"/>
              </a:tabLst>
            </a:pPr>
            <a:r>
              <a:rPr lang="el-GR" sz="1200" dirty="0">
                <a:latin typeface="Times New Roman" panose="02020603050405020304" pitchFamily="18" charset="0"/>
                <a:ea typeface="Arial" panose="020B0604020202020204" pitchFamily="34" charset="0"/>
                <a:cs typeface="Times New Roman" panose="02020603050405020304" pitchFamily="18" charset="0"/>
              </a:rPr>
              <a:t>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4 στα 5 σωστά</a:t>
            </a:r>
            <a:r>
              <a:rPr lang="el-GR" sz="1200" dirty="0">
                <a:latin typeface="Times New Roman" panose="02020603050405020304" pitchFamily="18" charset="0"/>
                <a:ea typeface="Arial" panose="020B0604020202020204" pitchFamily="34" charset="0"/>
                <a:cs typeface="Times New Roman" panose="02020603050405020304" pitchFamily="18" charset="0"/>
              </a:rPr>
              <a:t>, που το ονομάζω ΑΥΣΤΗΡΟ ΚΡΙΤΗΡΙΟ που  έχει πιθανότητα αστοχίας 1%.</a:t>
            </a:r>
          </a:p>
          <a:p>
            <a:pPr marL="342900" indent="-342900" algn="just">
              <a:lnSpc>
                <a:spcPct val="115000"/>
              </a:lnSpc>
              <a:buSzPts val="1000"/>
              <a:buFont typeface="Symbol" panose="05050102010706020507" pitchFamily="18" charset="2"/>
              <a:buChar char=""/>
              <a:tabLst>
                <a:tab pos="457200" algn="l"/>
              </a:tabLst>
            </a:pPr>
            <a:r>
              <a:rPr lang="el-GR" sz="1200" dirty="0">
                <a:latin typeface="Times New Roman" panose="02020603050405020304" pitchFamily="18" charset="0"/>
                <a:ea typeface="Arial" panose="020B0604020202020204" pitchFamily="34" charset="0"/>
              </a:rPr>
              <a:t>Η βαθμολόγηση έγινε και με τα δύο κριτήρια</a:t>
            </a:r>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dirty="0">
                <a:latin typeface="Times New Roman" panose="02020603050405020304" pitchFamily="18" charset="0"/>
                <a:cs typeface="Times New Roman" panose="02020603050405020304" pitchFamily="18" charset="0"/>
              </a:rPr>
              <a:t>	Ρ(3 σωστά στα 5 με τυχαία επιλογή) = .05792</a:t>
            </a:r>
          </a:p>
          <a:p>
            <a:r>
              <a:rPr lang="el-GR" sz="1200" b="1" dirty="0">
                <a:latin typeface="Times New Roman" panose="02020603050405020304" pitchFamily="18" charset="0"/>
                <a:cs typeface="Times New Roman" panose="02020603050405020304" pitchFamily="18" charset="0"/>
              </a:rPr>
              <a:t>	Ρ(4 σωστά στα 5 με τυχαία επιλογή) = .00672</a:t>
            </a:r>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endParaRPr lang="el-GR" sz="1200" b="1"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Συλλογή δεδομένων</a:t>
            </a:r>
          </a:p>
          <a:p>
            <a:r>
              <a:rPr lang="el-GR" sz="1200" kern="1200" dirty="0">
                <a:solidFill>
                  <a:schemeClr val="tx1"/>
                </a:solidFill>
                <a:effectLst/>
                <a:latin typeface="+mn-lt"/>
                <a:ea typeface="+mn-ea"/>
                <a:cs typeface="+mn-cs"/>
              </a:rPr>
              <a:t>!!!  Στην παρούσα έρευνα χρησιμοποιήθηκε το τροποποιημένο τεστ (μόνο για τα επίπεδα 1-4), το οποίο περιελάβανε είκοσι ερωτήσεις (5 ερωτήσεις/επίπεδο Χ 4 επίπεδα)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5 πρώτες ερωτήσεις (1-5) ελέγχουν τη γεωμετρική σκέψη του 1ου επιπέδου,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επόμενες 5 ερωτήσεις (6-10) ελέγχουν τη γεωμετρική σκέψη του 2ου επιπέδου,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επόμενες 5 ερωτήσεις (11-15) ελέγχουν τη γεωμετρική σκέψη του 3ου επιπέδου, </a:t>
            </a:r>
            <a:endParaRPr lang="en-US"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επόμενες 5 ερωτήσεις (16-20) ελέγχουν τη γεωμετρική σκέψη του 4ου επιπέδου.</a:t>
            </a:r>
          </a:p>
          <a:p>
            <a:pPr lvl="0"/>
            <a:endParaRPr lang="el-GR"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 Ο </a:t>
            </a:r>
            <a:r>
              <a:rPr lang="en-US" sz="1200" kern="1200" dirty="0">
                <a:solidFill>
                  <a:schemeClr val="tx1"/>
                </a:solidFill>
                <a:effectLst/>
                <a:latin typeface="+mn-lt"/>
                <a:ea typeface="+mn-ea"/>
                <a:cs typeface="+mn-cs"/>
              </a:rPr>
              <a:t>Usiskin</a:t>
            </a:r>
            <a:r>
              <a:rPr lang="el-GR" sz="1200" kern="1200" dirty="0">
                <a:solidFill>
                  <a:schemeClr val="tx1"/>
                </a:solidFill>
                <a:effectLst/>
                <a:latin typeface="+mn-lt"/>
                <a:ea typeface="+mn-ea"/>
                <a:cs typeface="+mn-cs"/>
              </a:rPr>
              <a:t>(1982) αποκαλεί το δεύτερο κριτήριο (4 στα 5) ως το αυστηρότερο και σχολιάζει τα κριτήρια αυτά ως εξής: “Η επιλογή του κριτηρίου, δοθείσης της φύσης αυτού του τεστ, βασίζεται στο αν κάποιος επιθυμεί να μειώσει το σφάλμα Τύπου Ι ή το σφάλμα Τύπου ΙΙ”. </a:t>
            </a:r>
            <a:endParaRPr lang="en-US"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6891435-D27F-4008-93DA-EC4A7CEAC2C3}" type="slidenum">
              <a:rPr lang="en-US" smtClean="0"/>
              <a:t>34</a:t>
            </a:fld>
            <a:endParaRPr lang="en-US"/>
          </a:p>
        </p:txBody>
      </p:sp>
    </p:spTree>
    <p:extLst>
      <p:ext uri="{BB962C8B-B14F-4D97-AF65-F5344CB8AC3E}">
        <p14:creationId xmlns:p14="http://schemas.microsoft.com/office/powerpoint/2010/main" val="38103571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just">
              <a:lnSpc>
                <a:spcPct val="115000"/>
              </a:lnSpc>
              <a:spcAft>
                <a:spcPts val="0"/>
              </a:spcAft>
              <a:buFont typeface="Wingdings" panose="05000000000000000000" pitchFamily="2" charset="2"/>
              <a:buChar char="ü"/>
            </a:pPr>
            <a:r>
              <a:rPr lang="el-GR" sz="1200" dirty="0">
                <a:latin typeface="Times New Roman" panose="02020603050405020304" pitchFamily="18" charset="0"/>
                <a:ea typeface="Arial" panose="020B0604020202020204" pitchFamily="34" charset="0"/>
              </a:rPr>
              <a:t>Οι απαντήσεις </a:t>
            </a:r>
            <a:r>
              <a:rPr lang="el-GR" sz="1200" b="1" dirty="0">
                <a:latin typeface="Times New Roman" panose="02020603050405020304" pitchFamily="18" charset="0"/>
                <a:ea typeface="Arial" panose="020B0604020202020204" pitchFamily="34" charset="0"/>
              </a:rPr>
              <a:t>Καταχωρήθηκαν</a:t>
            </a:r>
            <a:r>
              <a:rPr lang="el-GR" sz="1200" dirty="0">
                <a:latin typeface="Times New Roman" panose="02020603050405020304" pitchFamily="18" charset="0"/>
                <a:ea typeface="Arial" panose="020B0604020202020204" pitchFamily="34" charset="0"/>
              </a:rPr>
              <a:t>, </a:t>
            </a:r>
            <a:r>
              <a:rPr lang="el-GR" sz="1200" b="1" dirty="0">
                <a:latin typeface="Times New Roman" panose="02020603050405020304" pitchFamily="18" charset="0"/>
                <a:ea typeface="Arial" panose="020B0604020202020204" pitchFamily="34" charset="0"/>
              </a:rPr>
              <a:t>Αναλύθηκαν</a:t>
            </a:r>
            <a:r>
              <a:rPr lang="el-GR" sz="1200" dirty="0">
                <a:latin typeface="Times New Roman" panose="02020603050405020304" pitchFamily="18" charset="0"/>
                <a:ea typeface="Arial" panose="020B0604020202020204" pitchFamily="34" charset="0"/>
              </a:rPr>
              <a:t> και </a:t>
            </a:r>
            <a:r>
              <a:rPr lang="el-GR" sz="1200" b="1" dirty="0">
                <a:latin typeface="Times New Roman" panose="02020603050405020304" pitchFamily="18" charset="0"/>
                <a:ea typeface="Arial" panose="020B0604020202020204" pitchFamily="34" charset="0"/>
              </a:rPr>
              <a:t>Παρουσιάστηκαν</a:t>
            </a:r>
            <a:r>
              <a:rPr lang="el-GR" sz="1200" dirty="0">
                <a:latin typeface="Times New Roman" panose="02020603050405020304" pitchFamily="18" charset="0"/>
                <a:ea typeface="Arial" panose="020B0604020202020204" pitchFamily="34" charset="0"/>
              </a:rPr>
              <a:t> με το λογισμικό </a:t>
            </a:r>
            <a:r>
              <a:rPr lang="en-US" sz="1200" b="1" dirty="0">
                <a:latin typeface="Times New Roman" panose="02020603050405020304" pitchFamily="18" charset="0"/>
                <a:ea typeface="Arial" panose="020B0604020202020204" pitchFamily="34" charset="0"/>
              </a:rPr>
              <a:t>Microsoft Excel for Office</a:t>
            </a:r>
            <a:r>
              <a:rPr lang="el-GR" sz="1200" b="1" dirty="0">
                <a:latin typeface="Times New Roman" panose="02020603050405020304" pitchFamily="18" charset="0"/>
                <a:ea typeface="Arial" panose="020B0604020202020204" pitchFamily="34" charset="0"/>
              </a:rPr>
              <a:t> 365</a:t>
            </a:r>
            <a:r>
              <a:rPr lang="el-GR" sz="1200" dirty="0">
                <a:latin typeface="Times New Roman" panose="02020603050405020304" pitchFamily="18" charset="0"/>
                <a:ea typeface="Arial" panose="020B0604020202020204" pitchFamily="34" charset="0"/>
              </a:rPr>
              <a:t>. </a:t>
            </a:r>
          </a:p>
          <a:p>
            <a:pPr marL="342900" indent="-342900" algn="just">
              <a:lnSpc>
                <a:spcPct val="115000"/>
              </a:lnSpc>
              <a:spcAft>
                <a:spcPts val="0"/>
              </a:spcAft>
              <a:buFont typeface="Wingdings" panose="05000000000000000000" pitchFamily="2" charset="2"/>
              <a:buChar char="ü"/>
            </a:pPr>
            <a:r>
              <a:rPr lang="el-GR" sz="1200" dirty="0">
                <a:latin typeface="Times New Roman" panose="02020603050405020304" pitchFamily="18" charset="0"/>
                <a:ea typeface="Arial" panose="020B0604020202020204" pitchFamily="34" charset="0"/>
              </a:rPr>
              <a:t>Η </a:t>
            </a:r>
            <a:r>
              <a:rPr lang="el-GR" sz="1200" b="1" dirty="0">
                <a:latin typeface="Times New Roman" panose="02020603050405020304" pitchFamily="18" charset="0"/>
                <a:ea typeface="Arial" panose="020B0604020202020204" pitchFamily="34" charset="0"/>
              </a:rPr>
              <a:t>Στατιστική Επεξεργασία </a:t>
            </a:r>
            <a:r>
              <a:rPr lang="el-GR" sz="1200" dirty="0">
                <a:latin typeface="Times New Roman" panose="02020603050405020304" pitchFamily="18" charset="0"/>
                <a:ea typeface="Arial" panose="020B0604020202020204" pitchFamily="34" charset="0"/>
              </a:rPr>
              <a:t>των δεδομένων έγινε με το Λογισμικό Συνεπαγωγικής Στατιστικής Ανάλυσης </a:t>
            </a:r>
            <a:r>
              <a:rPr lang="en-US" sz="1200" b="1" dirty="0">
                <a:latin typeface="Times New Roman" panose="02020603050405020304" pitchFamily="18" charset="0"/>
                <a:ea typeface="Arial" panose="020B0604020202020204" pitchFamily="34" charset="0"/>
              </a:rPr>
              <a:t>CHIC</a:t>
            </a:r>
            <a:r>
              <a:rPr lang="el-GR" sz="1200" dirty="0">
                <a:latin typeface="Times New Roman" panose="02020603050405020304" pitchFamily="18" charset="0"/>
                <a:ea typeface="Arial" panose="020B0604020202020204" pitchFamily="34" charset="0"/>
              </a:rPr>
              <a:t>.</a:t>
            </a:r>
          </a:p>
          <a:p>
            <a:pPr marL="342900" indent="-342900" algn="just">
              <a:lnSpc>
                <a:spcPct val="115000"/>
              </a:lnSpc>
              <a:spcAft>
                <a:spcPts val="0"/>
              </a:spcAft>
              <a:buFont typeface="Wingdings" panose="05000000000000000000" pitchFamily="2" charset="2"/>
              <a:buChar char="ü"/>
            </a:pPr>
            <a:r>
              <a:rPr lang="el-GR" sz="1200" dirty="0">
                <a:latin typeface="Times New Roman" panose="02020603050405020304" pitchFamily="18" charset="0"/>
                <a:ea typeface="Arial" panose="020B0604020202020204" pitchFamily="34" charset="0"/>
              </a:rPr>
              <a:t> Έγινε </a:t>
            </a:r>
            <a:r>
              <a:rPr lang="el-GR" sz="1200" b="1" dirty="0">
                <a:latin typeface="Times New Roman" panose="02020603050405020304" pitchFamily="18" charset="0"/>
                <a:ea typeface="Arial" panose="020B0604020202020204" pitchFamily="34" charset="0"/>
              </a:rPr>
              <a:t>Συγκριτική Παρουσίαση </a:t>
            </a:r>
            <a:r>
              <a:rPr lang="el-GR" sz="1200" dirty="0">
                <a:latin typeface="Times New Roman" panose="02020603050405020304" pitchFamily="18" charset="0"/>
                <a:ea typeface="Arial" panose="020B0604020202020204" pitchFamily="34" charset="0"/>
              </a:rPr>
              <a:t>των αποτελεσμάτων για τα δύο κριτήρια. </a:t>
            </a:r>
            <a:endParaRPr lang="en-US" sz="1100" b="1" dirty="0">
              <a:effectLst/>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35</a:t>
            </a:fld>
            <a:endParaRPr lang="en-US"/>
          </a:p>
        </p:txBody>
      </p:sp>
    </p:spTree>
    <p:extLst>
      <p:ext uri="{BB962C8B-B14F-4D97-AF65-F5344CB8AC3E}">
        <p14:creationId xmlns:p14="http://schemas.microsoft.com/office/powerpoint/2010/main" val="2831234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Οι παρακάτω πίνακες 1 και 2 καθώς και τα αντίστοιχα κυκλικά διαγράμματα της διαφάνειας που ακολουθεί παρουσιάζουν τις συχνότητες και τα ποσοστά των φοιτητών σε επίπεδα Γεωμετρικής Σκέψης, σύμφωνα με τη θεωρία των </a:t>
            </a:r>
            <a:r>
              <a:rPr lang="en-US" sz="1200" kern="1200" dirty="0">
                <a:solidFill>
                  <a:schemeClr val="tx1"/>
                </a:solidFill>
                <a:effectLst/>
                <a:latin typeface="+mn-lt"/>
                <a:ea typeface="+mn-ea"/>
                <a:cs typeface="+mn-cs"/>
              </a:rPr>
              <a:t>van Hieles</a:t>
            </a:r>
            <a:r>
              <a:rPr lang="el-GR" sz="1200" kern="1200" dirty="0">
                <a:solidFill>
                  <a:schemeClr val="tx1"/>
                </a:solidFill>
                <a:effectLst/>
                <a:latin typeface="+mn-lt"/>
                <a:ea typeface="+mn-ea"/>
                <a:cs typeface="+mn-cs"/>
              </a:rPr>
              <a:t>, με τη χρήση των δύο κριτηρίων που έχουν αναφερθεί (αυστηρού-ελαστικού).</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36</a:t>
            </a:fld>
            <a:endParaRPr lang="en-US"/>
          </a:p>
        </p:txBody>
      </p:sp>
    </p:spTree>
    <p:extLst>
      <p:ext uri="{BB962C8B-B14F-4D97-AF65-F5344CB8AC3E}">
        <p14:creationId xmlns:p14="http://schemas.microsoft.com/office/powerpoint/2010/main" val="1007901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37</a:t>
            </a:fld>
            <a:endParaRPr lang="en-US"/>
          </a:p>
        </p:txBody>
      </p:sp>
    </p:spTree>
    <p:extLst>
      <p:ext uri="{BB962C8B-B14F-4D97-AF65-F5344CB8AC3E}">
        <p14:creationId xmlns:p14="http://schemas.microsoft.com/office/powerpoint/2010/main" val="38326027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lang="el-GR" sz="1200" dirty="0">
                <a:latin typeface="Times New Roman" panose="02020603050405020304" pitchFamily="18" charset="0"/>
                <a:ea typeface="Arial" panose="020B0604020202020204" pitchFamily="34" charset="0"/>
                <a:cs typeface="Times New Roman" panose="02020603050405020304" pitchFamily="18" charset="0"/>
              </a:rPr>
              <a:t>Το </a:t>
            </a:r>
            <a:r>
              <a:rPr lang="el-GR" sz="1200" b="1" dirty="0">
                <a:latin typeface="Times New Roman" panose="02020603050405020304" pitchFamily="18" charset="0"/>
                <a:ea typeface="Arial" panose="020B0604020202020204" pitchFamily="34" charset="0"/>
                <a:cs typeface="Times New Roman" panose="02020603050405020304" pitchFamily="18" charset="0"/>
              </a:rPr>
              <a:t>79%</a:t>
            </a:r>
            <a:r>
              <a:rPr lang="el-GR" sz="1200" dirty="0">
                <a:latin typeface="Times New Roman" panose="02020603050405020304" pitchFamily="18" charset="0"/>
                <a:ea typeface="Arial" panose="020B0604020202020204" pitchFamily="34" charset="0"/>
                <a:cs typeface="Times New Roman" panose="02020603050405020304" pitchFamily="18" charset="0"/>
              </a:rPr>
              <a:t> των φοιτητών μπόρεσαν να ταξινομηθούν σε κάποιο επίπεδο στο </a:t>
            </a:r>
            <a:r>
              <a:rPr lang="el-GR" sz="1200" b="1" dirty="0">
                <a:latin typeface="Times New Roman" panose="02020603050405020304" pitchFamily="18" charset="0"/>
                <a:ea typeface="Arial" panose="020B0604020202020204" pitchFamily="34" charset="0"/>
                <a:cs typeface="Times New Roman" panose="02020603050405020304" pitchFamily="18" charset="0"/>
              </a:rPr>
              <a:t>ελαστικό</a:t>
            </a:r>
            <a:r>
              <a:rPr lang="el-GR" sz="1200" dirty="0">
                <a:latin typeface="Times New Roman" panose="02020603050405020304" pitchFamily="18" charset="0"/>
                <a:ea typeface="Arial" panose="020B0604020202020204" pitchFamily="34" charset="0"/>
                <a:cs typeface="Times New Roman" panose="02020603050405020304" pitchFamily="18" charset="0"/>
              </a:rPr>
              <a:t> κριτήριο και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88%</a:t>
            </a:r>
            <a:r>
              <a:rPr lang="el-GR" sz="1200" dirty="0">
                <a:latin typeface="Times New Roman" panose="02020603050405020304" pitchFamily="18" charset="0"/>
                <a:ea typeface="Arial" panose="020B0604020202020204" pitchFamily="34" charset="0"/>
                <a:cs typeface="Times New Roman" panose="02020603050405020304" pitchFamily="18" charset="0"/>
              </a:rPr>
              <a:t> στο </a:t>
            </a:r>
            <a:r>
              <a:rPr lang="el-GR" sz="1200" b="1" dirty="0">
                <a:latin typeface="Times New Roman" panose="02020603050405020304" pitchFamily="18" charset="0"/>
                <a:ea typeface="Arial" panose="020B0604020202020204" pitchFamily="34" charset="0"/>
                <a:cs typeface="Times New Roman" panose="02020603050405020304" pitchFamily="18" charset="0"/>
              </a:rPr>
              <a:t>αυστηρό</a:t>
            </a:r>
            <a:r>
              <a:rPr lang="el-GR" sz="1200" dirty="0">
                <a:latin typeface="Times New Roman" panose="02020603050405020304" pitchFamily="18" charset="0"/>
                <a:ea typeface="Arial" panose="020B0604020202020204" pitchFamily="34" charset="0"/>
                <a:cs typeface="Times New Roman" panose="02020603050405020304" pitchFamily="18" charset="0"/>
              </a:rPr>
              <a:t> κριτήριο. </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l-GR" sz="1200" b="1" dirty="0">
                <a:latin typeface="Times New Roman" panose="02020603050405020304" pitchFamily="18" charset="0"/>
                <a:ea typeface="Arial" panose="020B0604020202020204" pitchFamily="34" charset="0"/>
                <a:cs typeface="Times New Roman" panose="02020603050405020304" pitchFamily="18" charset="0"/>
              </a:rPr>
              <a:t>Οι διαφορές στα ποσοστά μπορούν να αποδοθούν σχεδόν εξ ολοκλήρου στο σφάλμα που συμβαίνει </a:t>
            </a:r>
            <a:r>
              <a:rPr lang="el-GR" sz="1200" b="1" dirty="0">
                <a:latin typeface="Times New Roman" panose="02020603050405020304" pitchFamily="18" charset="0"/>
                <a:cs typeface="Times New Roman" panose="02020603050405020304" pitchFamily="18" charset="0"/>
              </a:rPr>
              <a:t>όταν ο φοιτητής δεν έχει κυριαρχήσει ακόμα σε κάποιο επίπεδο αλλά το τεστ δείχνει ότι το έχει.</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228600" algn="just">
              <a:lnSpc>
                <a:spcPct val="115000"/>
              </a:lnSpc>
              <a:spcAft>
                <a:spcPts val="0"/>
              </a:spcAft>
            </a:pPr>
            <a:r>
              <a:rPr lang="el-GR" sz="1200" dirty="0">
                <a:latin typeface="Times New Roman" panose="02020603050405020304" pitchFamily="18" charset="0"/>
                <a:ea typeface="Arial" panose="020B0604020202020204" pitchFamily="34" charset="0"/>
                <a:cs typeface="Times New Roman" panose="02020603050405020304" pitchFamily="18" charset="0"/>
              </a:rPr>
              <a:t> </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38</a:t>
            </a:fld>
            <a:endParaRPr lang="en-US"/>
          </a:p>
        </p:txBody>
      </p:sp>
    </p:spTree>
    <p:extLst>
      <p:ext uri="{BB962C8B-B14F-4D97-AF65-F5344CB8AC3E}">
        <p14:creationId xmlns:p14="http://schemas.microsoft.com/office/powerpoint/2010/main" val="6279294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342900" algn="just">
              <a:lnSpc>
                <a:spcPct val="115000"/>
              </a:lnSpc>
              <a:spcAft>
                <a:spcPts val="0"/>
              </a:spcAft>
              <a:buFont typeface="Wingdings" panose="05000000000000000000" pitchFamily="2" charset="2"/>
              <a:buChar char="Ø"/>
            </a:pPr>
            <a:r>
              <a:rPr lang="el-GR" sz="1200" b="1" dirty="0">
                <a:latin typeface="Times New Roman" panose="02020603050405020304" pitchFamily="18" charset="0"/>
                <a:ea typeface="Arial" panose="020B0604020202020204" pitchFamily="34" charset="0"/>
                <a:cs typeface="Times New Roman" panose="02020603050405020304" pitchFamily="18" charset="0"/>
              </a:rPr>
              <a:t>Μπορούμε να παρατηρήσουμε αξιοσημείωτες διαφορές στην κατάταξη των φοιτητών ανάλογα με την επιλογή κριτηρίου που κάνουμε. </a:t>
            </a:r>
            <a:endParaRPr lang="en-US" sz="1200" b="1" dirty="0">
              <a:latin typeface="Times New Roman" panose="02020603050405020304" pitchFamily="18" charset="0"/>
              <a:ea typeface="Arial" panose="020B0604020202020204" pitchFamily="34" charset="0"/>
              <a:cs typeface="Times New Roman" panose="02020603050405020304" pitchFamily="18" charset="0"/>
            </a:endParaRPr>
          </a:p>
          <a:p>
            <a:pPr marL="457200" algn="just">
              <a:lnSpc>
                <a:spcPct val="115000"/>
              </a:lnSpc>
              <a:spcAft>
                <a:spcPts val="0"/>
              </a:spcAft>
            </a:pPr>
            <a:r>
              <a:rPr lang="el-GR" sz="1200" dirty="0">
                <a:latin typeface="Times New Roman" panose="02020603050405020304" pitchFamily="18" charset="0"/>
                <a:ea typeface="Arial" panose="020B0604020202020204" pitchFamily="34" charset="0"/>
                <a:cs typeface="Times New Roman" panose="02020603050405020304" pitchFamily="18" charset="0"/>
              </a:rPr>
              <a:t>Στο επίπεδο 0 βρίσκονται  με το ελαστικό κριτήριο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3%</a:t>
            </a:r>
            <a:r>
              <a:rPr lang="el-GR" sz="1200" dirty="0">
                <a:latin typeface="Times New Roman" panose="02020603050405020304" pitchFamily="18" charset="0"/>
                <a:ea typeface="Arial" panose="020B0604020202020204" pitchFamily="34" charset="0"/>
                <a:cs typeface="Times New Roman" panose="02020603050405020304" pitchFamily="18" charset="0"/>
              </a:rPr>
              <a:t>  ενώ με το αυστηρό κριτήριο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27%</a:t>
            </a:r>
            <a:r>
              <a:rPr lang="el-GR" sz="1200" dirty="0">
                <a:latin typeface="Times New Roman" panose="02020603050405020304" pitchFamily="18" charset="0"/>
                <a:ea typeface="Arial" panose="020B0604020202020204" pitchFamily="34" charset="0"/>
                <a:cs typeface="Times New Roman" panose="02020603050405020304" pitchFamily="18" charset="0"/>
              </a:rPr>
              <a:t>. </a:t>
            </a:r>
          </a:p>
          <a:p>
            <a:pPr marL="457200" algn="just">
              <a:lnSpc>
                <a:spcPct val="115000"/>
              </a:lnSpc>
              <a:spcAft>
                <a:spcPts val="0"/>
              </a:spcAft>
            </a:pPr>
            <a:r>
              <a:rPr lang="el-GR" sz="1200" dirty="0">
                <a:latin typeface="Times New Roman" panose="02020603050405020304" pitchFamily="18" charset="0"/>
                <a:ea typeface="Arial" panose="020B0604020202020204" pitchFamily="34" charset="0"/>
                <a:cs typeface="Times New Roman" panose="02020603050405020304" pitchFamily="18" charset="0"/>
              </a:rPr>
              <a:t>Στο επίπεδο 1 βρίσκονται με το ελαστικό κριτήριο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29%</a:t>
            </a:r>
            <a:r>
              <a:rPr lang="el-GR" sz="1200" dirty="0">
                <a:latin typeface="Times New Roman" panose="02020603050405020304" pitchFamily="18" charset="0"/>
                <a:ea typeface="Arial" panose="020B0604020202020204" pitchFamily="34" charset="0"/>
                <a:cs typeface="Times New Roman" panose="02020603050405020304" pitchFamily="18" charset="0"/>
              </a:rPr>
              <a:t> ενώ με το αυστηρό  κριτήριο το </a:t>
            </a:r>
            <a:r>
              <a:rPr lang="el-GR" sz="1200" b="1" dirty="0">
                <a:latin typeface="Times New Roman" panose="02020603050405020304" pitchFamily="18" charset="0"/>
                <a:ea typeface="Arial" panose="020B0604020202020204" pitchFamily="34" charset="0"/>
                <a:cs typeface="Times New Roman" panose="02020603050405020304" pitchFamily="18" charset="0"/>
              </a:rPr>
              <a:t>39%</a:t>
            </a:r>
            <a:r>
              <a:rPr lang="el-GR" sz="1200" dirty="0">
                <a:latin typeface="Times New Roman" panose="02020603050405020304" pitchFamily="18" charset="0"/>
                <a:ea typeface="Arial" panose="020B0604020202020204" pitchFamily="34" charset="0"/>
                <a:cs typeface="Times New Roman" panose="02020603050405020304" pitchFamily="18" charset="0"/>
              </a:rPr>
              <a:t>. </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pPr marL="457200" algn="just">
              <a:lnSpc>
                <a:spcPct val="115000"/>
              </a:lnSpc>
              <a:spcAft>
                <a:spcPts val="0"/>
              </a:spcAft>
            </a:pPr>
            <a:r>
              <a:rPr lang="el-GR" sz="1200" dirty="0">
                <a:latin typeface="Times New Roman" panose="02020603050405020304" pitchFamily="18" charset="0"/>
                <a:ea typeface="Arial" panose="020B0604020202020204" pitchFamily="34" charset="0"/>
                <a:cs typeface="Times New Roman" panose="02020603050405020304" pitchFamily="18" charset="0"/>
              </a:rPr>
              <a:t>Για το επίπεδο 2 τα αντίστοιχα ποσοστά είναι </a:t>
            </a:r>
            <a:r>
              <a:rPr lang="el-GR" sz="1200" b="1" dirty="0">
                <a:latin typeface="Times New Roman" panose="02020603050405020304" pitchFamily="18" charset="0"/>
                <a:ea typeface="Arial" panose="020B0604020202020204" pitchFamily="34" charset="0"/>
                <a:cs typeface="Times New Roman" panose="02020603050405020304" pitchFamily="18" charset="0"/>
              </a:rPr>
              <a:t>20%</a:t>
            </a:r>
            <a:r>
              <a:rPr lang="el-GR" sz="1200" dirty="0">
                <a:latin typeface="Times New Roman" panose="02020603050405020304" pitchFamily="18" charset="0"/>
                <a:ea typeface="Arial" panose="020B0604020202020204" pitchFamily="34" charset="0"/>
                <a:cs typeface="Times New Roman" panose="02020603050405020304" pitchFamily="18" charset="0"/>
              </a:rPr>
              <a:t> και </a:t>
            </a:r>
            <a:r>
              <a:rPr lang="el-GR" sz="1200" b="1" dirty="0">
                <a:latin typeface="Times New Roman" panose="02020603050405020304" pitchFamily="18" charset="0"/>
                <a:ea typeface="Arial" panose="020B0604020202020204" pitchFamily="34" charset="0"/>
                <a:cs typeface="Times New Roman" panose="02020603050405020304" pitchFamily="18" charset="0"/>
              </a:rPr>
              <a:t>15%</a:t>
            </a:r>
            <a:r>
              <a:rPr lang="el-GR" sz="1200" dirty="0">
                <a:latin typeface="Times New Roman" panose="02020603050405020304" pitchFamily="18" charset="0"/>
                <a:ea typeface="Arial" panose="020B0604020202020204" pitchFamily="34" charset="0"/>
                <a:cs typeface="Times New Roman" panose="02020603050405020304" pitchFamily="18" charset="0"/>
              </a:rPr>
              <a:t>. </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39</a:t>
            </a:fld>
            <a:endParaRPr lang="en-US"/>
          </a:p>
        </p:txBody>
      </p:sp>
    </p:spTree>
    <p:extLst>
      <p:ext uri="{BB962C8B-B14F-4D97-AF65-F5344CB8AC3E}">
        <p14:creationId xmlns:p14="http://schemas.microsoft.com/office/powerpoint/2010/main" val="22488538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283F5228-0985-499D-90FC-75B0BE39EDCC}"/>
              </a:ext>
            </a:extLst>
          </p:cNvPr>
          <p:cNvSpPr>
            <a:spLocks noGrp="1"/>
          </p:cNvSpPr>
          <p:nvPr>
            <p:ph type="body" idx="1"/>
          </p:nvPr>
        </p:nvSpPr>
        <p:spPr/>
        <p:txBody>
          <a:bodyPr/>
          <a:lstStyle/>
          <a:p>
            <a:pPr marL="342900" lvl="0" indent="-342900" algn="just">
              <a:lnSpc>
                <a:spcPct val="115000"/>
              </a:lnSpc>
              <a:spcAft>
                <a:spcPts val="0"/>
              </a:spcAft>
              <a:buFont typeface="Wingdings" panose="05000000000000000000" pitchFamily="2" charset="2"/>
              <a:buChar char=""/>
            </a:pPr>
            <a:r>
              <a:rPr lang="el-GR" sz="1200" dirty="0">
                <a:latin typeface="Times New Roman" panose="02020603050405020304" pitchFamily="18" charset="0"/>
                <a:ea typeface="Arial" panose="020B0604020202020204" pitchFamily="34" charset="0"/>
                <a:cs typeface="Times New Roman" panose="02020603050405020304" pitchFamily="18" charset="0"/>
              </a:rPr>
              <a:t>Στα επίπεδα 3 και 4, τα ποσοστά των φοιτητών που κατατάσσονται με βάση το αυστηρό κριτήριο είναι μικρά. </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l-GR" sz="1200" dirty="0">
                <a:latin typeface="Times New Roman" panose="02020603050405020304" pitchFamily="18" charset="0"/>
                <a:ea typeface="Arial" panose="020B0604020202020204" pitchFamily="34" charset="0"/>
                <a:cs typeface="Times New Roman" panose="02020603050405020304" pitchFamily="18" charset="0"/>
              </a:rPr>
              <a:t>Οι φοιτητές που ταξινομούνται </a:t>
            </a:r>
            <a:r>
              <a:rPr lang="el-GR" sz="1200" b="1" dirty="0">
                <a:latin typeface="Times New Roman" panose="02020603050405020304" pitchFamily="18" charset="0"/>
                <a:ea typeface="Arial" panose="020B0604020202020204" pitchFamily="34" charset="0"/>
                <a:cs typeface="Times New Roman" panose="02020603050405020304" pitchFamily="18" charset="0"/>
              </a:rPr>
              <a:t>στο 3</a:t>
            </a:r>
            <a:r>
              <a:rPr lang="el-GR" sz="1200" b="1" baseline="30000" dirty="0">
                <a:latin typeface="Times New Roman" panose="02020603050405020304" pitchFamily="18" charset="0"/>
                <a:ea typeface="Arial" panose="020B0604020202020204" pitchFamily="34" charset="0"/>
                <a:cs typeface="Times New Roman" panose="02020603050405020304" pitchFamily="18" charset="0"/>
              </a:rPr>
              <a:t>ο</a:t>
            </a:r>
            <a:r>
              <a:rPr lang="el-GR" sz="1200" b="1" dirty="0">
                <a:latin typeface="Times New Roman" panose="02020603050405020304" pitchFamily="18" charset="0"/>
                <a:ea typeface="Arial" panose="020B0604020202020204" pitchFamily="34" charset="0"/>
                <a:cs typeface="Times New Roman" panose="02020603050405020304" pitchFamily="18" charset="0"/>
              </a:rPr>
              <a:t>  επίπεδο με το ελαστικό κριτήριο είναι τριπλάσιοι από εκείνους </a:t>
            </a:r>
            <a:r>
              <a:rPr lang="el-GR" sz="1200" dirty="0">
                <a:latin typeface="Times New Roman" panose="02020603050405020304" pitchFamily="18" charset="0"/>
                <a:ea typeface="Arial" panose="020B0604020202020204" pitchFamily="34" charset="0"/>
                <a:cs typeface="Times New Roman" panose="02020603050405020304" pitchFamily="18" charset="0"/>
              </a:rPr>
              <a:t>που ταξινομούνται </a:t>
            </a:r>
            <a:r>
              <a:rPr lang="el-GR" sz="1200" b="1" dirty="0">
                <a:latin typeface="Times New Roman" panose="02020603050405020304" pitchFamily="18" charset="0"/>
                <a:ea typeface="Arial" panose="020B0604020202020204" pitchFamily="34" charset="0"/>
                <a:cs typeface="Times New Roman" panose="02020603050405020304" pitchFamily="18" charset="0"/>
              </a:rPr>
              <a:t>με βάση το αυστηρό κριτήριο.</a:t>
            </a:r>
            <a:endParaRPr lang="en-US" sz="1200" dirty="0">
              <a:latin typeface="Times New Roman" panose="02020603050405020304" pitchFamily="18" charset="0"/>
              <a:ea typeface="Arial" panose="020B060402020202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l-GR" sz="1200" dirty="0">
                <a:latin typeface="Times New Roman" panose="02020603050405020304" pitchFamily="18" charset="0"/>
                <a:ea typeface="Arial" panose="020B0604020202020204" pitchFamily="34" charset="0"/>
                <a:cs typeface="Times New Roman" panose="02020603050405020304" pitchFamily="18" charset="0"/>
              </a:rPr>
              <a:t>Οι φοιτητές που ταξινομούνται </a:t>
            </a:r>
            <a:r>
              <a:rPr lang="el-GR" sz="1200" b="1" dirty="0">
                <a:latin typeface="Times New Roman" panose="02020603050405020304" pitchFamily="18" charset="0"/>
                <a:ea typeface="Arial" panose="020B0604020202020204" pitchFamily="34" charset="0"/>
                <a:cs typeface="Times New Roman" panose="02020603050405020304" pitchFamily="18" charset="0"/>
              </a:rPr>
              <a:t>στο 4</a:t>
            </a:r>
            <a:r>
              <a:rPr lang="el-GR" sz="1200" b="1" baseline="30000" dirty="0">
                <a:latin typeface="Times New Roman" panose="02020603050405020304" pitchFamily="18" charset="0"/>
                <a:ea typeface="Arial" panose="020B0604020202020204" pitchFamily="34" charset="0"/>
                <a:cs typeface="Times New Roman" panose="02020603050405020304" pitchFamily="18" charset="0"/>
              </a:rPr>
              <a:t>ο</a:t>
            </a:r>
            <a:r>
              <a:rPr lang="el-GR" sz="1200" b="1" dirty="0">
                <a:latin typeface="Times New Roman" panose="02020603050405020304" pitchFamily="18" charset="0"/>
                <a:ea typeface="Arial" panose="020B0604020202020204" pitchFamily="34" charset="0"/>
                <a:cs typeface="Times New Roman" panose="02020603050405020304" pitchFamily="18" charset="0"/>
              </a:rPr>
              <a:t> επίπεδο με το ελαστικό κριτήριο είναι επταπλάσιοι από εκείνους </a:t>
            </a:r>
            <a:r>
              <a:rPr lang="el-GR" sz="1200" dirty="0">
                <a:latin typeface="Times New Roman" panose="02020603050405020304" pitchFamily="18" charset="0"/>
                <a:ea typeface="Arial" panose="020B0604020202020204" pitchFamily="34" charset="0"/>
                <a:cs typeface="Times New Roman" panose="02020603050405020304" pitchFamily="18" charset="0"/>
              </a:rPr>
              <a:t>που ταξινομούνται </a:t>
            </a:r>
            <a:r>
              <a:rPr lang="el-GR" sz="1200" b="1" dirty="0">
                <a:latin typeface="Times New Roman" panose="02020603050405020304" pitchFamily="18" charset="0"/>
                <a:ea typeface="Arial" panose="020B0604020202020204" pitchFamily="34" charset="0"/>
                <a:cs typeface="Times New Roman" panose="02020603050405020304" pitchFamily="18" charset="0"/>
              </a:rPr>
              <a:t>με βάση το αυστηρό κριτήριο.</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buFont typeface="Arial" panose="020B0604020202020204" pitchFamily="34" charset="0"/>
              <a:buChar char="•"/>
            </a:pPr>
            <a:r>
              <a:rPr lang="el-GR" dirty="0">
                <a:latin typeface="Times New Roman" panose="02020603050405020304" pitchFamily="18" charset="0"/>
                <a:ea typeface="Arial" panose="020B0604020202020204" pitchFamily="34" charset="0"/>
              </a:rPr>
              <a:t>Κατά την ελληνιστική εποχή αναπτύσσονται νέες μέθοδοι υπολογισμού επιφανειών και όγκων που στηρίζονται σε αφηρημένες προσεγγίσεις και βαθύτερες μαθηματικές θεωρίες.  </a:t>
            </a:r>
          </a:p>
          <a:p>
            <a:pPr marL="171450" indent="-171450" algn="just">
              <a:lnSpc>
                <a:spcPct val="115000"/>
              </a:lnSpc>
              <a:buFont typeface="Arial" panose="020B0604020202020204" pitchFamily="34" charset="0"/>
              <a:buChar char="•"/>
            </a:pPr>
            <a:r>
              <a:rPr lang="el-GR" dirty="0">
                <a:latin typeface="Times New Roman" panose="02020603050405020304" pitchFamily="18" charset="0"/>
                <a:ea typeface="Arial" panose="020B0604020202020204" pitchFamily="34" charset="0"/>
              </a:rPr>
              <a:t>Κατά την Ευρωπαϊκή Αναγέννηση γεννιέται η Αναλυτική Γεωμετρία, τον 17ο αιώνα η Προβολική Γεωμετρία και το 18ο αιώνα γεννιέται η Διαφορική Γεωμετρία.</a:t>
            </a:r>
            <a:endParaRPr lang="en-US" dirty="0">
              <a:latin typeface="Arial" panose="020B0604020202020204" pitchFamily="34" charset="0"/>
              <a:ea typeface="Arial" panose="020B0604020202020204" pitchFamily="34" charset="0"/>
            </a:endParaRPr>
          </a:p>
          <a:p>
            <a:pPr algn="just">
              <a:lnSpc>
                <a:spcPct val="115000"/>
              </a:lnSpc>
            </a:pPr>
            <a:r>
              <a:rPr lang="el-GR" dirty="0">
                <a:latin typeface="Times New Roman" panose="02020603050405020304" pitchFamily="18" charset="0"/>
                <a:ea typeface="Arial" panose="020B0604020202020204" pitchFamily="34" charset="0"/>
              </a:rPr>
              <a:t> </a:t>
            </a:r>
            <a:endParaRPr lang="en-US" dirty="0">
              <a:latin typeface="Arial" panose="020B0604020202020204" pitchFamily="34" charset="0"/>
              <a:ea typeface="Arial" panose="020B0604020202020204" pitchFamily="34" charset="0"/>
            </a:endParaRPr>
          </a:p>
          <a:p>
            <a:pPr algn="just">
              <a:lnSpc>
                <a:spcPct val="115000"/>
              </a:lnSpc>
            </a:pPr>
            <a:r>
              <a:rPr lang="el-GR" dirty="0">
                <a:latin typeface="Times New Roman" panose="02020603050405020304" pitchFamily="18" charset="0"/>
                <a:ea typeface="Arial" panose="020B0604020202020204" pitchFamily="34" charset="0"/>
              </a:rPr>
              <a:t> </a:t>
            </a:r>
            <a:endParaRPr lang="en-US" dirty="0">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a:t>
            </a:fld>
            <a:endParaRPr lang="en-US"/>
          </a:p>
        </p:txBody>
      </p:sp>
    </p:spTree>
    <p:extLst>
      <p:ext uri="{BB962C8B-B14F-4D97-AF65-F5344CB8AC3E}">
        <p14:creationId xmlns:p14="http://schemas.microsoft.com/office/powerpoint/2010/main" val="42781073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ECEDF4A9-CA78-41BE-8F90-49F944DE1F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Η </a:t>
            </a:r>
            <a:r>
              <a:rPr lang="el-GR" sz="1200" b="1" kern="1200" dirty="0">
                <a:solidFill>
                  <a:schemeClr val="tx1"/>
                </a:solidFill>
                <a:effectLst/>
                <a:latin typeface="+mn-lt"/>
                <a:ea typeface="+mn-ea"/>
                <a:cs typeface="+mn-cs"/>
              </a:rPr>
              <a:t>μεγάλη σημασία της επιλογής του κριτηρίου </a:t>
            </a:r>
            <a:r>
              <a:rPr lang="el-GR" sz="1200" kern="1200" dirty="0">
                <a:solidFill>
                  <a:schemeClr val="tx1"/>
                </a:solidFill>
                <a:effectLst/>
                <a:latin typeface="+mn-lt"/>
                <a:ea typeface="+mn-ea"/>
                <a:cs typeface="+mn-cs"/>
              </a:rPr>
              <a:t>για την κατάταξη του κάθε φοιτητή φαίνεται στον Πίνακα 3 όπου γίνεται ανάλυση του κάθε επιπέδου από το ένα κριτήριο, στα επίπεδα του άλλου κριτηρίου. Η κύρια διαγώνιος του πίνακα μετρά εκείνους τους φοιτητές των οποίων τα επίπεδα </a:t>
            </a:r>
            <a:r>
              <a:rPr lang="en-US" sz="1200" kern="1200" dirty="0">
                <a:solidFill>
                  <a:schemeClr val="tx1"/>
                </a:solidFill>
                <a:effectLst/>
                <a:latin typeface="+mn-lt"/>
                <a:ea typeface="+mn-ea"/>
                <a:cs typeface="+mn-cs"/>
              </a:rPr>
              <a:t>van Hiele</a:t>
            </a:r>
            <a:r>
              <a:rPr lang="el-GR" sz="1200" kern="1200" dirty="0">
                <a:solidFill>
                  <a:schemeClr val="tx1"/>
                </a:solidFill>
                <a:effectLst/>
                <a:latin typeface="+mn-lt"/>
                <a:ea typeface="+mn-ea"/>
                <a:cs typeface="+mn-cs"/>
              </a:rPr>
              <a:t> είναι τα ίδια σύμφωνα και με τα δύο κριτήρια. Από τους  φοιτητές μόνο το </a:t>
            </a:r>
            <a:r>
              <a:rPr lang="el-GR" sz="1200" b="1" kern="1200" dirty="0">
                <a:solidFill>
                  <a:schemeClr val="tx1"/>
                </a:solidFill>
                <a:effectLst/>
                <a:latin typeface="+mn-lt"/>
                <a:ea typeface="+mn-ea"/>
                <a:cs typeface="+mn-cs"/>
              </a:rPr>
              <a:t>35%</a:t>
            </a:r>
            <a:r>
              <a:rPr lang="el-GR" sz="1200" kern="1200" dirty="0">
                <a:solidFill>
                  <a:schemeClr val="tx1"/>
                </a:solidFill>
                <a:effectLst/>
                <a:latin typeface="+mn-lt"/>
                <a:ea typeface="+mn-ea"/>
                <a:cs typeface="+mn-cs"/>
              </a:rPr>
              <a:t> έχουν το ίδιο επίπεδο σύμφωνα και με τα δύο κριτήρια.  </a:t>
            </a:r>
          </a:p>
          <a:p>
            <a:pPr lvl="0"/>
            <a:endParaRPr lang="el-GR" sz="1200" kern="1200" dirty="0">
              <a:solidFill>
                <a:schemeClr val="tx1"/>
              </a:solidFill>
              <a:effectLst/>
              <a:latin typeface="+mn-lt"/>
              <a:ea typeface="+mn-ea"/>
              <a:cs typeface="+mn-cs"/>
            </a:endParaRPr>
          </a:p>
          <a:p>
            <a:pPr lvl="0"/>
            <a:endParaRPr lang="el-GR" sz="1200" kern="1200" dirty="0">
              <a:solidFill>
                <a:schemeClr val="tx1"/>
              </a:solidFill>
              <a:effectLst/>
              <a:latin typeface="+mn-lt"/>
              <a:ea typeface="+mn-ea"/>
              <a:cs typeface="+mn-cs"/>
            </a:endParaRPr>
          </a:p>
          <a:p>
            <a:pPr lvl="0"/>
            <a:endParaRPr lang="el-GR" sz="1200" kern="1200" dirty="0">
              <a:solidFill>
                <a:schemeClr val="tx1"/>
              </a:solidFill>
              <a:effectLst/>
              <a:latin typeface="+mn-lt"/>
              <a:ea typeface="+mn-ea"/>
              <a:cs typeface="+mn-cs"/>
            </a:endParaRPr>
          </a:p>
          <a:p>
            <a:pPr lvl="0"/>
            <a:endParaRPr lang="el-GR"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a:t>
            </a:r>
            <a:endParaRPr lang="en-US" sz="11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Στα 147 δοκίμια βρέθηκαν:</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 5 δοκίμια όπου το αυστηρό κριτήριο δεν κατέτασσε τους αντίστοιχους φοιτητές σε κανένα επίπεδο ενώ το ελαστικό κριτήριο τους κατέτασσε στο 4 επίπεδο. </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5 δοκίμια όπου το αυστηρό κριτήριο δεν κατέτασσε τους αντίστοιχους φοιτητές σε κανένα επίπεδο ενώ το ελαστικό κριτήριο τους κατέτασσε στο 3 επίπεδο.</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2 δοκίμια όπου το αυστηρό κριτήριο κατέτασσε τους αντίστοιχους φοιτητές στο 2 επίπεδο ενώ το ελαστικό κριτήριο τους κατέτασσε σε κανένα επίπεδο.</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1 δοκίμια όπου το αυστηρό κριτήριο κατέτασσε τους αντίστοιχους φοιτητές στο 0 επίπεδο ενώ το ελαστικό κριτήριο τους κατέτασσε στο 4 επίπεδο.</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2 δοκίμια όπου το αυστηρό κριτήριο κατέτασσε τους αντίστοιχους φοιτητές στο 0 επίπεδο ενώ το ελαστικό κριτήριο τους κατέτασσε στο 3 επίπεδο.</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3 δοκίμια όπου το αυστηρό κριτήριο κατέτασσε τους αντίστοιχους φοιτητές στο 1 επίπεδο ενώ το ελαστικό κριτήριο τους κατέτασσε στο 4 επίπεδο.</a:t>
            </a:r>
            <a:endParaRPr lang="en-US" sz="1100" kern="1200" dirty="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4 δοκίμια όπου το αυστηρό κριτήριο κατέτασσε τους αντίστοιχους φοιτητές στο 0 επίπεδο ενώ το ελαστικό κριτήριο τους κατέτασσε στο 3 επίπεδο.</a:t>
            </a:r>
            <a:endParaRPr lang="en-US" sz="1100" kern="1200" dirty="0">
              <a:solidFill>
                <a:schemeClr val="tx1"/>
              </a:solidFill>
              <a:effectLst/>
              <a:latin typeface="+mn-lt"/>
              <a:ea typeface="+mn-ea"/>
              <a:cs typeface="+mn-cs"/>
            </a:endParaRPr>
          </a:p>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EED5D13C-234B-4B23-8618-4390A5B44AED}"/>
              </a:ext>
            </a:extLst>
          </p:cNvPr>
          <p:cNvSpPr>
            <a:spLocks noGrp="1"/>
          </p:cNvSpPr>
          <p:nvPr>
            <p:ph type="body" idx="1"/>
          </p:nvPr>
        </p:nvSpPr>
        <p:spPr/>
        <p:txBody>
          <a:bodyPr/>
          <a:lstStyle/>
          <a:p>
            <a:r>
              <a:rPr lang="el-GR" sz="1200" kern="1200" dirty="0">
                <a:solidFill>
                  <a:schemeClr val="tx1"/>
                </a:solidFill>
                <a:effectLst/>
                <a:latin typeface="+mn-lt"/>
                <a:ea typeface="+mn-ea"/>
                <a:cs typeface="+mn-cs"/>
              </a:rPr>
              <a:t>Τα κυκλικά </a:t>
            </a:r>
            <a:r>
              <a:rPr lang="el-GR" sz="1200" kern="1200" dirty="0" err="1">
                <a:solidFill>
                  <a:schemeClr val="tx1"/>
                </a:solidFill>
                <a:effectLst/>
                <a:latin typeface="+mn-lt"/>
                <a:ea typeface="+mn-ea"/>
                <a:cs typeface="+mn-cs"/>
              </a:rPr>
              <a:t>διαγρά</a:t>
            </a:r>
            <a:r>
              <a:rPr lang="el-GR" sz="1200" kern="1200" dirty="0">
                <a:solidFill>
                  <a:schemeClr val="tx1"/>
                </a:solidFill>
                <a:effectLst/>
                <a:latin typeface="+mn-lt"/>
                <a:ea typeface="+mn-ea"/>
                <a:cs typeface="+mn-cs"/>
              </a:rPr>
              <a:t>µµ</a:t>
            </a:r>
            <a:r>
              <a:rPr lang="el-GR" sz="1200" kern="1200" dirty="0" err="1">
                <a:solidFill>
                  <a:schemeClr val="tx1"/>
                </a:solidFill>
                <a:effectLst/>
                <a:latin typeface="+mn-lt"/>
                <a:ea typeface="+mn-ea"/>
                <a:cs typeface="+mn-cs"/>
              </a:rPr>
              <a:t>ατα</a:t>
            </a:r>
            <a:r>
              <a:rPr lang="el-GR" sz="1200" kern="1200" dirty="0">
                <a:solidFill>
                  <a:schemeClr val="tx1"/>
                </a:solidFill>
                <a:effectLst/>
                <a:latin typeface="+mn-lt"/>
                <a:ea typeface="+mn-ea"/>
                <a:cs typeface="+mn-cs"/>
              </a:rPr>
              <a:t> 3 και 4 δείχνουν την κατανομή όλων των φοιτητών που συµµ</a:t>
            </a:r>
            <a:r>
              <a:rPr lang="el-GR" sz="1200" kern="1200" dirty="0" err="1">
                <a:solidFill>
                  <a:schemeClr val="tx1"/>
                </a:solidFill>
                <a:effectLst/>
                <a:latin typeface="+mn-lt"/>
                <a:ea typeface="+mn-ea"/>
                <a:cs typeface="+mn-cs"/>
              </a:rPr>
              <a:t>ετείχαν</a:t>
            </a:r>
            <a:r>
              <a:rPr lang="el-GR" sz="1200" kern="1200" dirty="0">
                <a:solidFill>
                  <a:schemeClr val="tx1"/>
                </a:solidFill>
                <a:effectLst/>
                <a:latin typeface="+mn-lt"/>
                <a:ea typeface="+mn-ea"/>
                <a:cs typeface="+mn-cs"/>
              </a:rPr>
              <a:t> στο τεστ </a:t>
            </a:r>
            <a:r>
              <a:rPr lang="en-US" sz="1200" kern="1200" dirty="0">
                <a:solidFill>
                  <a:schemeClr val="tx1"/>
                </a:solidFill>
                <a:effectLst/>
                <a:latin typeface="+mn-lt"/>
                <a:ea typeface="+mn-ea"/>
                <a:cs typeface="+mn-cs"/>
              </a:rPr>
              <a:t>van Hiele</a:t>
            </a:r>
            <a:r>
              <a:rPr lang="el-GR" sz="1200" kern="1200" dirty="0">
                <a:solidFill>
                  <a:schemeClr val="tx1"/>
                </a:solidFill>
                <a:effectLst/>
                <a:latin typeface="+mn-lt"/>
                <a:ea typeface="+mn-ea"/>
                <a:cs typeface="+mn-cs"/>
              </a:rPr>
              <a:t> στα επίπεδα 1 και 2 σύμφωνα µε τα δύο κριτήρια.</a:t>
            </a:r>
            <a:r>
              <a:rPr lang="en-US" sz="1200" kern="1200" dirty="0">
                <a:solidFill>
                  <a:schemeClr val="tx1"/>
                </a:solidFill>
                <a:effectLst/>
                <a:latin typeface="+mn-lt"/>
                <a:ea typeface="+mn-ea"/>
                <a:cs typeface="+mn-cs"/>
              </a:rPr>
              <a:t> </a:t>
            </a:r>
            <a:r>
              <a:rPr lang="el-GR" sz="1200" kern="1200" dirty="0">
                <a:solidFill>
                  <a:schemeClr val="tx1"/>
                </a:solidFill>
                <a:effectLst/>
                <a:latin typeface="+mn-lt"/>
                <a:ea typeface="+mn-ea"/>
                <a:cs typeface="+mn-cs"/>
              </a:rPr>
              <a:t>Με το ελαστικό κριτήριο το </a:t>
            </a:r>
            <a:r>
              <a:rPr lang="el-GR" sz="1200" b="1" kern="1200" dirty="0">
                <a:solidFill>
                  <a:schemeClr val="tx1"/>
                </a:solidFill>
                <a:effectLst/>
                <a:latin typeface="+mn-lt"/>
                <a:ea typeface="+mn-ea"/>
                <a:cs typeface="+mn-cs"/>
              </a:rPr>
              <a:t>48% </a:t>
            </a:r>
            <a:r>
              <a:rPr lang="el-GR" sz="1200" kern="1200" dirty="0">
                <a:solidFill>
                  <a:schemeClr val="tx1"/>
                </a:solidFill>
                <a:effectLst/>
                <a:latin typeface="+mn-lt"/>
                <a:ea typeface="+mn-ea"/>
                <a:cs typeface="+mn-cs"/>
              </a:rPr>
              <a:t>των φοιτητών  βρίσκονται στα επίπεδα 1 και 2, ενώ µε το αυστηρό κριτήριο το ποσοστό ανεβαίνει στο </a:t>
            </a:r>
            <a:r>
              <a:rPr lang="el-GR" sz="1200" b="1" kern="1200" dirty="0">
                <a:solidFill>
                  <a:schemeClr val="tx1"/>
                </a:solidFill>
                <a:effectLst/>
                <a:latin typeface="+mn-lt"/>
                <a:ea typeface="+mn-ea"/>
                <a:cs typeface="+mn-cs"/>
              </a:rPr>
              <a:t>54%</a:t>
            </a:r>
            <a:r>
              <a:rPr lang="el-G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r>
              <a:rPr lang="el-GR" sz="1200" kern="1200" dirty="0">
                <a:solidFill>
                  <a:schemeClr val="tx1"/>
                </a:solidFill>
                <a:effectLst/>
                <a:latin typeface="+mn-lt"/>
                <a:ea typeface="+mn-ea"/>
                <a:cs typeface="+mn-cs"/>
              </a:rPr>
              <a:t>Αν αφαιρέσουμε το ποσοστό των φοιτητών που δεν κατηγοριοποιούνται, τότε τα αντίστοιχα  ποσοστά είναι </a:t>
            </a:r>
            <a:r>
              <a:rPr lang="el-GR" sz="1200" b="1" kern="1200" dirty="0">
                <a:solidFill>
                  <a:schemeClr val="tx1"/>
                </a:solidFill>
                <a:effectLst/>
                <a:latin typeface="+mn-lt"/>
                <a:ea typeface="+mn-ea"/>
                <a:cs typeface="+mn-cs"/>
              </a:rPr>
              <a:t>61% και με τα 2 κριτήρια. </a:t>
            </a:r>
            <a:r>
              <a:rPr lang="el-GR" sz="1200" kern="1200" dirty="0">
                <a:solidFill>
                  <a:schemeClr val="tx1"/>
                </a:solidFill>
                <a:effectLst/>
                <a:latin typeface="+mn-lt"/>
                <a:ea typeface="+mn-ea"/>
                <a:cs typeface="+mn-cs"/>
              </a:rPr>
              <a:t>Είναι λοιπόν φανερό ότι η πλειοψηφία των φοιτητών βρίσκεται στα επίπεδα αυτά ανεξάρτητα από την χρήση ελαστικού ή αυστηρού κριτηρίου.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0"/>
              </a:spcAft>
            </a:pPr>
            <a:r>
              <a:rPr lang="el-GR" sz="1200" dirty="0">
                <a:effectLst/>
                <a:latin typeface="Times New Roman" panose="02020603050405020304" pitchFamily="18" charset="0"/>
                <a:ea typeface="Arial" panose="020B0604020202020204" pitchFamily="34" charset="0"/>
              </a:rPr>
              <a:t>Εδώ παρουσιάζεται η απόδοση των φοιτητών στο τεστ ανά ερώτηση σε μορφή πίνακα και σε ιστόγραμμα. </a:t>
            </a:r>
            <a:endParaRPr lang="en-US" sz="1100" dirty="0">
              <a:effectLst/>
              <a:latin typeface="Arial" panose="020B0604020202020204" pitchFamily="34" charset="0"/>
              <a:ea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43</a:t>
            </a:fld>
            <a:endParaRPr lang="en-US"/>
          </a:p>
        </p:txBody>
      </p:sp>
    </p:spTree>
    <p:extLst>
      <p:ext uri="{BB962C8B-B14F-4D97-AF65-F5344CB8AC3E}">
        <p14:creationId xmlns:p14="http://schemas.microsoft.com/office/powerpoint/2010/main" val="1726227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spcBef>
                <a:spcPts val="600"/>
              </a:spcBef>
              <a:spcAft>
                <a:spcPts val="600"/>
              </a:spcAft>
              <a:buFont typeface="Wingdings" panose="05000000000000000000" pitchFamily="2" charset="2"/>
              <a:buChar char="Ø"/>
            </a:pPr>
            <a:endPar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spcBef>
                <a:spcPts val="600"/>
              </a:spcBef>
              <a:spcAft>
                <a:spcPts val="600"/>
              </a:spcAft>
              <a:buFont typeface="Wingdings" panose="05000000000000000000" pitchFamily="2" charset="2"/>
              <a:buNone/>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Από τη Συνεπαγωγική Στατιστική Ανάλυση προέκυψαν τα παραπάνω 3 γραφήματα. Οι κόκκινες γραμμές αντιστοιχούν στις πιο σημαντικές σχέσεις ομοιότητας και συνεπαγωγής. </a:t>
            </a:r>
          </a:p>
          <a:p>
            <a:pPr marL="171450" marR="0" lvl="0" indent="-171450" algn="just"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Υπάρχουν ενδείξεις ότι οι σωστές απαντήσεις σε ερωτήσεις που αντιστοιχούν σε υψηλότερα επίπεδα συνεπάγονται σωστές απαντήσεις στις ερωτήσεις των χαμηλότερων επιπέδων.</a:t>
            </a:r>
          </a:p>
          <a:p>
            <a:pPr marL="171450" marR="0" lvl="0" indent="-171450" algn="just"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Οι ερωτήσεις που συνδέονται διαφέρουν τόσο ως προς τα σχήματα όσο και ως προς τον τρόπο που είναι διατυπωμένες. Κάποιες συνεπαγωγές που εμφανίζονται στις ερωτήσεις του πρώτου κλάδου, όπως η 12 και η 2 αναφέρονται σε τρίγωνα, αλλά η 15 που ανήκει στον ίδιο κλάδο αναφέρεται σε παραλληλόγραμμα.</a:t>
            </a:r>
          </a:p>
          <a:p>
            <a:pPr marL="171450" marR="0" lvl="0" indent="-171450" algn="just"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Ο περιορισμένος αριθμός συνεπαγωγών που προέκυψαν αποτελεί ένδειξη ότι ο βαθμός στον οποίο οι ερωτώμενοι έχουν κατακτήσει κάποιο επίπεδο και έχουν μεταβεί σε επόμενο είναι ασθενής.</a:t>
            </a:r>
          </a:p>
          <a:p>
            <a:pPr marL="171450" marR="0" lvl="0" indent="-171450" algn="just"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endPar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marR="0" lvl="0" indent="-171450" algn="just"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endPar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ts val="600"/>
              </a:spcBef>
              <a:spcAft>
                <a:spcPts val="600"/>
              </a:spcAft>
              <a:buClrTx/>
              <a:buSzTx/>
              <a:buFont typeface="Wingdings" panose="05000000000000000000" pitchFamily="2" charset="2"/>
              <a:buNone/>
              <a:tabLst/>
              <a:defRPr/>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171450" indent="-171450" algn="just">
              <a:spcBef>
                <a:spcPts val="600"/>
              </a:spcBef>
              <a:spcAft>
                <a:spcPts val="600"/>
              </a:spcAft>
              <a:buFont typeface="Wingdings" panose="05000000000000000000" pitchFamily="2" charset="2"/>
              <a:buChar char="Ø"/>
            </a:pPr>
            <a:endPar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spcBef>
                <a:spcPts val="600"/>
              </a:spcBef>
              <a:spcAft>
                <a:spcPts val="600"/>
              </a:spcAft>
              <a:buFont typeface="Wingdings" panose="05000000000000000000" pitchFamily="2" charset="2"/>
              <a:buNone/>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lgn="just">
              <a:spcBef>
                <a:spcPts val="600"/>
              </a:spcBef>
              <a:spcAft>
                <a:spcPts val="600"/>
              </a:spcAft>
              <a:buFont typeface="Wingdings" panose="05000000000000000000" pitchFamily="2" charset="2"/>
              <a:buNone/>
            </a:pPr>
            <a:r>
              <a:rPr lang="el-GR" sz="1200" b="1" dirty="0">
                <a:effectLst/>
                <a:latin typeface="Times New Roman" panose="02020603050405020304" pitchFamily="18" charset="0"/>
                <a:ea typeface="Times New Roman" panose="02020603050405020304" pitchFamily="18" charset="0"/>
                <a:cs typeface="Times New Roman" panose="02020603050405020304" pitchFamily="18" charset="0"/>
              </a:rPr>
              <a:t>(Διάγραμμα 26).   </a:t>
            </a: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Στο διάγραμμα ομοιότητας που προέκυψε εμφανίζονται δύο κλάσεις ομοιότητας. Οι κόκκινες γραμμές αντιστοιχούν στις πιο σημαντικές σχέσεις ομοιότητας. Η πρώτη κλάση ομοιότητας περιλαμβάνει τις περισσότερες ερωτήσεις (15 από τις 20) από όλα τα επίπεδα. Η κλάση αυτή χωρίζεται σε δύο </a:t>
            </a:r>
            <a:r>
              <a:rPr lang="el-GR" sz="1200" b="0" dirty="0" err="1">
                <a:effectLst/>
                <a:latin typeface="Times New Roman" panose="02020603050405020304" pitchFamily="18" charset="0"/>
                <a:ea typeface="Times New Roman" panose="02020603050405020304" pitchFamily="18" charset="0"/>
                <a:cs typeface="Times New Roman" panose="02020603050405020304" pitchFamily="18" charset="0"/>
              </a:rPr>
              <a:t>υποκλάσεις</a:t>
            </a: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 με πιο σημαντική τη δεύτερη η οποία περιλαμβάνει τις ερωτήσεις 6, 8, 10, 11, 12, 14, 15, 18 και 19. </a:t>
            </a:r>
            <a:endParaRPr lang="en-US" sz="10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Από τα πιο σημαντικά επίπεδα ομοιότητας είναι το 1ο το οποίο αφορά στις ερωτήσεις 6 και 8. Η ερώτηση 6 αντιστοιχεί στο δεύτερο επίπεδο </a:t>
            </a: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Van Hiele</a:t>
            </a: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 και αποσκοπεί να εξετάσει την κατανόηση των ιδιοτήτων του τετραγώνου, ενώ το 8 του ρόμβου. Και στις δύο ερωτήσεις η σωστή απάντηση έχει σχέση με τις ιδιότητες των διαγώνιων των σχημάτων.</a:t>
            </a:r>
            <a:endParaRPr lang="en-US" sz="10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Η δεύτερη κλάση περιλαμβάνει τις ερωτήσεις 2, 7, 5, 9 και 13. Η ερώτηση 2 αναφέρεται σε τρίγωνα, η 7 σε ορθογώνια, η 5 σε παραλληλόγραμμα, η 9 σε ισοσκελή τρίγωνα και η 13 σε ορθογώνια. Από τον τρόπο που είναι διατυπωμένες οι ερωτήσεις υπάρχουν κάποιες ασθενής ενδείξεις ότι η έννοια του ορθογωνίου τονίζεται σε αυτή την κλάση. Παρόλα αυτά οι ιδιότητες των ορθογωνίων αλλά και των τριγώνων εξετάζονται και σε άλλες ερωτήσεις. </a:t>
            </a:r>
          </a:p>
          <a:p>
            <a:pPr algn="just">
              <a:spcBef>
                <a:spcPts val="600"/>
              </a:spcBef>
              <a:spcAft>
                <a:spcPts val="600"/>
              </a:spcAft>
            </a:pPr>
            <a:endPar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600"/>
              </a:spcBef>
              <a:spcAft>
                <a:spcPts val="600"/>
              </a:spcAft>
            </a:pPr>
            <a:r>
              <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1000" b="1" dirty="0">
                <a:effectLst/>
                <a:latin typeface="Times New Roman" panose="02020603050405020304" pitchFamily="18" charset="0"/>
                <a:ea typeface="Times New Roman" panose="02020603050405020304" pitchFamily="18" charset="0"/>
                <a:cs typeface="Times New Roman" panose="02020603050405020304" pitchFamily="18" charset="0"/>
              </a:rPr>
              <a:t>(Διάγραμμα 27). </a:t>
            </a: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Οι πιο σημαντικές συνεπαγωγές που προκύπτουν από το </a:t>
            </a:r>
            <a:r>
              <a:rPr lang="el-GR" sz="1000" b="0" dirty="0" err="1">
                <a:effectLst/>
                <a:latin typeface="Times New Roman" panose="02020603050405020304" pitchFamily="18" charset="0"/>
                <a:ea typeface="Times New Roman" panose="02020603050405020304" pitchFamily="18" charset="0"/>
                <a:cs typeface="Times New Roman" panose="02020603050405020304" pitchFamily="18" charset="0"/>
              </a:rPr>
              <a:t>συνεπαγωγικό</a:t>
            </a: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 γράφημα με επίπεδο σημαντικότητας 99%  (κόκκινες γραμμές) είναι μεταξύ των ερωτήσεων 4, 17 και 1.  Συγκεκριμένα, σωστή απάντηση τόσο στην ερώτηση 4 όσο και στην ερώτηση 17 συνεπάγεται σωστή απάντηση στην ερώτηση 1. Η 1 και η 4 σχετίζονται με την αναγνώριση τετραγώνων στο επίπεδο 1, ενώ και στη 17 εξετάζονται ιδιότητες του τετραγώνου σε πιο υψηλό επίπεδο. Το τετράγωνο φαίνεται ότι είναι ένα από τα βασικά σχήματα στην αντίληψη των φοιτητών. Είναι αναγνωρίσιμο και καθώς έχει όλες τις ιδιότητες του παραλληλογράμμου, του ορθογωνίου και του ρόμβου, πιο εύκολα </a:t>
            </a:r>
            <a:r>
              <a:rPr lang="el-GR" sz="1000" b="0" dirty="0" err="1">
                <a:effectLst/>
                <a:latin typeface="Times New Roman" panose="02020603050405020304" pitchFamily="18" charset="0"/>
                <a:ea typeface="Times New Roman" panose="02020603050405020304" pitchFamily="18" charset="0"/>
                <a:cs typeface="Times New Roman" panose="02020603050405020304" pitchFamily="18" charset="0"/>
              </a:rPr>
              <a:t>διαχειρίσιμο</a:t>
            </a: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 Η μόνη ερώτηση που αναφερόταν σε κύβους και δεν εμφανίζεται στην συνεπαγωγή αυτή είναι η 6, στην οποία μεγάλο ποσοστό των φοιτητών φαίνεται να απάντησε λάθος μπερδεύοντας τις ονομασίες των ευθυγράμμων τμημάτων.</a:t>
            </a:r>
          </a:p>
          <a:p>
            <a:pPr algn="just">
              <a:spcBef>
                <a:spcPts val="600"/>
              </a:spcBef>
              <a:spcAft>
                <a:spcPts val="600"/>
              </a:spcAft>
            </a:pP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Επεκτείνοντας το συνεπαγωγικό γράφημα σε επίπεδο σημαντικότητας 95% (μπλε γραμμές), προκύπτουν περισσότερες σχέσεις συνεπαγωγής. Όπως ήταν αναμενόμενο, σε αρκετά σημεία φαίνεται ότι σωστές απαντήσεις σε ερωτήσεις που αντιστοιχούν σε υψηλότερα επίπεδα συνεπάγονται σωστές απαντήσεις στις ερωτήσεις των χαμηλότερων επιπέδων. Η ερώτηση 13 που αποτελεί εξαίρεση ήταν ιδιαίτερα εύκολη για το 3</a:t>
            </a:r>
            <a:r>
              <a:rPr lang="el-GR" sz="1000" b="0" baseline="30000" dirty="0">
                <a:effectLst/>
                <a:latin typeface="Times New Roman" panose="02020603050405020304" pitchFamily="18" charset="0"/>
                <a:ea typeface="Times New Roman" panose="02020603050405020304" pitchFamily="18" charset="0"/>
                <a:cs typeface="Times New Roman" panose="02020603050405020304" pitchFamily="18" charset="0"/>
              </a:rPr>
              <a:t>ο</a:t>
            </a: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  επίπεδο στο οποίο αντιστοιχεί και όπως φάνηκε από την ποσοτική ανάλυση έχει απαντηθεί σωστά από το μεγαλύτερο ποσοστό των φοιτητών (82%). Αποτελεί ένα ερώτημα γιατί επιλέχτηκε αυτή η ερώτηση σε αυτό το επίπεδο. Ίσως θα έπρεπε να αλλάξει η ερμηνεία του </a:t>
            </a:r>
            <a:r>
              <a:rPr lang="el-GR" sz="1000" b="0" dirty="0" err="1">
                <a:effectLst/>
                <a:latin typeface="Times New Roman" panose="02020603050405020304" pitchFamily="18" charset="0"/>
                <a:ea typeface="Times New Roman" panose="02020603050405020304" pitchFamily="18" charset="0"/>
                <a:cs typeface="Times New Roman" panose="02020603050405020304" pitchFamily="18" charset="0"/>
              </a:rPr>
              <a:t>test</a:t>
            </a: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 ως προς αυτή. </a:t>
            </a:r>
            <a:endParaRPr lang="en-US" sz="8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l-GR" sz="1000" b="0" dirty="0">
                <a:effectLst/>
                <a:latin typeface="Times New Roman" panose="02020603050405020304" pitchFamily="18" charset="0"/>
                <a:ea typeface="Times New Roman" panose="02020603050405020304" pitchFamily="18" charset="0"/>
                <a:cs typeface="Times New Roman" panose="02020603050405020304" pitchFamily="18" charset="0"/>
              </a:rPr>
              <a:t>Παρόλο που υπάρχουν ενδείξεις ότι σωστές απαντήσεις σε ερωτήσεις που αντιστοιχούν σε υψηλότερα επίπεδα συνεπάγονται σωστές απαντήσεις στις ερωτήσεις των χαμηλότερων επιπέδων, οι ερωτήσεις που συνδέονται διαφέρουν τόσο ως προς τα σχήματα όσο και ως προς τον τρόπο που είναι διατυπωμένες. Κάποιες συνεπαγωγές που εμφανίζονται στις ερωτήσεις του πρώτου κλάδου, όπως η 12 και η 2 αναφέρονται σε τρίγωνα, αλλά η 15 που ανήκει στον ίδιο κλάδο σε παραλληλόγραμμα.</a:t>
            </a:r>
            <a:endParaRPr lang="en-US" sz="10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Η ασυνέπεια αυτή στις απαντήσεις θα πρέπει να μας προβληματίσει είτε ως προς τη διαβάθμιση του </a:t>
            </a:r>
            <a:r>
              <a:rPr lang="el-GR" sz="1200" b="0" dirty="0" err="1">
                <a:effectLst/>
                <a:latin typeface="Times New Roman" panose="02020603050405020304" pitchFamily="18" charset="0"/>
                <a:ea typeface="Times New Roman" panose="02020603050405020304" pitchFamily="18" charset="0"/>
                <a:cs typeface="Times New Roman" panose="02020603050405020304" pitchFamily="18" charset="0"/>
              </a:rPr>
              <a:t>test</a:t>
            </a:r>
            <a:r>
              <a:rPr lang="el-GR" sz="1200" b="0" dirty="0">
                <a:effectLst/>
                <a:latin typeface="Times New Roman" panose="02020603050405020304" pitchFamily="18" charset="0"/>
                <a:ea typeface="Times New Roman" panose="02020603050405020304" pitchFamily="18" charset="0"/>
                <a:cs typeface="Times New Roman" panose="02020603050405020304" pitchFamily="18" charset="0"/>
              </a:rPr>
              <a:t>, είτε ως προς την κατάκτηση ενός επιπέδου για τη μετάβαση στο επόμενο επίπεδο από τους φοιτητές. Η δεύτερη άποψη ενισχύεται και από το υψηλό ποσοστό των φοιτητών (21%) που δεν κατατάχτηκε σε κανένα επίπεδο. Ο περιορισμένος αριθμός συνεπαγωγών που προέκυψαν αποτελεί ένδειξη ότι ο βαθμός στον οποίο οι ερωτώμενοι έχουν κατακτήσει κάποιο επίπεδο και έχουν μεταβεί σε επόμενο είναι ασθενής.</a:t>
            </a:r>
            <a:endParaRPr lang="en-US" sz="1000" b="1" dirty="0">
              <a:effectLst/>
              <a:latin typeface="Century Gothic" panose="020B050202020202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44</a:t>
            </a:fld>
            <a:endParaRPr lang="en-US"/>
          </a:p>
        </p:txBody>
      </p:sp>
    </p:spTree>
    <p:extLst>
      <p:ext uri="{BB962C8B-B14F-4D97-AF65-F5344CB8AC3E}">
        <p14:creationId xmlns:p14="http://schemas.microsoft.com/office/powerpoint/2010/main" val="3781158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el-GR" sz="1200" dirty="0">
                <a:solidFill>
                  <a:srgbClr val="000000"/>
                </a:solidFill>
                <a:effectLst/>
                <a:latin typeface="Times New Roman" panose="02020603050405020304" pitchFamily="18" charset="0"/>
                <a:ea typeface="Times New Roman" panose="02020603050405020304" pitchFamily="18" charset="0"/>
              </a:rPr>
              <a:t>Ένα </a:t>
            </a:r>
            <a:r>
              <a:rPr lang="el-GR" sz="1200" b="1" dirty="0">
                <a:solidFill>
                  <a:srgbClr val="000000"/>
                </a:solidFill>
                <a:effectLst/>
                <a:latin typeface="Times New Roman" panose="02020603050405020304" pitchFamily="18" charset="0"/>
                <a:ea typeface="Times New Roman" panose="02020603050405020304" pitchFamily="18" charset="0"/>
              </a:rPr>
              <a:t>πρώτο </a:t>
            </a:r>
            <a:r>
              <a:rPr lang="el-GR" sz="1200" b="1" u="sng" dirty="0">
                <a:solidFill>
                  <a:srgbClr val="000000"/>
                </a:solidFill>
                <a:effectLst/>
                <a:latin typeface="Times New Roman" panose="02020603050405020304" pitchFamily="18" charset="0"/>
                <a:ea typeface="Times New Roman" panose="02020603050405020304" pitchFamily="18" charset="0"/>
              </a:rPr>
              <a:t>συμπέρασμα</a:t>
            </a:r>
            <a:r>
              <a:rPr lang="el-GR" sz="1200" b="1"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της έρευνας είναι ότι </a:t>
            </a:r>
            <a:r>
              <a:rPr lang="el-GR" sz="1200" b="1" dirty="0">
                <a:solidFill>
                  <a:srgbClr val="000000"/>
                </a:solidFill>
                <a:effectLst/>
                <a:latin typeface="Times New Roman" panose="02020603050405020304" pitchFamily="18" charset="0"/>
                <a:ea typeface="Times New Roman" panose="02020603050405020304" pitchFamily="18" charset="0"/>
              </a:rPr>
              <a:t>περισσότερο από τα δύο τρίτα των φοιτητών απάντησαν στις ερωτήσεις του τεστ µε τρόπους που καθιστούν εύκολη την αντιστοίχιση κάποιου επιπέδου </a:t>
            </a:r>
            <a:r>
              <a:rPr lang="en-US" sz="1200" b="1" dirty="0">
                <a:solidFill>
                  <a:srgbClr val="000000"/>
                </a:solidFill>
                <a:effectLst/>
                <a:latin typeface="Times New Roman" panose="02020603050405020304" pitchFamily="18" charset="0"/>
                <a:ea typeface="Times New Roman" panose="02020603050405020304" pitchFamily="18" charset="0"/>
              </a:rPr>
              <a:t>van Hiele</a:t>
            </a:r>
            <a:r>
              <a:rPr lang="el-GR" sz="1200" b="1" dirty="0">
                <a:solidFill>
                  <a:srgbClr val="000000"/>
                </a:solidFill>
                <a:effectLst/>
                <a:latin typeface="Times New Roman" panose="02020603050405020304" pitchFamily="18" charset="0"/>
                <a:ea typeface="Times New Roman" panose="02020603050405020304" pitchFamily="18" charset="0"/>
              </a:rPr>
              <a:t> σ΄ αυτούς.</a:t>
            </a:r>
            <a:endParaRPr lang="el-GR" sz="1100" b="1" dirty="0">
              <a:solidFill>
                <a:srgbClr val="000000"/>
              </a:solidFill>
              <a:effectLst/>
              <a:latin typeface="Arial" panose="020B0604020202020204" pitchFamily="34" charset="0"/>
              <a:ea typeface="Times New Roman" panose="02020603050405020304" pitchFamily="18"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Αν και το δείγμα της έρευνας είναι πολύ μικρότερο από το δείγμα των ερευνών του </a:t>
            </a:r>
            <a:r>
              <a:rPr lang="el-GR" sz="1200" dirty="0" err="1">
                <a:solidFill>
                  <a:srgbClr val="000000"/>
                </a:solidFill>
                <a:effectLst/>
                <a:latin typeface="Times New Roman" panose="02020603050405020304" pitchFamily="18" charset="0"/>
                <a:ea typeface="Times New Roman" panose="02020603050405020304" pitchFamily="18" charset="0"/>
              </a:rPr>
              <a:t>Τζίφα</a:t>
            </a:r>
            <a:r>
              <a:rPr lang="el-GR" sz="1200" dirty="0">
                <a:solidFill>
                  <a:srgbClr val="000000"/>
                </a:solidFill>
                <a:effectLst/>
                <a:latin typeface="Times New Roman" panose="02020603050405020304" pitchFamily="18" charset="0"/>
                <a:ea typeface="Times New Roman" panose="02020603050405020304" pitchFamily="18" charset="0"/>
              </a:rPr>
              <a:t> το 2005 στην Ελλάδα και του </a:t>
            </a:r>
            <a:r>
              <a:rPr lang="en-US" sz="1200" dirty="0">
                <a:solidFill>
                  <a:srgbClr val="000000"/>
                </a:solidFill>
                <a:effectLst/>
                <a:latin typeface="Times New Roman" panose="02020603050405020304" pitchFamily="18" charset="0"/>
                <a:ea typeface="Times New Roman" panose="02020603050405020304" pitchFamily="18" charset="0"/>
              </a:rPr>
              <a:t>Usiskin</a:t>
            </a:r>
            <a:r>
              <a:rPr lang="el-GR" sz="1200" dirty="0">
                <a:solidFill>
                  <a:srgbClr val="000000"/>
                </a:solidFill>
                <a:effectLst/>
                <a:latin typeface="Times New Roman" panose="02020603050405020304" pitchFamily="18" charset="0"/>
                <a:ea typeface="Times New Roman" panose="02020603050405020304" pitchFamily="18" charset="0"/>
              </a:rPr>
              <a:t> το 1982 στην Αμερική</a:t>
            </a: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τα ποσοστά που προέκυψαν, είναι συγκρίσιμα με τα ποσοστά αυτών. Οι αποκλίσεις που παρατηρούνται στο ελαστικό κριτήριο είναι μικρότερες του 6%, δηλαδή εντός των ορίων που αποδέχεται το ελαστικό κριτήριο εξαιτίας της τυχαιότητα στις απαντήσεις του τεστ.</a:t>
            </a:r>
            <a:endParaRPr lang="en-US" sz="1100" dirty="0">
              <a:effectLst/>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45</a:t>
            </a:fld>
            <a:endParaRPr lang="en-US"/>
          </a:p>
        </p:txBody>
      </p:sp>
    </p:spTree>
    <p:extLst>
      <p:ext uri="{BB962C8B-B14F-4D97-AF65-F5344CB8AC3E}">
        <p14:creationId xmlns:p14="http://schemas.microsoft.com/office/powerpoint/2010/main" val="40239257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Ένα </a:t>
            </a:r>
            <a:r>
              <a:rPr lang="el-GR" sz="1200" b="1" u="sng" dirty="0">
                <a:solidFill>
                  <a:srgbClr val="000000"/>
                </a:solidFill>
                <a:effectLst/>
                <a:latin typeface="Times New Roman" panose="02020603050405020304" pitchFamily="18" charset="0"/>
                <a:ea typeface="Times New Roman" panose="02020603050405020304" pitchFamily="18" charset="0"/>
              </a:rPr>
              <a:t>δεύτερο συμπέρασμα</a:t>
            </a:r>
            <a:r>
              <a:rPr lang="el-GR" sz="1200" b="1"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της έρευνας είναι ότι:</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rPr>
              <a:t>H</a:t>
            </a:r>
            <a:r>
              <a:rPr lang="el-GR" sz="1200" b="1" dirty="0">
                <a:solidFill>
                  <a:srgbClr val="000000"/>
                </a:solidFill>
                <a:effectLst/>
                <a:latin typeface="Times New Roman" panose="02020603050405020304" pitchFamily="18" charset="0"/>
                <a:ea typeface="Times New Roman" panose="02020603050405020304" pitchFamily="18" charset="0"/>
              </a:rPr>
              <a:t> επιλογή του κριτηρίου επηρεάζει σημαντικά το επίπεδο </a:t>
            </a:r>
            <a:r>
              <a:rPr lang="en-US" sz="1200" b="1" dirty="0">
                <a:solidFill>
                  <a:srgbClr val="000000"/>
                </a:solidFill>
                <a:effectLst/>
                <a:latin typeface="Times New Roman" panose="02020603050405020304" pitchFamily="18" charset="0"/>
                <a:ea typeface="Times New Roman" panose="02020603050405020304" pitchFamily="18" charset="0"/>
              </a:rPr>
              <a:t>van Hiele</a:t>
            </a:r>
            <a:r>
              <a:rPr lang="el-GR" sz="1200" b="1" dirty="0">
                <a:solidFill>
                  <a:srgbClr val="000000"/>
                </a:solidFill>
                <a:effectLst/>
                <a:latin typeface="Times New Roman" panose="02020603050405020304" pitchFamily="18" charset="0"/>
                <a:ea typeface="Times New Roman" panose="02020603050405020304" pitchFamily="18" charset="0"/>
              </a:rPr>
              <a:t> που αντιστοιχεί σε ένα φοιτητή.</a:t>
            </a:r>
            <a:r>
              <a:rPr lang="el-GR" sz="1200" dirty="0">
                <a:solidFill>
                  <a:srgbClr val="000000"/>
                </a:solidFill>
                <a:effectLst/>
                <a:latin typeface="Times New Roman" panose="02020603050405020304" pitchFamily="18" charset="0"/>
                <a:ea typeface="Times New Roman" panose="02020603050405020304" pitchFamily="18" charset="0"/>
              </a:rPr>
              <a:t> Αυτό φαίνεται από τα διαφορετικά ποσοστά στην κατάταξη των φοιτητών µε το ελαστικό και το αυστηρό κριτήριο. Μόνο το </a:t>
            </a:r>
            <a:r>
              <a:rPr lang="el-GR" sz="1200" b="1" dirty="0">
                <a:solidFill>
                  <a:srgbClr val="000000"/>
                </a:solidFill>
                <a:effectLst/>
                <a:latin typeface="Times New Roman" panose="02020603050405020304" pitchFamily="18" charset="0"/>
                <a:ea typeface="Times New Roman" panose="02020603050405020304" pitchFamily="18" charset="0"/>
              </a:rPr>
              <a:t>35% αυτών έχουν το ίδιο επίπεδο σύμφωνα και με τα δύο κριτήρια</a:t>
            </a:r>
            <a:r>
              <a:rPr lang="el-GR" sz="1200" dirty="0">
                <a:solidFill>
                  <a:srgbClr val="000000"/>
                </a:solidFill>
                <a:effectLst/>
                <a:latin typeface="Times New Roman" panose="02020603050405020304" pitchFamily="18" charset="0"/>
                <a:ea typeface="Times New Roman" panose="02020603050405020304" pitchFamily="18" charset="0"/>
              </a:rPr>
              <a:t>. Μπορούμε λοιπόν να συμπεράνουμε ότι το επίπεδο </a:t>
            </a:r>
            <a:r>
              <a:rPr lang="en-US" sz="1200" dirty="0">
                <a:solidFill>
                  <a:srgbClr val="000000"/>
                </a:solidFill>
                <a:effectLst/>
                <a:latin typeface="Times New Roman" panose="02020603050405020304" pitchFamily="18" charset="0"/>
                <a:ea typeface="Times New Roman" panose="02020603050405020304" pitchFamily="18" charset="0"/>
              </a:rPr>
              <a:t>van Hiele</a:t>
            </a:r>
            <a:r>
              <a:rPr lang="el-GR" sz="1200" dirty="0">
                <a:solidFill>
                  <a:srgbClr val="000000"/>
                </a:solidFill>
                <a:effectLst/>
                <a:latin typeface="Times New Roman" panose="02020603050405020304" pitchFamily="18" charset="0"/>
                <a:ea typeface="Times New Roman" panose="02020603050405020304" pitchFamily="18" charset="0"/>
              </a:rPr>
              <a:t> δεν είναι κάτι τόσο σταθερό όσο υποδηλώνεται από τη θεωρία. </a:t>
            </a:r>
          </a:p>
          <a:p>
            <a:pPr algn="just">
              <a:lnSpc>
                <a:spcPct val="115000"/>
              </a:lnSpc>
              <a:spcAft>
                <a:spcPts val="0"/>
              </a:spcAft>
            </a:pPr>
            <a:r>
              <a:rPr lang="el-GR" sz="1200" dirty="0">
                <a:solidFill>
                  <a:srgbClr val="000000"/>
                </a:solidFill>
                <a:effectLst/>
                <a:latin typeface="Times New Roman" panose="02020603050405020304" pitchFamily="18" charset="0"/>
                <a:ea typeface="Arial" panose="020B0604020202020204" pitchFamily="34" charset="0"/>
              </a:rPr>
              <a:t>-Μία πιθανή πρόταση βελτίωσης </a:t>
            </a:r>
            <a:r>
              <a:rPr lang="el-GR" sz="1200" dirty="0">
                <a:solidFill>
                  <a:srgbClr val="000000"/>
                </a:solidFill>
                <a:effectLst/>
                <a:latin typeface="Times New Roman" panose="02020603050405020304" pitchFamily="18" charset="0"/>
                <a:ea typeface="Times New Roman" panose="02020603050405020304" pitchFamily="18" charset="0"/>
              </a:rPr>
              <a:t>θα ήταν </a:t>
            </a:r>
            <a:r>
              <a:rPr lang="el-GR" sz="1200" dirty="0">
                <a:solidFill>
                  <a:srgbClr val="000000"/>
                </a:solidFill>
                <a:effectLst/>
                <a:latin typeface="Times New Roman" panose="02020603050405020304" pitchFamily="18" charset="0"/>
                <a:ea typeface="Arial" panose="020B0604020202020204" pitchFamily="34" charset="0"/>
              </a:rPr>
              <a:t> </a:t>
            </a:r>
            <a:r>
              <a:rPr lang="el-GR" sz="1200" b="1" dirty="0">
                <a:solidFill>
                  <a:srgbClr val="000000"/>
                </a:solidFill>
                <a:effectLst/>
                <a:latin typeface="Times New Roman" panose="02020603050405020304" pitchFamily="18" charset="0"/>
                <a:ea typeface="Arial" panose="020B0604020202020204" pitchFamily="34" charset="0"/>
              </a:rPr>
              <a:t>ο</a:t>
            </a:r>
            <a:r>
              <a:rPr lang="el-GR" sz="1100" b="1" dirty="0">
                <a:solidFill>
                  <a:srgbClr val="000000"/>
                </a:solidFill>
                <a:effectLst/>
                <a:latin typeface="Times New Roman" panose="02020603050405020304" pitchFamily="18" charset="0"/>
                <a:ea typeface="Times New Roman" panose="02020603050405020304" pitchFamily="18" charset="0"/>
              </a:rPr>
              <a:t>ι εξεταζόμενοι που το επίπεδό τους δεν ταυτίζεται και με τα δύο κριτήρια να εξετάζονται και με προφορική συνέντευξη έτσι ώστε να καταταχθούν σε κάποιο επίπεδο με περισσότερη ακρίβεια</a:t>
            </a:r>
            <a:r>
              <a:rPr lang="el-GR" sz="1100" dirty="0">
                <a:solidFill>
                  <a:srgbClr val="000000"/>
                </a:solidFill>
                <a:effectLst/>
                <a:latin typeface="Times New Roman" panose="02020603050405020304" pitchFamily="18" charset="0"/>
                <a:ea typeface="Times New Roman" panose="02020603050405020304" pitchFamily="18" charset="0"/>
              </a:rPr>
              <a:t>. </a:t>
            </a:r>
          </a:p>
          <a:p>
            <a:pPr algn="just">
              <a:lnSpc>
                <a:spcPct val="115000"/>
              </a:lnSpc>
              <a:spcAft>
                <a:spcPts val="0"/>
              </a:spcAft>
            </a:pPr>
            <a:r>
              <a:rPr lang="el-GR" sz="1100" dirty="0">
                <a:solidFill>
                  <a:srgbClr val="000000"/>
                </a:solidFill>
                <a:effectLst/>
                <a:latin typeface="Times New Roman" panose="02020603050405020304" pitchFamily="18" charset="0"/>
                <a:ea typeface="Times New Roman" panose="02020603050405020304" pitchFamily="18" charset="0"/>
              </a:rPr>
              <a:t>-Μία άλλη πρόταση βελτίωσης θα ήταν </a:t>
            </a:r>
            <a:r>
              <a:rPr lang="el-GR" sz="1100" b="1" dirty="0">
                <a:solidFill>
                  <a:srgbClr val="000000"/>
                </a:solidFill>
                <a:effectLst/>
                <a:latin typeface="Times New Roman" panose="02020603050405020304" pitchFamily="18" charset="0"/>
                <a:ea typeface="Times New Roman" panose="02020603050405020304" pitchFamily="18" charset="0"/>
              </a:rPr>
              <a:t>η αύξηση του πλήθους των ερωτήσεων σε κάθε επίπεδο ώστε να µ</a:t>
            </a:r>
            <a:r>
              <a:rPr lang="el-GR" sz="1100" b="1" dirty="0" err="1">
                <a:solidFill>
                  <a:srgbClr val="000000"/>
                </a:solidFill>
                <a:effectLst/>
                <a:latin typeface="Times New Roman" panose="02020603050405020304" pitchFamily="18" charset="0"/>
                <a:ea typeface="Times New Roman" panose="02020603050405020304" pitchFamily="18" charset="0"/>
              </a:rPr>
              <a:t>ειωθεί</a:t>
            </a:r>
            <a:r>
              <a:rPr lang="el-GR" sz="1100" b="1" dirty="0">
                <a:solidFill>
                  <a:srgbClr val="000000"/>
                </a:solidFill>
                <a:effectLst/>
                <a:latin typeface="Times New Roman" panose="02020603050405020304" pitchFamily="18" charset="0"/>
                <a:ea typeface="Times New Roman" panose="02020603050405020304" pitchFamily="18" charset="0"/>
              </a:rPr>
              <a:t> η πιθανότητα κατάταξης σε λάθος επίπεδο. </a:t>
            </a:r>
          </a:p>
          <a:p>
            <a:pPr algn="just">
              <a:lnSpc>
                <a:spcPct val="115000"/>
              </a:lnSpc>
              <a:spcAft>
                <a:spcPts val="0"/>
              </a:spcAft>
            </a:pPr>
            <a:endParaRPr lang="el-GR" sz="1100" b="1" dirty="0">
              <a:solidFill>
                <a:srgbClr val="000000"/>
              </a:solidFill>
              <a:effectLst/>
              <a:latin typeface="Times New Roman" panose="02020603050405020304" pitchFamily="18" charset="0"/>
              <a:ea typeface="Arial" panose="020B0604020202020204" pitchFamily="34" charset="0"/>
            </a:endParaRPr>
          </a:p>
          <a:p>
            <a:pPr algn="just">
              <a:lnSpc>
                <a:spcPct val="115000"/>
              </a:lnSpc>
              <a:spcAft>
                <a:spcPts val="0"/>
              </a:spcAft>
            </a:pPr>
            <a:r>
              <a:rPr lang="el-GR" sz="1050" dirty="0">
                <a:solidFill>
                  <a:srgbClr val="000000"/>
                </a:solidFill>
                <a:effectLst/>
                <a:latin typeface="Times New Roman" panose="02020603050405020304" pitchFamily="18" charset="0"/>
                <a:ea typeface="Times New Roman" panose="02020603050405020304" pitchFamily="18" charset="0"/>
              </a:rPr>
              <a:t>Ένα </a:t>
            </a:r>
            <a:r>
              <a:rPr lang="el-GR" sz="1050" b="1" u="sng" dirty="0">
                <a:solidFill>
                  <a:srgbClr val="000000"/>
                </a:solidFill>
                <a:effectLst/>
                <a:latin typeface="Times New Roman" panose="02020603050405020304" pitchFamily="18" charset="0"/>
                <a:ea typeface="Times New Roman" panose="02020603050405020304" pitchFamily="18" charset="0"/>
              </a:rPr>
              <a:t>τρίτο συμπέρασμα</a:t>
            </a:r>
            <a:r>
              <a:rPr lang="el-GR" sz="1050" b="1" dirty="0">
                <a:solidFill>
                  <a:srgbClr val="000000"/>
                </a:solidFill>
                <a:effectLst/>
                <a:latin typeface="Times New Roman" panose="02020603050405020304" pitchFamily="18" charset="0"/>
                <a:ea typeface="Times New Roman" panose="02020603050405020304" pitchFamily="18" charset="0"/>
              </a:rPr>
              <a:t> </a:t>
            </a:r>
            <a:r>
              <a:rPr lang="el-GR" sz="1050" dirty="0">
                <a:solidFill>
                  <a:srgbClr val="000000"/>
                </a:solidFill>
                <a:effectLst/>
                <a:latin typeface="Times New Roman" panose="02020603050405020304" pitchFamily="18" charset="0"/>
                <a:ea typeface="Times New Roman" panose="02020603050405020304" pitchFamily="18" charset="0"/>
              </a:rPr>
              <a:t>της έρευνας είναι ότι:</a:t>
            </a:r>
            <a:endParaRPr lang="en-US" sz="1000" dirty="0">
              <a:effectLst/>
              <a:latin typeface="Arial" panose="020B0604020202020204" pitchFamily="34" charset="0"/>
              <a:ea typeface="Arial" panose="020B0604020202020204" pitchFamily="34" charset="0"/>
            </a:endParaRPr>
          </a:p>
          <a:p>
            <a:pPr algn="just">
              <a:lnSpc>
                <a:spcPct val="115000"/>
              </a:lnSpc>
              <a:spcAft>
                <a:spcPts val="0"/>
              </a:spcAft>
            </a:pPr>
            <a:r>
              <a:rPr lang="el-GR" sz="1050" b="1" dirty="0">
                <a:solidFill>
                  <a:srgbClr val="000000"/>
                </a:solidFill>
                <a:effectLst/>
                <a:latin typeface="Times New Roman" panose="02020603050405020304" pitchFamily="18" charset="0"/>
                <a:ea typeface="Times New Roman" panose="02020603050405020304" pitchFamily="18" charset="0"/>
              </a:rPr>
              <a:t>Οι περισσότεροι φοιτητές βρίσκονται στα επίπεδα 1 και 2 της θεωρίας </a:t>
            </a:r>
            <a:r>
              <a:rPr lang="en-US" sz="1050" b="1" dirty="0">
                <a:solidFill>
                  <a:srgbClr val="000000"/>
                </a:solidFill>
                <a:effectLst/>
                <a:latin typeface="Times New Roman" panose="02020603050405020304" pitchFamily="18" charset="0"/>
                <a:ea typeface="Times New Roman" panose="02020603050405020304" pitchFamily="18" charset="0"/>
              </a:rPr>
              <a:t>Van Hiele</a:t>
            </a:r>
            <a:r>
              <a:rPr lang="el-GR" sz="1050" b="1" dirty="0">
                <a:solidFill>
                  <a:srgbClr val="000000"/>
                </a:solidFill>
                <a:effectLst/>
                <a:latin typeface="Times New Roman" panose="02020603050405020304" pitchFamily="18" charset="0"/>
                <a:ea typeface="Times New Roman" panose="02020603050405020304" pitchFamily="18" charset="0"/>
              </a:rPr>
              <a:t>.</a:t>
            </a:r>
          </a:p>
          <a:p>
            <a:pPr algn="just">
              <a:lnSpc>
                <a:spcPct val="115000"/>
              </a:lnSpc>
              <a:spcAft>
                <a:spcPts val="0"/>
              </a:spcAft>
            </a:pPr>
            <a:endParaRPr lang="el-GR" sz="1050" b="1" dirty="0">
              <a:solidFill>
                <a:srgbClr val="000000"/>
              </a:solidFill>
              <a:effectLst/>
              <a:latin typeface="Times New Roman" panose="02020603050405020304" pitchFamily="18" charset="0"/>
              <a:ea typeface="Arial" panose="020B0604020202020204" pitchFamily="34" charset="0"/>
            </a:endParaRPr>
          </a:p>
          <a:p>
            <a:pPr algn="just">
              <a:lnSpc>
                <a:spcPct val="115000"/>
              </a:lnSpc>
              <a:spcAft>
                <a:spcPts val="0"/>
              </a:spcAft>
            </a:pPr>
            <a:endParaRPr lang="el-GR" sz="1050" b="1" dirty="0">
              <a:solidFill>
                <a:srgbClr val="000000"/>
              </a:solidFill>
              <a:effectLst/>
              <a:latin typeface="Times New Roman" panose="02020603050405020304" pitchFamily="18" charset="0"/>
              <a:ea typeface="Arial" panose="020B0604020202020204" pitchFamily="34" charset="0"/>
            </a:endParaRPr>
          </a:p>
          <a:p>
            <a:pPr algn="just">
              <a:lnSpc>
                <a:spcPct val="115000"/>
              </a:lnSpc>
              <a:spcAft>
                <a:spcPts val="0"/>
              </a:spcAft>
            </a:pPr>
            <a:endParaRPr lang="el-GR" sz="1050" b="1" dirty="0">
              <a:solidFill>
                <a:srgbClr val="000000"/>
              </a:solidFill>
              <a:effectLst/>
              <a:latin typeface="Times New Roman" panose="02020603050405020304" pitchFamily="18" charset="0"/>
              <a:ea typeface="Arial" panose="020B0604020202020204" pitchFamily="34" charset="0"/>
            </a:endParaRPr>
          </a:p>
          <a:p>
            <a:pPr algn="just">
              <a:lnSpc>
                <a:spcPct val="115000"/>
              </a:lnSpc>
              <a:spcAft>
                <a:spcPts val="0"/>
              </a:spcAft>
            </a:pPr>
            <a:r>
              <a:rPr lang="el-GR" sz="1050" b="1" dirty="0">
                <a:solidFill>
                  <a:srgbClr val="000000"/>
                </a:solidFill>
                <a:effectLst/>
                <a:latin typeface="Times New Roman" panose="02020603050405020304" pitchFamily="18" charset="0"/>
                <a:ea typeface="Arial" panose="020B0604020202020204" pitchFamily="34" charset="0"/>
              </a:rPr>
              <a:t>!!!!!!!</a:t>
            </a:r>
          </a:p>
          <a:p>
            <a:pPr algn="just">
              <a:lnSpc>
                <a:spcPct val="115000"/>
              </a:lnSpc>
              <a:spcAft>
                <a:spcPts val="0"/>
              </a:spcAft>
            </a:pPr>
            <a:r>
              <a:rPr lang="el-GR" sz="1000" dirty="0">
                <a:solidFill>
                  <a:srgbClr val="000000"/>
                </a:solidFill>
                <a:effectLst/>
                <a:latin typeface="Times New Roman" panose="02020603050405020304" pitchFamily="18" charset="0"/>
                <a:ea typeface="Times New Roman" panose="02020603050405020304" pitchFamily="18" charset="0"/>
              </a:rPr>
              <a:t>!!!!!   Σύμφωνα με τα αποτελέσματα της έρευνας:</a:t>
            </a:r>
            <a:endParaRPr lang="en-US" sz="900" dirty="0">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000" dirty="0">
                <a:solidFill>
                  <a:srgbClr val="000000"/>
                </a:solidFill>
                <a:effectLst/>
                <a:latin typeface="Times New Roman" panose="02020603050405020304" pitchFamily="18" charset="0"/>
                <a:ea typeface="Times New Roman" panose="02020603050405020304" pitchFamily="18" charset="0"/>
              </a:rPr>
              <a:t>το 53,75% των φοιτητών, δηλαδή 79 από τους 147 φοιτητές, βρίσκονται στα επίπεδα 1 και 2 µε το αυστηρό κριτήριο και </a:t>
            </a:r>
            <a:endParaRPr lang="en-US" sz="900" dirty="0">
              <a:solidFill>
                <a:srgbClr val="000000"/>
              </a:solidFill>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000" dirty="0">
                <a:solidFill>
                  <a:srgbClr val="000000"/>
                </a:solidFill>
                <a:effectLst/>
                <a:latin typeface="Times New Roman" panose="02020603050405020304" pitchFamily="18" charset="0"/>
                <a:ea typeface="Times New Roman" panose="02020603050405020304" pitchFamily="18" charset="0"/>
              </a:rPr>
              <a:t>το 48,30% των φοιτητών, δηλαδή 71 από τους 147 φοιτητές βρίσκονται στα επίπεδα 1 και 2 µε το ελαστικό κριτήριο. </a:t>
            </a:r>
            <a:endParaRPr lang="en-US" sz="900" dirty="0">
              <a:solidFill>
                <a:srgbClr val="000000"/>
              </a:solidFill>
              <a:effectLst/>
              <a:latin typeface="Arial" panose="020B0604020202020204" pitchFamily="34" charset="0"/>
              <a:ea typeface="Arial" panose="020B0604020202020204" pitchFamily="34" charset="0"/>
            </a:endParaRPr>
          </a:p>
          <a:p>
            <a:pPr algn="just">
              <a:lnSpc>
                <a:spcPct val="115000"/>
              </a:lnSpc>
              <a:spcAft>
                <a:spcPts val="0"/>
              </a:spcAft>
            </a:pPr>
            <a:r>
              <a:rPr lang="el-GR" sz="1000" dirty="0">
                <a:solidFill>
                  <a:srgbClr val="000000"/>
                </a:solidFill>
                <a:effectLst/>
                <a:latin typeface="Times New Roman" panose="02020603050405020304" pitchFamily="18" charset="0"/>
                <a:ea typeface="Times New Roman" panose="02020603050405020304" pitchFamily="18" charset="0"/>
              </a:rPr>
              <a:t>Ο Τζίφας (2006) στην έρευνα </a:t>
            </a:r>
            <a:r>
              <a:rPr lang="en-US" sz="1000" dirty="0">
                <a:solidFill>
                  <a:srgbClr val="000000"/>
                </a:solidFill>
                <a:effectLst/>
                <a:latin typeface="Times New Roman" panose="02020603050405020304" pitchFamily="18" charset="0"/>
                <a:ea typeface="Times New Roman" panose="02020603050405020304" pitchFamily="18" charset="0"/>
              </a:rPr>
              <a:t> </a:t>
            </a:r>
            <a:r>
              <a:rPr lang="el-GR" sz="1000" dirty="0">
                <a:solidFill>
                  <a:srgbClr val="000000"/>
                </a:solidFill>
                <a:effectLst/>
                <a:latin typeface="Times New Roman" panose="02020603050405020304" pitchFamily="18" charset="0"/>
                <a:ea typeface="Times New Roman" panose="02020603050405020304" pitchFamily="18" charset="0"/>
              </a:rPr>
              <a:t>που πραγματοποίησε το 2005 σε δείγμα 1838 μαθητών βρήκε ότι:</a:t>
            </a:r>
            <a:endParaRPr lang="en-US" sz="900" dirty="0">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000" dirty="0">
                <a:solidFill>
                  <a:srgbClr val="000000"/>
                </a:solidFill>
                <a:effectLst/>
                <a:latin typeface="Times New Roman" panose="02020603050405020304" pitchFamily="18" charset="0"/>
                <a:ea typeface="Times New Roman" panose="02020603050405020304" pitchFamily="18" charset="0"/>
              </a:rPr>
              <a:t>το 60,6% των φοιτητών, δηλαδή 1114 από τους 1838 µ</a:t>
            </a:r>
            <a:r>
              <a:rPr lang="el-GR" sz="1000" dirty="0" err="1">
                <a:solidFill>
                  <a:srgbClr val="000000"/>
                </a:solidFill>
                <a:effectLst/>
                <a:latin typeface="Times New Roman" panose="02020603050405020304" pitchFamily="18" charset="0"/>
                <a:ea typeface="Times New Roman" panose="02020603050405020304" pitchFamily="18" charset="0"/>
              </a:rPr>
              <a:t>αθητές</a:t>
            </a:r>
            <a:r>
              <a:rPr lang="el-GR" sz="1000" dirty="0">
                <a:solidFill>
                  <a:srgbClr val="000000"/>
                </a:solidFill>
                <a:effectLst/>
                <a:latin typeface="Times New Roman" panose="02020603050405020304" pitchFamily="18" charset="0"/>
                <a:ea typeface="Times New Roman" panose="02020603050405020304" pitchFamily="18" charset="0"/>
              </a:rPr>
              <a:t>, βρίσκονται στα επίπεδα 1 και 2 µε το αυστηρό κριτήριο και </a:t>
            </a:r>
            <a:endParaRPr lang="en-US" sz="900" dirty="0">
              <a:solidFill>
                <a:srgbClr val="000000"/>
              </a:solidFill>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000" dirty="0">
                <a:solidFill>
                  <a:srgbClr val="000000"/>
                </a:solidFill>
                <a:effectLst/>
                <a:latin typeface="Times New Roman" panose="02020603050405020304" pitchFamily="18" charset="0"/>
                <a:ea typeface="Times New Roman" panose="02020603050405020304" pitchFamily="18" charset="0"/>
              </a:rPr>
              <a:t>το 48,6% των φοιτητών, δηλαδή 893 από τους 1838 µ</a:t>
            </a:r>
            <a:r>
              <a:rPr lang="el-GR" sz="1000" dirty="0" err="1">
                <a:solidFill>
                  <a:srgbClr val="000000"/>
                </a:solidFill>
                <a:effectLst/>
                <a:latin typeface="Times New Roman" panose="02020603050405020304" pitchFamily="18" charset="0"/>
                <a:ea typeface="Times New Roman" panose="02020603050405020304" pitchFamily="18" charset="0"/>
              </a:rPr>
              <a:t>αθητές</a:t>
            </a:r>
            <a:r>
              <a:rPr lang="el-GR" sz="1000" dirty="0">
                <a:solidFill>
                  <a:srgbClr val="000000"/>
                </a:solidFill>
                <a:effectLst/>
                <a:latin typeface="Times New Roman" panose="02020603050405020304" pitchFamily="18" charset="0"/>
                <a:ea typeface="Times New Roman" panose="02020603050405020304" pitchFamily="18" charset="0"/>
              </a:rPr>
              <a:t> βρίσκονται στα επίπεδα 1 και 2 µε το ελαστικό κριτήριο. </a:t>
            </a:r>
            <a:endParaRPr lang="en-US" sz="900" dirty="0">
              <a:solidFill>
                <a:srgbClr val="000000"/>
              </a:solidFill>
              <a:effectLst/>
              <a:latin typeface="Arial" panose="020B0604020202020204" pitchFamily="34" charset="0"/>
              <a:ea typeface="Arial" panose="020B0604020202020204" pitchFamily="34" charset="0"/>
            </a:endParaRPr>
          </a:p>
          <a:p>
            <a:pPr marL="457200" algn="just" fontAlgn="base">
              <a:lnSpc>
                <a:spcPct val="115000"/>
              </a:lnSpc>
              <a:spcAft>
                <a:spcPts val="0"/>
              </a:spcAft>
            </a:pPr>
            <a:r>
              <a:rPr lang="el-GR" sz="1000" dirty="0">
                <a:solidFill>
                  <a:srgbClr val="000000"/>
                </a:solidFill>
                <a:effectLst/>
                <a:latin typeface="Times New Roman" panose="02020603050405020304" pitchFamily="18" charset="0"/>
                <a:ea typeface="Times New Roman" panose="02020603050405020304" pitchFamily="18" charset="0"/>
              </a:rPr>
              <a:t> </a:t>
            </a:r>
            <a:endParaRPr lang="en-US" sz="900" dirty="0">
              <a:effectLst/>
              <a:latin typeface="Arial" panose="020B0604020202020204" pitchFamily="34" charset="0"/>
              <a:ea typeface="Arial" panose="020B0604020202020204" pitchFamily="34" charset="0"/>
            </a:endParaRPr>
          </a:p>
          <a:p>
            <a:pPr algn="just">
              <a:lnSpc>
                <a:spcPct val="115000"/>
              </a:lnSpc>
              <a:spcAft>
                <a:spcPts val="0"/>
              </a:spcAft>
            </a:pPr>
            <a:r>
              <a:rPr lang="el-GR" sz="1000" dirty="0">
                <a:solidFill>
                  <a:srgbClr val="000000"/>
                </a:solidFill>
                <a:effectLst/>
                <a:latin typeface="Times New Roman" panose="02020603050405020304" pitchFamily="18" charset="0"/>
                <a:ea typeface="Times New Roman" panose="02020603050405020304" pitchFamily="18" charset="0"/>
              </a:rPr>
              <a:t>Οι </a:t>
            </a:r>
            <a:r>
              <a:rPr lang="en-US" sz="1000" dirty="0">
                <a:solidFill>
                  <a:srgbClr val="000000"/>
                </a:solidFill>
                <a:effectLst/>
                <a:latin typeface="Times New Roman" panose="02020603050405020304" pitchFamily="18" charset="0"/>
                <a:ea typeface="Times New Roman" panose="02020603050405020304" pitchFamily="18" charset="0"/>
              </a:rPr>
              <a:t>Usiskin</a:t>
            </a:r>
            <a:r>
              <a:rPr lang="el-GR" sz="1000" dirty="0">
                <a:solidFill>
                  <a:srgbClr val="000000"/>
                </a:solidFill>
                <a:effectLst/>
                <a:latin typeface="Times New Roman" panose="02020603050405020304" pitchFamily="18" charset="0"/>
                <a:ea typeface="Times New Roman" panose="02020603050405020304" pitchFamily="18" charset="0"/>
              </a:rPr>
              <a:t> (1982), </a:t>
            </a:r>
            <a:r>
              <a:rPr lang="en-US" sz="1000" dirty="0">
                <a:solidFill>
                  <a:srgbClr val="000000"/>
                </a:solidFill>
                <a:effectLst/>
                <a:latin typeface="Times New Roman" panose="02020603050405020304" pitchFamily="18" charset="0"/>
                <a:ea typeface="Times New Roman" panose="02020603050405020304" pitchFamily="18" charset="0"/>
              </a:rPr>
              <a:t>Wirszup</a:t>
            </a:r>
            <a:r>
              <a:rPr lang="el-GR" sz="1000" dirty="0">
                <a:solidFill>
                  <a:srgbClr val="000000"/>
                </a:solidFill>
                <a:effectLst/>
                <a:latin typeface="Times New Roman" panose="02020603050405020304" pitchFamily="18" charset="0"/>
                <a:ea typeface="Times New Roman" panose="02020603050405020304" pitchFamily="18" charset="0"/>
              </a:rPr>
              <a:t> (1976) και </a:t>
            </a:r>
            <a:r>
              <a:rPr lang="en-US" sz="1000" dirty="0">
                <a:solidFill>
                  <a:srgbClr val="000000"/>
                </a:solidFill>
                <a:effectLst/>
                <a:latin typeface="Times New Roman" panose="02020603050405020304" pitchFamily="18" charset="0"/>
                <a:ea typeface="Times New Roman" panose="02020603050405020304" pitchFamily="18" charset="0"/>
              </a:rPr>
              <a:t>Hoffer</a:t>
            </a:r>
            <a:r>
              <a:rPr lang="el-GR" sz="1000" dirty="0">
                <a:solidFill>
                  <a:srgbClr val="000000"/>
                </a:solidFill>
                <a:effectLst/>
                <a:latin typeface="Times New Roman" panose="02020603050405020304" pitchFamily="18" charset="0"/>
                <a:ea typeface="Times New Roman" panose="02020603050405020304" pitchFamily="18" charset="0"/>
              </a:rPr>
              <a:t> (1986) από τις έρευνες που έκαναν στις Ηνωμένες πολιτείες της </a:t>
            </a:r>
            <a:r>
              <a:rPr lang="el-GR" sz="1000" dirty="0" err="1">
                <a:solidFill>
                  <a:srgbClr val="000000"/>
                </a:solidFill>
                <a:effectLst/>
                <a:latin typeface="Times New Roman" panose="02020603050405020304" pitchFamily="18" charset="0"/>
                <a:ea typeface="Times New Roman" panose="02020603050405020304" pitchFamily="18" charset="0"/>
              </a:rPr>
              <a:t>Αµερικής</a:t>
            </a:r>
            <a:r>
              <a:rPr lang="el-GR" sz="1000" dirty="0">
                <a:solidFill>
                  <a:srgbClr val="000000"/>
                </a:solidFill>
                <a:effectLst/>
                <a:latin typeface="Times New Roman" panose="02020603050405020304" pitchFamily="18" charset="0"/>
                <a:ea typeface="Times New Roman" panose="02020603050405020304" pitchFamily="18" charset="0"/>
              </a:rPr>
              <a:t>, είχαν ισχυριστεί ότι “Η πλειονότητα των µ</a:t>
            </a:r>
            <a:r>
              <a:rPr lang="el-GR" sz="1000" dirty="0" err="1">
                <a:solidFill>
                  <a:srgbClr val="000000"/>
                </a:solidFill>
                <a:effectLst/>
                <a:latin typeface="Times New Roman" panose="02020603050405020304" pitchFamily="18" charset="0"/>
                <a:ea typeface="Times New Roman" panose="02020603050405020304" pitchFamily="18" charset="0"/>
              </a:rPr>
              <a:t>αθητών</a:t>
            </a:r>
            <a:r>
              <a:rPr lang="el-GR" sz="1000" dirty="0">
                <a:solidFill>
                  <a:srgbClr val="000000"/>
                </a:solidFill>
                <a:effectLst/>
                <a:latin typeface="Times New Roman" panose="02020603050405020304" pitchFamily="18" charset="0"/>
                <a:ea typeface="Times New Roman" panose="02020603050405020304" pitchFamily="18" charset="0"/>
              </a:rPr>
              <a:t> της δευτεροβάθμιας εκπαίδευσης βρίσκονται στο πρώτο και δεύτερο επίπεδο </a:t>
            </a:r>
            <a:r>
              <a:rPr lang="en-US" sz="1000" dirty="0">
                <a:solidFill>
                  <a:srgbClr val="000000"/>
                </a:solidFill>
                <a:effectLst/>
                <a:latin typeface="Times New Roman" panose="02020603050405020304" pitchFamily="18" charset="0"/>
                <a:ea typeface="Times New Roman" panose="02020603050405020304" pitchFamily="18" charset="0"/>
              </a:rPr>
              <a:t>van Hiele</a:t>
            </a:r>
            <a:r>
              <a:rPr lang="el-GR" sz="1000" dirty="0">
                <a:solidFill>
                  <a:srgbClr val="000000"/>
                </a:solidFill>
                <a:effectLst/>
                <a:latin typeface="Times New Roman" panose="02020603050405020304" pitchFamily="18" charset="0"/>
                <a:ea typeface="Times New Roman" panose="02020603050405020304" pitchFamily="18" charset="0"/>
              </a:rPr>
              <a:t>”. </a:t>
            </a:r>
            <a:r>
              <a:rPr lang="en-US" sz="1000" dirty="0">
                <a:solidFill>
                  <a:srgbClr val="000000"/>
                </a:solidFill>
                <a:effectLst/>
                <a:latin typeface="Times New Roman" panose="02020603050405020304" pitchFamily="18" charset="0"/>
                <a:ea typeface="Times New Roman" panose="02020603050405020304" pitchFamily="18" charset="0"/>
              </a:rPr>
              <a:t>Usiskin</a:t>
            </a:r>
            <a:r>
              <a:rPr lang="el-GR" sz="1000" dirty="0">
                <a:solidFill>
                  <a:srgbClr val="000000"/>
                </a:solidFill>
                <a:effectLst/>
                <a:latin typeface="Times New Roman" panose="02020603050405020304" pitchFamily="18" charset="0"/>
                <a:ea typeface="Times New Roman" panose="02020603050405020304" pitchFamily="18" charset="0"/>
              </a:rPr>
              <a:t>(1982). </a:t>
            </a:r>
            <a:endParaRPr lang="en-US" sz="10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n-US" sz="1000" dirty="0">
              <a:solidFill>
                <a:srgbClr val="000000"/>
              </a:solidFill>
              <a:effectLst/>
              <a:latin typeface="Times New Roman" panose="02020603050405020304" pitchFamily="18" charset="0"/>
              <a:ea typeface="Arial" panose="020B0604020202020204" pitchFamily="34" charset="0"/>
            </a:endParaRPr>
          </a:p>
          <a:p>
            <a:pPr algn="just">
              <a:lnSpc>
                <a:spcPct val="115000"/>
              </a:lnSpc>
              <a:spcAft>
                <a:spcPts val="0"/>
              </a:spcAft>
            </a:pPr>
            <a:r>
              <a:rPr lang="el-GR" sz="900" dirty="0">
                <a:solidFill>
                  <a:srgbClr val="000000"/>
                </a:solidFill>
                <a:effectLst/>
                <a:latin typeface="Times New Roman" panose="02020603050405020304" pitchFamily="18" charset="0"/>
                <a:ea typeface="Times New Roman" panose="02020603050405020304" pitchFamily="18" charset="0"/>
              </a:rPr>
              <a:t>Σύμφωνα με την θεωρία των </a:t>
            </a:r>
            <a:r>
              <a:rPr lang="en-US" sz="900" dirty="0">
                <a:solidFill>
                  <a:srgbClr val="000000"/>
                </a:solidFill>
                <a:effectLst/>
                <a:latin typeface="Times New Roman" panose="02020603050405020304" pitchFamily="18" charset="0"/>
                <a:ea typeface="Times New Roman" panose="02020603050405020304" pitchFamily="18" charset="0"/>
              </a:rPr>
              <a:t>van Hieles</a:t>
            </a:r>
            <a:r>
              <a:rPr lang="el-GR" sz="900" dirty="0">
                <a:solidFill>
                  <a:srgbClr val="000000"/>
                </a:solidFill>
                <a:effectLst/>
                <a:latin typeface="Times New Roman" panose="02020603050405020304" pitchFamily="18" charset="0"/>
                <a:ea typeface="Times New Roman" panose="02020603050405020304" pitchFamily="18" charset="0"/>
              </a:rPr>
              <a:t>, αυτό ερμηνεύει τα προβλήματα που συναντώνται σήμερα στην διδασκαλία της Ευκλείδειας Γεωμετρίας στην Ελλάδα. Για να γίνει κατανοητή η Ευκλείδεια Γεωμετρία που διδάσκεται στις δύο πρώτες τάξεις του Λυκείου, οι φοιτητές έπρεπε να κατέχουν το 4</a:t>
            </a:r>
            <a:r>
              <a:rPr lang="el-GR" sz="900" baseline="30000" dirty="0">
                <a:solidFill>
                  <a:srgbClr val="000000"/>
                </a:solidFill>
                <a:effectLst/>
                <a:latin typeface="Times New Roman" panose="02020603050405020304" pitchFamily="18" charset="0"/>
                <a:ea typeface="Times New Roman" panose="02020603050405020304" pitchFamily="18" charset="0"/>
              </a:rPr>
              <a:t>ο</a:t>
            </a:r>
            <a:r>
              <a:rPr lang="el-GR" sz="900" dirty="0">
                <a:solidFill>
                  <a:srgbClr val="000000"/>
                </a:solidFill>
                <a:effectLst/>
                <a:latin typeface="Times New Roman" panose="02020603050405020304" pitchFamily="18" charset="0"/>
                <a:ea typeface="Times New Roman" panose="02020603050405020304" pitchFamily="18" charset="0"/>
              </a:rPr>
              <a:t> το επίπεδο της γεωμετρικής σκέψης της θεωρίας των </a:t>
            </a:r>
            <a:r>
              <a:rPr lang="en-US" sz="900" dirty="0">
                <a:solidFill>
                  <a:srgbClr val="000000"/>
                </a:solidFill>
                <a:effectLst/>
                <a:latin typeface="Times New Roman" panose="02020603050405020304" pitchFamily="18" charset="0"/>
                <a:ea typeface="Times New Roman" panose="02020603050405020304" pitchFamily="18" charset="0"/>
              </a:rPr>
              <a:t>van Hieles</a:t>
            </a:r>
            <a:r>
              <a:rPr lang="el-GR" sz="900" dirty="0">
                <a:solidFill>
                  <a:srgbClr val="000000"/>
                </a:solidFill>
                <a:effectLst/>
                <a:latin typeface="Times New Roman" panose="02020603050405020304" pitchFamily="18" charset="0"/>
                <a:ea typeface="Times New Roman" panose="02020603050405020304" pitchFamily="18" charset="0"/>
              </a:rPr>
              <a:t>. Μία πιθανή ερμηνεία αυτού του φαινομένου ίσως είναι ότι πολλοί µ</a:t>
            </a:r>
            <a:r>
              <a:rPr lang="el-GR" sz="900" dirty="0" err="1">
                <a:solidFill>
                  <a:srgbClr val="000000"/>
                </a:solidFill>
                <a:effectLst/>
                <a:latin typeface="Times New Roman" panose="02020603050405020304" pitchFamily="18" charset="0"/>
                <a:ea typeface="Times New Roman" panose="02020603050405020304" pitchFamily="18" charset="0"/>
              </a:rPr>
              <a:t>αθητές</a:t>
            </a:r>
            <a:r>
              <a:rPr lang="el-GR" sz="900" dirty="0">
                <a:solidFill>
                  <a:srgbClr val="000000"/>
                </a:solidFill>
                <a:effectLst/>
                <a:latin typeface="Times New Roman" panose="02020603050405020304" pitchFamily="18" charset="0"/>
                <a:ea typeface="Times New Roman" panose="02020603050405020304" pitchFamily="18" charset="0"/>
              </a:rPr>
              <a:t> δε µ</a:t>
            </a:r>
            <a:r>
              <a:rPr lang="el-GR" sz="900" dirty="0" err="1">
                <a:solidFill>
                  <a:srgbClr val="000000"/>
                </a:solidFill>
                <a:effectLst/>
                <a:latin typeface="Times New Roman" panose="02020603050405020304" pitchFamily="18" charset="0"/>
                <a:ea typeface="Times New Roman" panose="02020603050405020304" pitchFamily="18" charset="0"/>
              </a:rPr>
              <a:t>αθαίνουν</a:t>
            </a:r>
            <a:r>
              <a:rPr lang="el-GR" sz="900" dirty="0">
                <a:solidFill>
                  <a:srgbClr val="000000"/>
                </a:solidFill>
                <a:effectLst/>
                <a:latin typeface="Times New Roman" panose="02020603050405020304" pitchFamily="18" charset="0"/>
                <a:ea typeface="Times New Roman" panose="02020603050405020304" pitchFamily="18" charset="0"/>
              </a:rPr>
              <a:t> ούτε τις απλούστερες γεωμετρικές έννοιες στις πρώτες τάξεις του Γυμνασίου, µε αποτέλεσμα να µην γνωρίζουν τις έννοιες αυτές όταν αποφοιτούν από το </a:t>
            </a:r>
            <a:r>
              <a:rPr lang="el-GR" sz="900" dirty="0" err="1">
                <a:solidFill>
                  <a:srgbClr val="000000"/>
                </a:solidFill>
                <a:effectLst/>
                <a:latin typeface="Times New Roman" panose="02020603050405020304" pitchFamily="18" charset="0"/>
                <a:ea typeface="Times New Roman" panose="02020603050405020304" pitchFamily="18" charset="0"/>
              </a:rPr>
              <a:t>Γυµνάσιο</a:t>
            </a:r>
            <a:r>
              <a:rPr lang="el-GR" sz="900" dirty="0">
                <a:solidFill>
                  <a:srgbClr val="000000"/>
                </a:solidFill>
                <a:effectLst/>
                <a:latin typeface="Times New Roman" panose="02020603050405020304" pitchFamily="18" charset="0"/>
                <a:ea typeface="Times New Roman" panose="02020603050405020304" pitchFamily="18" charset="0"/>
              </a:rPr>
              <a:t>.</a:t>
            </a:r>
            <a:endParaRPr lang="en-US" sz="800" dirty="0">
              <a:effectLst/>
              <a:latin typeface="Arial" panose="020B0604020202020204" pitchFamily="34" charset="0"/>
              <a:ea typeface="Arial" panose="020B0604020202020204" pitchFamily="34" charset="0"/>
            </a:endParaRPr>
          </a:p>
          <a:p>
            <a:pPr algn="just">
              <a:lnSpc>
                <a:spcPct val="115000"/>
              </a:lnSpc>
              <a:spcAft>
                <a:spcPts val="0"/>
              </a:spcAft>
            </a:pPr>
            <a:endParaRPr lang="en-US" sz="1000" dirty="0">
              <a:effectLst/>
              <a:latin typeface="Arial" panose="020B0604020202020204" pitchFamily="34" charset="0"/>
              <a:ea typeface="Arial" panose="020B0604020202020204" pitchFamily="34" charset="0"/>
            </a:endParaRPr>
          </a:p>
          <a:p>
            <a:pPr algn="just">
              <a:lnSpc>
                <a:spcPct val="115000"/>
              </a:lnSpc>
              <a:spcAft>
                <a:spcPts val="0"/>
              </a:spcAft>
            </a:pPr>
            <a:endParaRPr lang="en-US" sz="1050" b="1" dirty="0">
              <a:effectLst/>
              <a:latin typeface="Arial" panose="020B0604020202020204" pitchFamily="34" charset="0"/>
              <a:ea typeface="Arial" panose="020B0604020202020204" pitchFamily="34" charset="0"/>
            </a:endParaRPr>
          </a:p>
          <a:p>
            <a:pPr algn="just">
              <a:lnSpc>
                <a:spcPct val="115000"/>
              </a:lnSpc>
              <a:spcAft>
                <a:spcPts val="0"/>
              </a:spcAft>
            </a:pP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46</a:t>
            </a:fld>
            <a:endParaRPr lang="en-US"/>
          </a:p>
        </p:txBody>
      </p:sp>
    </p:spTree>
    <p:extLst>
      <p:ext uri="{BB962C8B-B14F-4D97-AF65-F5344CB8AC3E}">
        <p14:creationId xmlns:p14="http://schemas.microsoft.com/office/powerpoint/2010/main" val="24693237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defTabSz="914400">
              <a:lnSpc>
                <a:spcPct val="115000"/>
              </a:lnSpc>
              <a:buFont typeface="Arial" panose="020B0604020202020204" pitchFamily="34" charset="0"/>
              <a:buChar char="•"/>
            </a:pP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Στα επίπεδα 3 και 4, τα ποσοστά κατάταξης με το αυστηρό κριτήριο</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είναι μικρά.</a:t>
            </a:r>
          </a:p>
          <a:p>
            <a:pPr marL="342900" lvl="0" indent="-342900" algn="just" defTabSz="914400">
              <a:lnSpc>
                <a:spcPct val="115000"/>
              </a:lnSpc>
              <a:buFont typeface="Arial" panose="020B0604020202020204" pitchFamily="34" charset="0"/>
              <a:buChar char="•"/>
            </a:pP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Οι φοιτητές στο 3</a:t>
            </a:r>
            <a:r>
              <a:rPr lang="el-GR" sz="12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επίπεδο </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με το ελαστικό κριτήριο είναι τριπλάσιοι </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από</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εκείνους </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στο αυστηρό κριτήριο.</a:t>
            </a:r>
          </a:p>
          <a:p>
            <a:pPr marL="342900" lvl="0" indent="-342900" algn="just" defTabSz="914400">
              <a:lnSpc>
                <a:spcPct val="115000"/>
              </a:lnSpc>
              <a:buFont typeface="Arial" panose="020B0604020202020204" pitchFamily="34" charset="0"/>
              <a:buChar char="•"/>
            </a:pP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Οι φοιτητές στο 4</a:t>
            </a:r>
            <a:r>
              <a:rPr lang="el-GR" sz="12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επίπεδο </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με το ελαστικό κριτήριο</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είναι επταπλάσιοι </a:t>
            </a:r>
            <a:r>
              <a:rPr lang="el-GR"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από εκείνους </a:t>
            </a:r>
            <a:r>
              <a:rPr lang="el-GR"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στο αυστηρό κριτήριο</a:t>
            </a: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a:t>
            </a: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    Όσον αφορά την κατάταξη των φοιτητών που έλαβαν μέρος στο τεστ για τα επίπεδα </a:t>
            </a:r>
            <a:r>
              <a:rPr lang="en-US" sz="1200" dirty="0">
                <a:solidFill>
                  <a:srgbClr val="000000"/>
                </a:solidFill>
                <a:effectLst/>
                <a:latin typeface="Times New Roman" panose="02020603050405020304" pitchFamily="18" charset="0"/>
                <a:ea typeface="Times New Roman" panose="02020603050405020304" pitchFamily="18" charset="0"/>
              </a:rPr>
              <a:t>van Hiele</a:t>
            </a:r>
            <a:r>
              <a:rPr lang="el-GR" sz="1200" dirty="0">
                <a:solidFill>
                  <a:srgbClr val="000000"/>
                </a:solidFill>
                <a:effectLst/>
                <a:latin typeface="Times New Roman" panose="02020603050405020304" pitchFamily="18" charset="0"/>
                <a:ea typeface="Times New Roman" panose="02020603050405020304" pitchFamily="18" charset="0"/>
              </a:rPr>
              <a:t>: </a:t>
            </a:r>
            <a:endParaRPr lang="en-US" sz="1100" dirty="0">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200" b="1" dirty="0">
                <a:solidFill>
                  <a:srgbClr val="000000"/>
                </a:solidFill>
                <a:effectLst/>
                <a:latin typeface="Times New Roman" panose="02020603050405020304" pitchFamily="18" charset="0"/>
                <a:ea typeface="Times New Roman" panose="02020603050405020304" pitchFamily="18" charset="0"/>
              </a:rPr>
              <a:t>Στα επίπεδα 3 και 4, τα ποσοστά των μαθητών που κατατάσσονται με βάση το αυστηρό κριτήριο</a:t>
            </a:r>
            <a:r>
              <a:rPr lang="el-GR" sz="1200" dirty="0">
                <a:solidFill>
                  <a:srgbClr val="000000"/>
                </a:solidFill>
                <a:effectLst/>
                <a:latin typeface="Times New Roman" panose="02020603050405020304" pitchFamily="18" charset="0"/>
                <a:ea typeface="Times New Roman" panose="02020603050405020304" pitchFamily="18" charset="0"/>
              </a:rPr>
              <a:t> είναι μικρά.</a:t>
            </a:r>
            <a:r>
              <a:rPr lang="el-GR" sz="1200" b="1"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Πιο αναλυτικά, το 5,44% των φοιτητών κατατάσσεται στο επίπεδο 3 και μόλις το 1,36% στο επίπεδο 4.</a:t>
            </a:r>
            <a:endParaRPr lang="en-US" sz="1100" dirty="0">
              <a:solidFill>
                <a:srgbClr val="000000"/>
              </a:solidFill>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200" b="1" dirty="0">
                <a:solidFill>
                  <a:srgbClr val="000000"/>
                </a:solidFill>
                <a:effectLst/>
                <a:latin typeface="Times New Roman" panose="02020603050405020304" pitchFamily="18" charset="0"/>
                <a:ea typeface="Times New Roman" panose="02020603050405020304" pitchFamily="18" charset="0"/>
              </a:rPr>
              <a:t>Οι φοιτητές που μπορούν να ταξινομηθούν και βρίσκονται στο 3</a:t>
            </a:r>
            <a:r>
              <a:rPr lang="el-GR" sz="1200" b="1" baseline="30000" dirty="0">
                <a:solidFill>
                  <a:srgbClr val="000000"/>
                </a:solidFill>
                <a:effectLst/>
                <a:latin typeface="Times New Roman" panose="02020603050405020304" pitchFamily="18" charset="0"/>
                <a:ea typeface="Times New Roman" panose="02020603050405020304" pitchFamily="18" charset="0"/>
              </a:rPr>
              <a:t>ο</a:t>
            </a:r>
            <a:r>
              <a:rPr lang="el-GR" sz="1200" b="1" dirty="0">
                <a:solidFill>
                  <a:srgbClr val="000000"/>
                </a:solidFill>
                <a:effectLst/>
                <a:latin typeface="Times New Roman" panose="02020603050405020304" pitchFamily="18" charset="0"/>
                <a:ea typeface="Times New Roman" panose="02020603050405020304" pitchFamily="18" charset="0"/>
              </a:rPr>
              <a:t>  επίπεδο με βάση το ελαστικό κριτήριο</a:t>
            </a:r>
            <a:r>
              <a:rPr lang="el-GR" sz="1200" dirty="0">
                <a:solidFill>
                  <a:srgbClr val="000000"/>
                </a:solidFill>
                <a:effectLst/>
                <a:latin typeface="Times New Roman" panose="02020603050405020304" pitchFamily="18" charset="0"/>
                <a:ea typeface="Times New Roman" panose="02020603050405020304" pitchFamily="18" charset="0"/>
              </a:rPr>
              <a:t> λαμβάνουν ποσοστό 17,69% και είναι τριπλάσιοι από εκείνους που μπορούν να ταξινομηθούν και βρίσκονται στο 3</a:t>
            </a:r>
            <a:r>
              <a:rPr lang="el-GR" sz="1200" baseline="30000" dirty="0">
                <a:solidFill>
                  <a:srgbClr val="000000"/>
                </a:solidFill>
                <a:effectLst/>
                <a:latin typeface="Times New Roman" panose="02020603050405020304" pitchFamily="18" charset="0"/>
                <a:ea typeface="Times New Roman" panose="02020603050405020304" pitchFamily="18" charset="0"/>
              </a:rPr>
              <a:t>ο</a:t>
            </a:r>
            <a:r>
              <a:rPr lang="el-GR" sz="1200" dirty="0">
                <a:solidFill>
                  <a:srgbClr val="000000"/>
                </a:solidFill>
                <a:effectLst/>
                <a:latin typeface="Times New Roman" panose="02020603050405020304" pitchFamily="18" charset="0"/>
                <a:ea typeface="Times New Roman" panose="02020603050405020304" pitchFamily="18" charset="0"/>
              </a:rPr>
              <a:t>  επίπεδο με βάση το αυστηρό κριτήριο και λαμβάνουν ποσοστό 5,44%.</a:t>
            </a:r>
            <a:endParaRPr lang="en-US" sz="1100" dirty="0">
              <a:solidFill>
                <a:srgbClr val="000000"/>
              </a:solidFill>
              <a:effectLst/>
              <a:latin typeface="Arial" panose="020B0604020202020204" pitchFamily="34" charset="0"/>
              <a:ea typeface="Arial" panose="020B0604020202020204" pitchFamily="34" charset="0"/>
            </a:endParaRPr>
          </a:p>
          <a:p>
            <a:pPr marL="342900" lvl="0" indent="-342900" algn="just" fontAlgn="base">
              <a:lnSpc>
                <a:spcPct val="115000"/>
              </a:lnSpc>
              <a:spcAft>
                <a:spcPts val="0"/>
              </a:spcAft>
              <a:buSzPts val="1000"/>
              <a:buFont typeface="Symbol" panose="05050102010706020507" pitchFamily="18" charset="2"/>
              <a:buChar char=""/>
              <a:tabLst>
                <a:tab pos="457200" algn="l"/>
              </a:tabLst>
            </a:pPr>
            <a:r>
              <a:rPr lang="el-GR" sz="1200" b="1" dirty="0">
                <a:solidFill>
                  <a:srgbClr val="000000"/>
                </a:solidFill>
                <a:effectLst/>
                <a:latin typeface="Times New Roman" panose="02020603050405020304" pitchFamily="18" charset="0"/>
                <a:ea typeface="Times New Roman" panose="02020603050405020304" pitchFamily="18" charset="0"/>
              </a:rPr>
              <a:t>Οι φοιτητές που μπορούν να ταξινομηθούν και βρίσκονται στο επίπεδο 4 στο ελαστικό κριτήριο</a:t>
            </a:r>
            <a:r>
              <a:rPr lang="el-GR" sz="1200" dirty="0">
                <a:solidFill>
                  <a:srgbClr val="000000"/>
                </a:solidFill>
                <a:effectLst/>
                <a:latin typeface="Times New Roman" panose="02020603050405020304" pitchFamily="18" charset="0"/>
                <a:ea typeface="Times New Roman" panose="02020603050405020304" pitchFamily="18" charset="0"/>
              </a:rPr>
              <a:t> είναι επταπλάσιοι (10,2%) από εκείνους στο αυστηρό κριτήριο (1,36%).</a:t>
            </a:r>
            <a:endParaRPr lang="en-US" sz="1100" dirty="0">
              <a:solidFill>
                <a:srgbClr val="000000"/>
              </a:solidFill>
              <a:effectLst/>
              <a:latin typeface="Arial" panose="020B0604020202020204" pitchFamily="34" charset="0"/>
              <a:ea typeface="Arial" panose="020B0604020202020204" pitchFamily="34" charset="0"/>
            </a:endParaRPr>
          </a:p>
          <a:p>
            <a:pPr algn="just">
              <a:lnSpc>
                <a:spcPct val="115000"/>
              </a:lnSpc>
              <a:spcAft>
                <a:spcPts val="0"/>
              </a:spcAft>
            </a:pP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47</a:t>
            </a:fld>
            <a:endParaRPr lang="en-US"/>
          </a:p>
        </p:txBody>
      </p:sp>
    </p:spTree>
    <p:extLst>
      <p:ext uri="{BB962C8B-B14F-4D97-AF65-F5344CB8AC3E}">
        <p14:creationId xmlns:p14="http://schemas.microsoft.com/office/powerpoint/2010/main" val="33988558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l-GR" sz="1200" b="1" dirty="0">
                <a:latin typeface="Times New Roman" panose="02020603050405020304" pitchFamily="18" charset="0"/>
                <a:cs typeface="Times New Roman" panose="02020603050405020304" pitchFamily="18" charset="0"/>
              </a:rPr>
              <a:t>Όσον αφορά τις ερωτήσεις του τεστ :</a:t>
            </a:r>
          </a:p>
          <a:p>
            <a:pPr marL="285750" indent="-285750" algn="just">
              <a:buFont typeface="Arial" panose="020B0604020202020204" pitchFamily="34" charset="0"/>
              <a:buChar char="•"/>
            </a:pPr>
            <a:r>
              <a:rPr lang="el-GR" sz="1200" b="1" dirty="0">
                <a:latin typeface="Times New Roman" panose="02020603050405020304" pitchFamily="18" charset="0"/>
                <a:cs typeface="Times New Roman" panose="02020603050405020304" pitchFamily="18" charset="0"/>
              </a:rPr>
              <a:t>17% </a:t>
            </a:r>
            <a:r>
              <a:rPr lang="el-GR" sz="1200" dirty="0">
                <a:latin typeface="Times New Roman" panose="02020603050405020304" pitchFamily="18" charset="0"/>
                <a:cs typeface="Times New Roman" panose="02020603050405020304" pitchFamily="18" charset="0"/>
              </a:rPr>
              <a:t>των φοιτητών θεωρεί, ότι ένα ορθογώνιο είναι και τετράγωνο. </a:t>
            </a:r>
          </a:p>
          <a:p>
            <a:pPr marL="285750" indent="-285750" algn="just">
              <a:buFont typeface="Arial" panose="020B0604020202020204" pitchFamily="34" charset="0"/>
              <a:buChar char="•"/>
            </a:pPr>
            <a:r>
              <a:rPr lang="el-GR" sz="1200" b="1" dirty="0">
                <a:latin typeface="Times New Roman" panose="02020603050405020304" pitchFamily="18" charset="0"/>
                <a:cs typeface="Times New Roman" panose="02020603050405020304" pitchFamily="18" charset="0"/>
              </a:rPr>
              <a:t>33% </a:t>
            </a:r>
            <a:r>
              <a:rPr lang="el-GR" sz="1200" dirty="0">
                <a:latin typeface="Times New Roman" panose="02020603050405020304" pitchFamily="18" charset="0"/>
                <a:cs typeface="Times New Roman" panose="02020603050405020304" pitchFamily="18" charset="0"/>
              </a:rPr>
              <a:t> των φοιτητών αγνοεί ότι τα ισοσκελή τρίγωνα έχουν δύο γωνίες ίσες.</a:t>
            </a:r>
          </a:p>
          <a:p>
            <a:pPr marL="285750" indent="-285750" algn="just">
              <a:buFont typeface="Arial" panose="020B0604020202020204" pitchFamily="34" charset="0"/>
              <a:buChar char="•"/>
            </a:pPr>
            <a:r>
              <a:rPr lang="el-GR" sz="1200" dirty="0">
                <a:latin typeface="Times New Roman" panose="02020603050405020304" pitchFamily="18" charset="0"/>
                <a:cs typeface="Times New Roman" panose="02020603050405020304" pitchFamily="18" charset="0"/>
              </a:rPr>
              <a:t>Στις ερωτήσεις λογικής άνω του </a:t>
            </a:r>
            <a:r>
              <a:rPr lang="el-GR" sz="1200" b="1" dirty="0">
                <a:latin typeface="Times New Roman" panose="02020603050405020304" pitchFamily="18" charset="0"/>
                <a:cs typeface="Times New Roman" panose="02020603050405020304" pitchFamily="18" charset="0"/>
              </a:rPr>
              <a:t>50% </a:t>
            </a:r>
            <a:r>
              <a:rPr lang="el-GR" sz="1200" dirty="0">
                <a:latin typeface="Times New Roman" panose="02020603050405020304" pitchFamily="18" charset="0"/>
                <a:cs typeface="Times New Roman" panose="02020603050405020304" pitchFamily="18" charset="0"/>
              </a:rPr>
              <a:t>των φοιτητών απάντησε λανθασμένα. </a:t>
            </a:r>
          </a:p>
          <a:p>
            <a:pPr marL="285750" indent="-285750" algn="just">
              <a:buFont typeface="Arial" panose="020B0604020202020204" pitchFamily="34" charset="0"/>
              <a:buChar char="•"/>
            </a:pPr>
            <a:r>
              <a:rPr lang="el-GR" sz="1200" b="1" dirty="0">
                <a:latin typeface="Times New Roman" panose="02020603050405020304" pitchFamily="18" charset="0"/>
                <a:cs typeface="Times New Roman" panose="02020603050405020304" pitchFamily="18" charset="0"/>
              </a:rPr>
              <a:t>18% </a:t>
            </a:r>
            <a:r>
              <a:rPr lang="el-GR" sz="1200" dirty="0">
                <a:latin typeface="Times New Roman" panose="02020603050405020304" pitchFamily="18" charset="0"/>
                <a:cs typeface="Times New Roman" panose="02020603050405020304" pitchFamily="18" charset="0"/>
              </a:rPr>
              <a:t>των φοιτητών θεωρεί ότι το ισόπλευρο τρίγωνο δεν είναι ισοσκελές</a:t>
            </a: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a:t>
            </a: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endParaRPr lang="el-GR" sz="1200" dirty="0">
              <a:solidFill>
                <a:srgbClr val="000000"/>
              </a:solidFill>
              <a:effectLst/>
              <a:latin typeface="Times New Roman" panose="02020603050405020304" pitchFamily="18" charset="0"/>
              <a:ea typeface="Times New Roman" panose="02020603050405020304" pitchFamily="18"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a:t>
            </a: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 Όσον αφορά τις ερωτήσεις του τεστ για τα επίπεδα </a:t>
            </a:r>
            <a:r>
              <a:rPr lang="en-US" sz="1200" dirty="0">
                <a:solidFill>
                  <a:srgbClr val="000000"/>
                </a:solidFill>
                <a:effectLst/>
                <a:latin typeface="Times New Roman" panose="02020603050405020304" pitchFamily="18" charset="0"/>
                <a:ea typeface="Times New Roman" panose="02020603050405020304" pitchFamily="18" charset="0"/>
              </a:rPr>
              <a:t>van Hiele</a:t>
            </a:r>
            <a:r>
              <a:rPr lang="el-GR" sz="1200" dirty="0">
                <a:solidFill>
                  <a:srgbClr val="000000"/>
                </a:solidFill>
                <a:effectLst/>
                <a:latin typeface="Times New Roman" panose="02020603050405020304" pitchFamily="18" charset="0"/>
                <a:ea typeface="Times New Roman" panose="02020603050405020304" pitchFamily="18" charset="0"/>
              </a:rPr>
              <a:t>: </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 Υπάρχει ένα ποσοστό των φοιτητών (</a:t>
            </a:r>
            <a:r>
              <a:rPr lang="el-GR" sz="1200" b="1" dirty="0">
                <a:solidFill>
                  <a:srgbClr val="000000"/>
                </a:solidFill>
                <a:effectLst/>
                <a:latin typeface="Times New Roman" panose="02020603050405020304" pitchFamily="18" charset="0"/>
                <a:ea typeface="Times New Roman" panose="02020603050405020304" pitchFamily="18" charset="0"/>
              </a:rPr>
              <a:t>17%</a:t>
            </a:r>
            <a:r>
              <a:rPr lang="el-GR" sz="1200" dirty="0">
                <a:solidFill>
                  <a:srgbClr val="000000"/>
                </a:solidFill>
                <a:effectLst/>
                <a:latin typeface="Times New Roman" panose="02020603050405020304" pitchFamily="18" charset="0"/>
                <a:ea typeface="Times New Roman" panose="02020603050405020304" pitchFamily="18" charset="0"/>
              </a:rPr>
              <a:t>) που θεωρεί, ότι </a:t>
            </a:r>
            <a:r>
              <a:rPr lang="el-GR" sz="1200" b="1" dirty="0">
                <a:solidFill>
                  <a:srgbClr val="000000"/>
                </a:solidFill>
                <a:effectLst/>
                <a:latin typeface="Times New Roman" panose="02020603050405020304" pitchFamily="18" charset="0"/>
                <a:ea typeface="Times New Roman" panose="02020603050405020304" pitchFamily="18" charset="0"/>
              </a:rPr>
              <a:t>ένα ορθογώνιο είναι και τετράγωνο.</a:t>
            </a:r>
            <a:r>
              <a:rPr lang="el-GR" sz="1200" dirty="0">
                <a:solidFill>
                  <a:srgbClr val="000000"/>
                </a:solidFill>
                <a:effectLst/>
                <a:latin typeface="Times New Roman" panose="02020603050405020304" pitchFamily="18" charset="0"/>
                <a:ea typeface="Times New Roman" panose="02020603050405020304" pitchFamily="18" charset="0"/>
              </a:rPr>
              <a:t> Στην έρευνα του </a:t>
            </a:r>
            <a:r>
              <a:rPr lang="en-US" sz="1200" dirty="0">
                <a:solidFill>
                  <a:srgbClr val="000000"/>
                </a:solidFill>
                <a:effectLst/>
                <a:latin typeface="Times New Roman" panose="02020603050405020304" pitchFamily="18" charset="0"/>
                <a:ea typeface="Times New Roman" panose="02020603050405020304" pitchFamily="18" charset="0"/>
              </a:rPr>
              <a:t>Usiskin</a:t>
            </a:r>
            <a:r>
              <a:rPr lang="el-GR" sz="1200" dirty="0">
                <a:solidFill>
                  <a:srgbClr val="000000"/>
                </a:solidFill>
                <a:effectLst/>
                <a:latin typeface="Times New Roman" panose="02020603050405020304" pitchFamily="18" charset="0"/>
                <a:ea typeface="Times New Roman" panose="02020603050405020304" pitchFamily="18" charset="0"/>
              </a:rPr>
              <a:t> (1982) το ποσοστό αυτό των µ</a:t>
            </a:r>
            <a:r>
              <a:rPr lang="el-GR" sz="1200" dirty="0" err="1">
                <a:solidFill>
                  <a:srgbClr val="000000"/>
                </a:solidFill>
                <a:effectLst/>
                <a:latin typeface="Times New Roman" panose="02020603050405020304" pitchFamily="18" charset="0"/>
                <a:ea typeface="Times New Roman" panose="02020603050405020304" pitchFamily="18" charset="0"/>
              </a:rPr>
              <a:t>αθητών</a:t>
            </a:r>
            <a:r>
              <a:rPr lang="el-GR" sz="1200" dirty="0">
                <a:solidFill>
                  <a:srgbClr val="000000"/>
                </a:solidFill>
                <a:effectLst/>
                <a:latin typeface="Times New Roman" panose="02020603050405020304" pitchFamily="18" charset="0"/>
                <a:ea typeface="Times New Roman" panose="02020603050405020304" pitchFamily="18" charset="0"/>
              </a:rPr>
              <a:t>, δηλαδή αυτών που θεωρούν ότι ένα ορθογώνιο είναι και τετράγωνο είναι </a:t>
            </a:r>
            <a:r>
              <a:rPr lang="el-GR" sz="1200" b="1" dirty="0">
                <a:solidFill>
                  <a:srgbClr val="000000"/>
                </a:solidFill>
                <a:effectLst/>
                <a:latin typeface="Times New Roman" panose="02020603050405020304" pitchFamily="18" charset="0"/>
                <a:ea typeface="Times New Roman" panose="02020603050405020304" pitchFamily="18" charset="0"/>
              </a:rPr>
              <a:t>10%</a:t>
            </a:r>
            <a:r>
              <a:rPr lang="el-GR" sz="1200" dirty="0">
                <a:solidFill>
                  <a:srgbClr val="000000"/>
                </a:solidFill>
                <a:effectLst/>
                <a:latin typeface="Times New Roman" panose="02020603050405020304" pitchFamily="18" charset="0"/>
                <a:ea typeface="Times New Roman" panose="02020603050405020304" pitchFamily="18" charset="0"/>
              </a:rPr>
              <a:t> (</a:t>
            </a:r>
            <a:r>
              <a:rPr lang="en-US" sz="1200" dirty="0">
                <a:solidFill>
                  <a:srgbClr val="000000"/>
                </a:solidFill>
                <a:effectLst/>
                <a:latin typeface="Times New Roman" panose="02020603050405020304" pitchFamily="18" charset="0"/>
                <a:ea typeface="Times New Roman" panose="02020603050405020304" pitchFamily="18" charset="0"/>
              </a:rPr>
              <a:t>Usiskin</a:t>
            </a:r>
            <a:r>
              <a:rPr lang="el-GR" sz="1200" dirty="0">
                <a:solidFill>
                  <a:srgbClr val="000000"/>
                </a:solidFill>
                <a:effectLst/>
                <a:latin typeface="Times New Roman" panose="02020603050405020304" pitchFamily="18" charset="0"/>
                <a:ea typeface="Times New Roman" panose="02020603050405020304" pitchFamily="18" charset="0"/>
              </a:rPr>
              <a:t> (1982). Στην έρευνα του </a:t>
            </a:r>
            <a:r>
              <a:rPr lang="el-GR" sz="1200" dirty="0" err="1">
                <a:solidFill>
                  <a:srgbClr val="000000"/>
                </a:solidFill>
                <a:effectLst/>
                <a:latin typeface="Times New Roman" panose="02020603050405020304" pitchFamily="18" charset="0"/>
                <a:ea typeface="Times New Roman" panose="02020603050405020304" pitchFamily="18" charset="0"/>
              </a:rPr>
              <a:t>Τζίφα</a:t>
            </a:r>
            <a:r>
              <a:rPr lang="el-GR" sz="1200" dirty="0">
                <a:solidFill>
                  <a:srgbClr val="000000"/>
                </a:solidFill>
                <a:effectLst/>
                <a:latin typeface="Times New Roman" panose="02020603050405020304" pitchFamily="18" charset="0"/>
                <a:ea typeface="Times New Roman" panose="02020603050405020304" pitchFamily="18" charset="0"/>
              </a:rPr>
              <a:t> (2005) το αντίστοιχο </a:t>
            </a: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ποσοστό των µ</a:t>
            </a:r>
            <a:r>
              <a:rPr lang="el-GR" sz="1200" dirty="0" err="1">
                <a:solidFill>
                  <a:srgbClr val="000000"/>
                </a:solidFill>
                <a:effectLst/>
                <a:latin typeface="Times New Roman" panose="02020603050405020304" pitchFamily="18" charset="0"/>
                <a:ea typeface="Times New Roman" panose="02020603050405020304" pitchFamily="18" charset="0"/>
              </a:rPr>
              <a:t>αθητών</a:t>
            </a:r>
            <a:r>
              <a:rPr lang="el-GR" sz="1200" dirty="0">
                <a:solidFill>
                  <a:srgbClr val="000000"/>
                </a:solidFill>
                <a:effectLst/>
                <a:latin typeface="Times New Roman" panose="02020603050405020304" pitchFamily="18" charset="0"/>
                <a:ea typeface="Times New Roman" panose="02020603050405020304" pitchFamily="18" charset="0"/>
              </a:rPr>
              <a:t> είναι (</a:t>
            </a:r>
            <a:r>
              <a:rPr lang="el-GR" sz="1200" b="1" dirty="0">
                <a:solidFill>
                  <a:srgbClr val="000000"/>
                </a:solidFill>
                <a:effectLst/>
                <a:latin typeface="Times New Roman" panose="02020603050405020304" pitchFamily="18" charset="0"/>
                <a:ea typeface="Times New Roman" panose="02020603050405020304" pitchFamily="18" charset="0"/>
              </a:rPr>
              <a:t>11,6%</a:t>
            </a:r>
            <a:r>
              <a:rPr lang="el-GR" sz="1200" dirty="0">
                <a:solidFill>
                  <a:srgbClr val="000000"/>
                </a:solidFill>
                <a:effectLst/>
                <a:latin typeface="Times New Roman" panose="02020603050405020304" pitchFamily="18" charset="0"/>
                <a:ea typeface="Times New Roman" panose="02020603050405020304" pitchFamily="18" charset="0"/>
              </a:rPr>
              <a:t>) </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 Το </a:t>
            </a:r>
            <a:r>
              <a:rPr lang="el-GR" sz="1200" b="1" dirty="0">
                <a:solidFill>
                  <a:srgbClr val="000000"/>
                </a:solidFill>
                <a:effectLst/>
                <a:latin typeface="Times New Roman" panose="02020603050405020304" pitchFamily="18" charset="0"/>
                <a:ea typeface="Times New Roman" panose="02020603050405020304" pitchFamily="18" charset="0"/>
              </a:rPr>
              <a:t>33%</a:t>
            </a:r>
            <a:r>
              <a:rPr lang="el-GR" sz="1200" dirty="0">
                <a:solidFill>
                  <a:srgbClr val="000000"/>
                </a:solidFill>
                <a:effectLst/>
                <a:latin typeface="Times New Roman" panose="02020603050405020304" pitchFamily="18" charset="0"/>
                <a:ea typeface="Times New Roman" panose="02020603050405020304" pitchFamily="18" charset="0"/>
              </a:rPr>
              <a:t> </a:t>
            </a: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των φοιτητών </a:t>
            </a:r>
            <a:r>
              <a:rPr lang="el-GR" sz="1200" b="1" dirty="0">
                <a:solidFill>
                  <a:srgbClr val="000000"/>
                </a:solidFill>
                <a:effectLst/>
                <a:latin typeface="Times New Roman" panose="02020603050405020304" pitchFamily="18" charset="0"/>
                <a:ea typeface="Times New Roman" panose="02020603050405020304" pitchFamily="18" charset="0"/>
              </a:rPr>
              <a:t>δεν γνωρίζει ότι τα ισοσκελή τρίγωνα έχουν δύο γωνίες ίσες</a:t>
            </a:r>
            <a:r>
              <a:rPr lang="el-GR" sz="1200" dirty="0">
                <a:solidFill>
                  <a:srgbClr val="000000"/>
                </a:solidFill>
                <a:effectLst/>
                <a:latin typeface="Times New Roman" panose="02020603050405020304" pitchFamily="18" charset="0"/>
                <a:ea typeface="Times New Roman" panose="02020603050405020304" pitchFamily="18" charset="0"/>
              </a:rPr>
              <a:t>. Ο </a:t>
            </a:r>
            <a:r>
              <a:rPr lang="en-US" sz="1200" dirty="0">
                <a:solidFill>
                  <a:srgbClr val="000000"/>
                </a:solidFill>
                <a:effectLst/>
                <a:latin typeface="Times New Roman" panose="02020603050405020304" pitchFamily="18" charset="0"/>
                <a:ea typeface="Times New Roman" panose="02020603050405020304" pitchFamily="18" charset="0"/>
              </a:rPr>
              <a:t>Usiskin</a:t>
            </a:r>
            <a:r>
              <a:rPr lang="el-GR" sz="1200" dirty="0">
                <a:solidFill>
                  <a:srgbClr val="000000"/>
                </a:solidFill>
                <a:effectLst/>
                <a:latin typeface="Times New Roman" panose="02020603050405020304" pitchFamily="18" charset="0"/>
                <a:ea typeface="Times New Roman" panose="02020603050405020304" pitchFamily="18" charset="0"/>
              </a:rPr>
              <a:t> (1982) και Τζίφας (2006) στην έρευνά τους ισχυρίζονται το ίδιο.</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 Στις ερωτήσεις που αφορούν συλλογισμούς που οδηγούν σε κάποιο συμπέρασμα (λογικής) το ποσοστό των φοιτητών που δεν απάντησε σωστά είναι πάνω από </a:t>
            </a:r>
            <a:r>
              <a:rPr lang="el-GR" sz="1200" b="1" dirty="0">
                <a:solidFill>
                  <a:srgbClr val="000000"/>
                </a:solidFill>
                <a:effectLst/>
                <a:latin typeface="Times New Roman" panose="02020603050405020304" pitchFamily="18" charset="0"/>
                <a:ea typeface="Times New Roman" panose="02020603050405020304" pitchFamily="18" charset="0"/>
              </a:rPr>
              <a:t>50%</a:t>
            </a:r>
            <a:r>
              <a:rPr lang="el-GR" sz="1200" dirty="0">
                <a:solidFill>
                  <a:srgbClr val="000000"/>
                </a:solidFill>
                <a:effectLst/>
                <a:latin typeface="Times New Roman" panose="02020603050405020304" pitchFamily="18" charset="0"/>
                <a:ea typeface="Times New Roman" panose="02020603050405020304" pitchFamily="18" charset="0"/>
              </a:rPr>
              <a:t>, δηλαδή περισσότεροι από τους µ</a:t>
            </a:r>
            <a:r>
              <a:rPr lang="el-GR" sz="1200" dirty="0" err="1">
                <a:solidFill>
                  <a:srgbClr val="000000"/>
                </a:solidFill>
                <a:effectLst/>
                <a:latin typeface="Times New Roman" panose="02020603050405020304" pitchFamily="18" charset="0"/>
                <a:ea typeface="Times New Roman" panose="02020603050405020304" pitchFamily="18" charset="0"/>
              </a:rPr>
              <a:t>ισούς</a:t>
            </a:r>
            <a:r>
              <a:rPr lang="el-GR" sz="1200" dirty="0">
                <a:solidFill>
                  <a:srgbClr val="000000"/>
                </a:solidFill>
                <a:effectLst/>
                <a:latin typeface="Times New Roman" panose="02020603050405020304" pitchFamily="18" charset="0"/>
                <a:ea typeface="Times New Roman" panose="02020603050405020304" pitchFamily="18" charset="0"/>
              </a:rPr>
              <a:t>. Ο </a:t>
            </a:r>
            <a:r>
              <a:rPr lang="en-US" sz="1200" dirty="0">
                <a:solidFill>
                  <a:srgbClr val="000000"/>
                </a:solidFill>
                <a:effectLst/>
                <a:latin typeface="Times New Roman" panose="02020603050405020304" pitchFamily="18" charset="0"/>
                <a:ea typeface="Times New Roman" panose="02020603050405020304" pitchFamily="18" charset="0"/>
              </a:rPr>
              <a:t>Usiskin</a:t>
            </a:r>
            <a:r>
              <a:rPr lang="el-GR" sz="1200" dirty="0">
                <a:solidFill>
                  <a:srgbClr val="000000"/>
                </a:solidFill>
                <a:effectLst/>
                <a:latin typeface="Times New Roman" panose="02020603050405020304" pitchFamily="18" charset="0"/>
                <a:ea typeface="Times New Roman" panose="02020603050405020304" pitchFamily="18" charset="0"/>
              </a:rPr>
              <a:t> (1982) και ο Τζίφας (2006) αναφέρουν και αυτοί ότι στην έρευνά τους περισσότεροι από τους µ</a:t>
            </a:r>
            <a:r>
              <a:rPr lang="el-GR" sz="1200" dirty="0" err="1">
                <a:solidFill>
                  <a:srgbClr val="000000"/>
                </a:solidFill>
                <a:effectLst/>
                <a:latin typeface="Times New Roman" panose="02020603050405020304" pitchFamily="18" charset="0"/>
                <a:ea typeface="Times New Roman" panose="02020603050405020304" pitchFamily="18" charset="0"/>
              </a:rPr>
              <a:t>ισούς</a:t>
            </a:r>
            <a:r>
              <a:rPr lang="el-GR" sz="1200" dirty="0">
                <a:solidFill>
                  <a:srgbClr val="000000"/>
                </a:solidFill>
                <a:effectLst/>
                <a:latin typeface="Times New Roman" panose="02020603050405020304" pitchFamily="18" charset="0"/>
                <a:ea typeface="Times New Roman" panose="02020603050405020304" pitchFamily="18" charset="0"/>
              </a:rPr>
              <a:t> µ</a:t>
            </a:r>
            <a:r>
              <a:rPr lang="el-GR" sz="1200" dirty="0" err="1">
                <a:solidFill>
                  <a:srgbClr val="000000"/>
                </a:solidFill>
                <a:effectLst/>
                <a:latin typeface="Times New Roman" panose="02020603050405020304" pitchFamily="18" charset="0"/>
                <a:ea typeface="Times New Roman" panose="02020603050405020304" pitchFamily="18" charset="0"/>
              </a:rPr>
              <a:t>αθητές</a:t>
            </a:r>
            <a:r>
              <a:rPr lang="el-GR" sz="1200" dirty="0">
                <a:solidFill>
                  <a:srgbClr val="000000"/>
                </a:solidFill>
                <a:effectLst/>
                <a:latin typeface="Times New Roman" panose="02020603050405020304" pitchFamily="18" charset="0"/>
                <a:ea typeface="Times New Roman" panose="02020603050405020304" pitchFamily="18" charset="0"/>
              </a:rPr>
              <a:t> δεν απάντησαν σωστά σε αυτές τις ερωτήσεις (λογικής). </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solidFill>
                  <a:srgbClr val="000000"/>
                </a:solidFill>
                <a:effectLst/>
                <a:latin typeface="Times New Roman" panose="02020603050405020304" pitchFamily="18" charset="0"/>
                <a:ea typeface="Times New Roman" panose="02020603050405020304" pitchFamily="18" charset="0"/>
              </a:rPr>
              <a:t>• Ένα µ</a:t>
            </a:r>
            <a:r>
              <a:rPr lang="el-GR" sz="1200" dirty="0" err="1">
                <a:solidFill>
                  <a:srgbClr val="000000"/>
                </a:solidFill>
                <a:effectLst/>
                <a:latin typeface="Times New Roman" panose="02020603050405020304" pitchFamily="18" charset="0"/>
                <a:ea typeface="Times New Roman" panose="02020603050405020304" pitchFamily="18" charset="0"/>
              </a:rPr>
              <a:t>εγάλο</a:t>
            </a:r>
            <a:r>
              <a:rPr lang="el-GR" sz="1200" dirty="0">
                <a:solidFill>
                  <a:srgbClr val="000000"/>
                </a:solidFill>
                <a:effectLst/>
                <a:latin typeface="Times New Roman" panose="02020603050405020304" pitchFamily="18" charset="0"/>
                <a:ea typeface="Times New Roman" panose="02020603050405020304" pitchFamily="18" charset="0"/>
              </a:rPr>
              <a:t> ποσοστό των φοιτητών (</a:t>
            </a:r>
            <a:r>
              <a:rPr lang="el-GR" sz="1200" b="1" dirty="0">
                <a:solidFill>
                  <a:srgbClr val="000000"/>
                </a:solidFill>
                <a:effectLst/>
                <a:latin typeface="Times New Roman" panose="02020603050405020304" pitchFamily="18" charset="0"/>
                <a:ea typeface="Times New Roman" panose="02020603050405020304" pitchFamily="18" charset="0"/>
              </a:rPr>
              <a:t>18%</a:t>
            </a:r>
            <a:r>
              <a:rPr lang="el-GR" sz="1200" dirty="0">
                <a:solidFill>
                  <a:srgbClr val="000000"/>
                </a:solidFill>
                <a:effectLst/>
                <a:latin typeface="Times New Roman" panose="02020603050405020304" pitchFamily="18" charset="0"/>
                <a:ea typeface="Times New Roman" panose="02020603050405020304" pitchFamily="18" charset="0"/>
              </a:rPr>
              <a:t>) θεωρεί ότι </a:t>
            </a:r>
            <a:r>
              <a:rPr lang="el-GR" sz="1200" b="1" dirty="0">
                <a:solidFill>
                  <a:srgbClr val="000000"/>
                </a:solidFill>
                <a:effectLst/>
                <a:latin typeface="Times New Roman" panose="02020603050405020304" pitchFamily="18" charset="0"/>
                <a:ea typeface="Times New Roman" panose="02020603050405020304" pitchFamily="18" charset="0"/>
              </a:rPr>
              <a:t>ένα ισόπλευρο τρίγωνο δεν µ</a:t>
            </a:r>
            <a:r>
              <a:rPr lang="el-GR" sz="1200" b="1" dirty="0" err="1">
                <a:solidFill>
                  <a:srgbClr val="000000"/>
                </a:solidFill>
                <a:effectLst/>
                <a:latin typeface="Times New Roman" panose="02020603050405020304" pitchFamily="18" charset="0"/>
                <a:ea typeface="Times New Roman" panose="02020603050405020304" pitchFamily="18" charset="0"/>
              </a:rPr>
              <a:t>πορεί</a:t>
            </a:r>
            <a:r>
              <a:rPr lang="el-GR" sz="1200" b="1" dirty="0">
                <a:solidFill>
                  <a:srgbClr val="000000"/>
                </a:solidFill>
                <a:effectLst/>
                <a:latin typeface="Times New Roman" panose="02020603050405020304" pitchFamily="18" charset="0"/>
                <a:ea typeface="Times New Roman" panose="02020603050405020304" pitchFamily="18" charset="0"/>
              </a:rPr>
              <a:t> να είναι ισοσκελές.</a:t>
            </a:r>
            <a:r>
              <a:rPr lang="el-GR" sz="1200" dirty="0">
                <a:solidFill>
                  <a:srgbClr val="000000"/>
                </a:solidFill>
                <a:effectLst/>
                <a:latin typeface="Times New Roman" panose="02020603050405020304" pitchFamily="18" charset="0"/>
                <a:ea typeface="Times New Roman" panose="02020603050405020304" pitchFamily="18" charset="0"/>
              </a:rPr>
              <a:t> Αυτό σημαίνει ότι υπάρχει πρόβλημα συμπερίληψης κλάσης. Στην έρευνά του ο Τζίφας (2006) αναφέρει ανάλογο ποσοστό </a:t>
            </a: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solidFill>
                  <a:srgbClr val="000000"/>
                </a:solidFill>
                <a:effectLst/>
                <a:latin typeface="Times New Roman" panose="02020603050405020304" pitchFamily="18" charset="0"/>
                <a:ea typeface="Times New Roman" panose="02020603050405020304" pitchFamily="18" charset="0"/>
              </a:rPr>
              <a:t>(</a:t>
            </a:r>
            <a:r>
              <a:rPr lang="el-GR" sz="1200" b="1" dirty="0">
                <a:solidFill>
                  <a:srgbClr val="000000"/>
                </a:solidFill>
                <a:effectLst/>
                <a:latin typeface="Times New Roman" panose="02020603050405020304" pitchFamily="18" charset="0"/>
                <a:ea typeface="Times New Roman" panose="02020603050405020304" pitchFamily="18" charset="0"/>
              </a:rPr>
              <a:t>21,2%</a:t>
            </a:r>
            <a:r>
              <a:rPr lang="el-GR" sz="1200" dirty="0">
                <a:solidFill>
                  <a:srgbClr val="000000"/>
                </a:solidFill>
                <a:effectLst/>
                <a:latin typeface="Times New Roman" panose="02020603050405020304" pitchFamily="18" charset="0"/>
                <a:ea typeface="Times New Roman" panose="02020603050405020304" pitchFamily="18" charset="0"/>
              </a:rPr>
              <a:t>).</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48</a:t>
            </a:fld>
            <a:endParaRPr lang="en-US"/>
          </a:p>
        </p:txBody>
      </p:sp>
    </p:spTree>
    <p:extLst>
      <p:ext uri="{BB962C8B-B14F-4D97-AF65-F5344CB8AC3E}">
        <p14:creationId xmlns:p14="http://schemas.microsoft.com/office/powerpoint/2010/main" val="42719708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rPr>
              <a:t> </a:t>
            </a:r>
            <a:r>
              <a:rPr lang="el-GR" sz="1200" dirty="0">
                <a:effectLst/>
                <a:latin typeface="Times New Roman" panose="02020603050405020304" pitchFamily="18" charset="0"/>
                <a:ea typeface="Arial" panose="020B0604020202020204" pitchFamily="34" charset="0"/>
              </a:rPr>
              <a:t>Σύμφωνα με τα αποτελέσματα της έρευνας, η πλειονότητα των φοιτητών -μελλοντικών δασκάλων- βρίσκονται στο πρώτο ή το δεύτερο επίπεδο γεωμετρικής σκέψης των </a:t>
            </a:r>
            <a:r>
              <a:rPr lang="en-US" sz="1200" dirty="0">
                <a:effectLst/>
                <a:latin typeface="Times New Roman" panose="02020603050405020304" pitchFamily="18" charset="0"/>
                <a:ea typeface="Arial" panose="020B0604020202020204" pitchFamily="34" charset="0"/>
              </a:rPr>
              <a:t>van Hieles</a:t>
            </a:r>
            <a:r>
              <a:rPr lang="el-GR" sz="1200" dirty="0">
                <a:effectLst/>
                <a:latin typeface="Times New Roman" panose="02020603050405020304" pitchFamily="18" charset="0"/>
                <a:ea typeface="Arial" panose="020B0604020202020204" pitchFamily="34" charset="0"/>
              </a:rPr>
              <a:t>. Παρόμοια </a:t>
            </a:r>
            <a:r>
              <a:rPr lang="el-GR" sz="1200" b="0" dirty="0">
                <a:effectLst/>
                <a:highlight>
                  <a:srgbClr val="FFFF00"/>
                </a:highlight>
                <a:latin typeface="Times New Roman" panose="02020603050405020304" pitchFamily="18" charset="0"/>
                <a:ea typeface="Arial" panose="020B0604020202020204" pitchFamily="34" charset="0"/>
              </a:rPr>
              <a:t>αποτ</a:t>
            </a:r>
            <a:r>
              <a:rPr lang="el-GR" sz="1200" b="0" dirty="0">
                <a:effectLst/>
                <a:latin typeface="Times New Roman" panose="02020603050405020304" pitchFamily="18" charset="0"/>
                <a:ea typeface="Arial" panose="020B0604020202020204" pitchFamily="34" charset="0"/>
              </a:rPr>
              <a:t>ελέσματα βρέθηκαν και σε πρόσφατη έρευνα των Αυγερινός, Μαλκότσης, Ρεμούνδου σε φοιτητές με θέμα </a:t>
            </a:r>
            <a:r>
              <a:rPr lang="en-US" sz="1200" b="0" dirty="0">
                <a:effectLst/>
                <a:latin typeface="Times New Roman" panose="02020603050405020304" pitchFamily="18" charset="0"/>
                <a:ea typeface="Arial" panose="020B0604020202020204" pitchFamily="34" charset="0"/>
              </a:rPr>
              <a:t>“</a:t>
            </a:r>
            <a:r>
              <a:rPr lang="el-GR" sz="1200" b="0" dirty="0">
                <a:effectLst/>
                <a:latin typeface="Times New Roman" panose="02020603050405020304" pitchFamily="18" charset="0"/>
                <a:ea typeface="Arial" panose="020B0604020202020204" pitchFamily="34" charset="0"/>
                <a:cs typeface="Times New Roman" panose="02020603050405020304" pitchFamily="18" charset="0"/>
              </a:rPr>
              <a:t>η</a:t>
            </a:r>
            <a:r>
              <a:rPr lang="el-GR" sz="1200" b="0" dirty="0">
                <a:latin typeface="Times New Roman" panose="02020603050405020304" pitchFamily="18" charset="0"/>
                <a:ea typeface="Arial" panose="020B0604020202020204" pitchFamily="34" charset="0"/>
                <a:cs typeface="Times New Roman" panose="02020603050405020304" pitchFamily="18" charset="0"/>
              </a:rPr>
              <a:t> αντίληψη</a:t>
            </a:r>
            <a:r>
              <a:rPr lang="el-GR" sz="1200" dirty="0">
                <a:latin typeface="Times New Roman" panose="02020603050405020304" pitchFamily="18" charset="0"/>
                <a:ea typeface="Arial" panose="020B0604020202020204" pitchFamily="34" charset="0"/>
                <a:cs typeface="Times New Roman" panose="02020603050405020304" pitchFamily="18" charset="0"/>
              </a:rPr>
              <a:t> του κύβου σε σχέση με τις έννοιες των μαθηματικών από μελλοντικούς δασκάλους</a:t>
            </a:r>
            <a:r>
              <a:rPr lang="en-US" sz="1200" dirty="0">
                <a:latin typeface="Times New Roman" panose="02020603050405020304" pitchFamily="18" charset="0"/>
                <a:ea typeface="Arial" panose="020B0604020202020204" pitchFamily="34" charset="0"/>
                <a:cs typeface="Times New Roman" panose="02020603050405020304" pitchFamily="18" charset="0"/>
              </a:rPr>
              <a:t>”</a:t>
            </a:r>
            <a:r>
              <a:rPr lang="el-GR" sz="1200" dirty="0">
                <a:latin typeface="Times New Roman" panose="02020603050405020304" pitchFamily="18" charset="0"/>
                <a:ea typeface="Arial" panose="020B0604020202020204" pitchFamily="34" charset="0"/>
                <a:cs typeface="Times New Roman" panose="02020603050405020304" pitchFamily="18" charset="0"/>
              </a:rPr>
              <a:t>,αλλά </a:t>
            </a:r>
            <a:r>
              <a:rPr lang="el-GR" sz="1200" dirty="0">
                <a:effectLst/>
                <a:highlight>
                  <a:srgbClr val="FFFF00"/>
                </a:highlight>
                <a:latin typeface="Times New Roman" panose="02020603050405020304" pitchFamily="18" charset="0"/>
                <a:ea typeface="Arial" panose="020B0604020202020204" pitchFamily="34" charset="0"/>
              </a:rPr>
              <a:t>και </a:t>
            </a:r>
            <a:r>
              <a:rPr lang="el-GR" sz="1200" dirty="0">
                <a:effectLst/>
                <a:latin typeface="Times New Roman" panose="02020603050405020304" pitchFamily="18" charset="0"/>
                <a:ea typeface="Arial" panose="020B0604020202020204" pitchFamily="34" charset="0"/>
              </a:rPr>
              <a:t>σε άλλες έρευνες που έχουν γίνει τόσο στην Ελλάδα όσο και στο εξωτερικό σε μαθητές της δευτεροβάθμιας εκπαίδευσης. Το γεγονός ότι η παρούσα έρευνα αναφέρεται σε φοιτητές, δημιουργεί προβληματισμό για την επαρκή εκπαίδευση και ικανότητα των φοιτητών στα μελλοντικά τους καθήκοντα, όπως είναι η διδασκαλία της Γεωμετρίας στο Δημοτικό. Με δεδομένο ότι στην τριτοβάθμια εκπαίδευση έχει γίνει φιλτράρισμα των μαθητών που έχουν πρόσβαση σε αυτή, θα περίμενα να έχουν καλύτερα ποσοστά κατάταξης σε ανώτερα επίπεδα Γεωμετρικής Σκέψης και όχι συγκρίσιμα με αυτά των μαθητών της δευτεροβάθμιας εκπαίδευσης. Εντύπωση μου προκαλεί το γεγονός ότι, σύμφωνα με το αυστηρό κριτήριο, το 27% των </a:t>
            </a:r>
            <a:r>
              <a:rPr lang="en-US" sz="1200" dirty="0">
                <a:effectLst/>
                <a:latin typeface="Times New Roman" panose="02020603050405020304" pitchFamily="18" charset="0"/>
                <a:ea typeface="Arial" panose="020B0604020202020204" pitchFamily="34" charset="0"/>
              </a:rPr>
              <a:t> </a:t>
            </a:r>
            <a:r>
              <a:rPr lang="el-GR" sz="1200" dirty="0">
                <a:effectLst/>
                <a:latin typeface="Times New Roman" panose="02020603050405020304" pitchFamily="18" charset="0"/>
                <a:ea typeface="Arial" panose="020B0604020202020204" pitchFamily="34" charset="0"/>
              </a:rPr>
              <a:t>φοιτητών βρίσκεται στο επίπεδο 0 και το 39%  στο επίπεδο 1.  </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effectLst/>
                <a:latin typeface="Times New Roman" panose="02020603050405020304" pitchFamily="18" charset="0"/>
                <a:ea typeface="Arial" panose="020B0604020202020204" pitchFamily="34" charset="0"/>
              </a:rPr>
              <a:t> </a:t>
            </a: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r>
              <a:rPr lang="el-GR" sz="1200" dirty="0">
                <a:effectLst/>
                <a:latin typeface="Times New Roman" panose="02020603050405020304" pitchFamily="18" charset="0"/>
                <a:ea typeface="Arial" panose="020B0604020202020204" pitchFamily="34" charset="0"/>
              </a:rPr>
              <a:t>Η εκμάθηση Λογισμικού Δυναμικής Γεωμετρίας και η χρήση του από τους φοιτητές ίσως να αποτελεί μία πρόταση βελτίωσης του επιπέδου </a:t>
            </a:r>
            <a:r>
              <a:rPr lang="en-US" sz="1200" dirty="0">
                <a:effectLst/>
                <a:latin typeface="Times New Roman" panose="02020603050405020304" pitchFamily="18" charset="0"/>
                <a:ea typeface="Arial" panose="020B0604020202020204" pitchFamily="34" charset="0"/>
              </a:rPr>
              <a:t> </a:t>
            </a:r>
            <a:r>
              <a:rPr lang="el-GR" sz="1200" dirty="0">
                <a:effectLst/>
                <a:latin typeface="Times New Roman" panose="02020603050405020304" pitchFamily="18" charset="0"/>
                <a:ea typeface="Arial" panose="020B0604020202020204" pitchFamily="34" charset="0"/>
              </a:rPr>
              <a:t>της γεωμετρικής σκέψης τους. Λογισμικά όπως το </a:t>
            </a:r>
            <a:r>
              <a:rPr lang="en-US" sz="1200" dirty="0">
                <a:effectLst/>
                <a:latin typeface="Times New Roman" panose="02020603050405020304" pitchFamily="18" charset="0"/>
                <a:ea typeface="Arial" panose="020B0604020202020204" pitchFamily="34" charset="0"/>
              </a:rPr>
              <a:t>Geometer</a:t>
            </a:r>
            <a:r>
              <a:rPr lang="el-GR" sz="1200" dirty="0">
                <a:effectLst/>
                <a:latin typeface="Times New Roman" panose="02020603050405020304" pitchFamily="18" charset="0"/>
                <a:ea typeface="Arial" panose="020B0604020202020204" pitchFamily="34" charset="0"/>
              </a:rPr>
              <a:t>'</a:t>
            </a:r>
            <a:r>
              <a:rPr lang="en-US" sz="1200" dirty="0">
                <a:effectLst/>
                <a:latin typeface="Times New Roman" panose="02020603050405020304" pitchFamily="18" charset="0"/>
                <a:ea typeface="Arial" panose="020B0604020202020204" pitchFamily="34" charset="0"/>
              </a:rPr>
              <a:t>s Sketchpad</a:t>
            </a:r>
            <a:r>
              <a:rPr lang="el-GR" sz="1200" dirty="0">
                <a:effectLst/>
                <a:latin typeface="Times New Roman" panose="02020603050405020304" pitchFamily="18" charset="0"/>
                <a:ea typeface="Arial" panose="020B0604020202020204" pitchFamily="34" charset="0"/>
              </a:rPr>
              <a:t>, </a:t>
            </a:r>
            <a:r>
              <a:rPr lang="en-US" sz="1200" dirty="0">
                <a:effectLst/>
                <a:latin typeface="Times New Roman" panose="02020603050405020304" pitchFamily="18" charset="0"/>
                <a:ea typeface="Arial" panose="020B0604020202020204" pitchFamily="34" charset="0"/>
              </a:rPr>
              <a:t>Geogebra</a:t>
            </a:r>
            <a:r>
              <a:rPr lang="el-GR" sz="1200" dirty="0">
                <a:effectLst/>
                <a:latin typeface="Times New Roman" panose="02020603050405020304" pitchFamily="18" charset="0"/>
                <a:ea typeface="Arial" panose="020B0604020202020204" pitchFamily="34" charset="0"/>
              </a:rPr>
              <a:t> κ.α. παρέχουν ένα ισχυρό εργαλείο </a:t>
            </a:r>
            <a:r>
              <a:rPr lang="en-US" sz="1200" dirty="0">
                <a:effectLst/>
                <a:latin typeface="Times New Roman" panose="02020603050405020304" pitchFamily="18" charset="0"/>
                <a:ea typeface="Arial" panose="020B0604020202020204" pitchFamily="34" charset="0"/>
              </a:rPr>
              <a:t> </a:t>
            </a:r>
            <a:r>
              <a:rPr lang="el-GR" sz="1200" dirty="0">
                <a:effectLst/>
                <a:latin typeface="Times New Roman" panose="02020603050405020304" pitchFamily="18" charset="0"/>
                <a:ea typeface="Arial" panose="020B0604020202020204" pitchFamily="34" charset="0"/>
              </a:rPr>
              <a:t>για πολλά παραδείγματα και εφαρμογές στη Γεωμετρία. Αυτού του είδους τα λογισμικά  παρέχουν στους φοιτητές εργαλεία για να ανεβάσουν το επίπεδο της γεωμετρικής τους σκέψης μέχρι και το τρίτο επίπεδο. Ο πειραματισμός με αυτά τα λογισμικά, καθοδηγούμενος ή μη, πιθανόν να βοηθούσε σε σχετικά γρήγορη μετάβαση σε ανώτερα επίπεδα. </a:t>
            </a:r>
          </a:p>
          <a:p>
            <a:pPr algn="just">
              <a:lnSpc>
                <a:spcPct val="115000"/>
              </a:lnSpc>
              <a:spcAft>
                <a:spcPts val="0"/>
              </a:spcAft>
            </a:pPr>
            <a:endParaRPr lang="el-GR" sz="1200" dirty="0">
              <a:effectLst/>
              <a:latin typeface="Times New Roman" panose="02020603050405020304" pitchFamily="18" charset="0"/>
              <a:ea typeface="Arial" panose="020B0604020202020204" pitchFamily="34" charset="0"/>
            </a:endParaRPr>
          </a:p>
          <a:p>
            <a:pPr algn="just">
              <a:lnSpc>
                <a:spcPct val="115000"/>
              </a:lnSpc>
              <a:spcAft>
                <a:spcPts val="0"/>
              </a:spcAft>
            </a:pPr>
            <a:endParaRPr lang="el-GR" sz="1100" dirty="0">
              <a:effectLst/>
              <a:latin typeface="Arial" panose="020B0604020202020204" pitchFamily="34" charset="0"/>
              <a:ea typeface="Arial" panose="020B0604020202020204" pitchFamily="34" charset="0"/>
            </a:endParaRPr>
          </a:p>
          <a:p>
            <a:pPr marL="0" marR="0" lvl="0" indent="0" algn="just" defTabSz="914400" rtl="0" eaLnBrk="1" fontAlgn="auto" latinLnBrk="0" hangingPunct="1">
              <a:lnSpc>
                <a:spcPct val="115000"/>
              </a:lnSpc>
              <a:spcBef>
                <a:spcPts val="0"/>
              </a:spcBef>
              <a:spcAft>
                <a:spcPts val="0"/>
              </a:spcAft>
              <a:buClrTx/>
              <a:buSzTx/>
              <a:buFontTx/>
              <a:buNone/>
              <a:tabLst/>
              <a:defRPr/>
            </a:pPr>
            <a:r>
              <a:rPr lang="el-GR" sz="1100" dirty="0">
                <a:latin typeface="Times New Roman" panose="02020603050405020304" pitchFamily="18" charset="0"/>
                <a:ea typeface="Arial" panose="020B0604020202020204" pitchFamily="34" charset="0"/>
                <a:cs typeface="Times New Roman" panose="02020603050405020304" pitchFamily="18" charset="0"/>
              </a:rPr>
              <a:t>Αυγερινός, Ε., Μαλκότσης, Α., Ρεμούνδου, Δ. (2018). Η αντίληψη του κύβου σε σχέση με τις έννοιες των μαθηματικών από μελλοντικούς δασκάλους.</a:t>
            </a:r>
            <a:r>
              <a:rPr lang="en-US" sz="1100" dirty="0">
                <a:latin typeface="Times New Roman" panose="02020603050405020304" pitchFamily="18" charset="0"/>
                <a:ea typeface="Arial" panose="020B0604020202020204" pitchFamily="34" charset="0"/>
                <a:cs typeface="Times New Roman" panose="02020603050405020304" pitchFamily="18" charset="0"/>
              </a:rPr>
              <a:t> </a:t>
            </a:r>
            <a:r>
              <a:rPr lang="el-GR" sz="1100" i="1" dirty="0">
                <a:latin typeface="Times New Roman" panose="02020603050405020304" pitchFamily="18" charset="0"/>
                <a:ea typeface="Arial" panose="020B0604020202020204" pitchFamily="34" charset="0"/>
                <a:cs typeface="Times New Roman" panose="02020603050405020304" pitchFamily="18" charset="0"/>
              </a:rPr>
              <a:t>Πρακτικά 3</a:t>
            </a:r>
            <a:r>
              <a:rPr lang="el-GR" sz="1100" i="1" baseline="30000" dirty="0">
                <a:latin typeface="Times New Roman" panose="02020603050405020304" pitchFamily="18" charset="0"/>
                <a:ea typeface="Arial" panose="020B0604020202020204" pitchFamily="34" charset="0"/>
                <a:cs typeface="Times New Roman" panose="02020603050405020304" pitchFamily="18" charset="0"/>
              </a:rPr>
              <a:t>ου</a:t>
            </a:r>
            <a:r>
              <a:rPr lang="en-US" sz="1100" i="1" dirty="0">
                <a:latin typeface="Times New Roman" panose="02020603050405020304" pitchFamily="18" charset="0"/>
                <a:ea typeface="Arial" panose="020B0604020202020204" pitchFamily="34" charset="0"/>
                <a:cs typeface="Times New Roman" panose="02020603050405020304" pitchFamily="18" charset="0"/>
              </a:rPr>
              <a:t> </a:t>
            </a:r>
            <a:r>
              <a:rPr lang="el-GR" sz="1100" i="1" dirty="0">
                <a:latin typeface="Times New Roman" panose="02020603050405020304" pitchFamily="18" charset="0"/>
                <a:ea typeface="Arial" panose="020B0604020202020204" pitchFamily="34" charset="0"/>
                <a:cs typeface="Times New Roman" panose="02020603050405020304" pitchFamily="18" charset="0"/>
              </a:rPr>
              <a:t>Πανελλήνιου Συνέδριου με Διεθνή Συμμετοχή για το Εκπαιδευτικό Υλικό στα Μαθηματικά και τις Φυσικές Επιστήμες: «Εκπαιδευτικό υλικό Μαθηματικών και Φυσικών Επιστημών: διαφορετικές της, διασταυρούμενες πορείες μάθησης»</a:t>
            </a:r>
            <a:r>
              <a:rPr lang="el-GR" sz="1100" dirty="0">
                <a:latin typeface="Times New Roman" panose="02020603050405020304" pitchFamily="18" charset="0"/>
                <a:ea typeface="Arial" panose="020B0604020202020204" pitchFamily="34" charset="0"/>
                <a:cs typeface="Times New Roman" panose="02020603050405020304" pitchFamily="18" charset="0"/>
              </a:rPr>
              <a:t>, Ρόδος, 9-11 Νοεμβρίου 2018.</a:t>
            </a:r>
            <a:endParaRPr lang="en-US" sz="11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0"/>
              </a:spcAft>
            </a:pPr>
            <a:endParaRPr lang="en-US" sz="1100" dirty="0">
              <a:effectLst/>
              <a:latin typeface="Arial" panose="020B0604020202020204" pitchFamily="34" charset="0"/>
              <a:ea typeface="Arial" panose="020B0604020202020204" pitchFamily="34" charset="0"/>
            </a:endParaRPr>
          </a:p>
          <a:p>
            <a:pPr algn="just">
              <a:lnSpc>
                <a:spcPct val="115000"/>
              </a:lnSpc>
              <a:spcAft>
                <a:spcPts val="0"/>
              </a:spcAft>
            </a:pP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49</a:t>
            </a:fld>
            <a:endParaRPr lang="en-US"/>
          </a:p>
        </p:txBody>
      </p:sp>
    </p:spTree>
    <p:extLst>
      <p:ext uri="{BB962C8B-B14F-4D97-AF65-F5344CB8AC3E}">
        <p14:creationId xmlns:p14="http://schemas.microsoft.com/office/powerpoint/2010/main" val="29710531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0" i="0" kern="1200" dirty="0">
                <a:solidFill>
                  <a:schemeClr val="tx1"/>
                </a:solidFill>
                <a:effectLst/>
                <a:latin typeface="+mn-lt"/>
                <a:ea typeface="+mn-ea"/>
                <a:cs typeface="+mn-cs"/>
              </a:rPr>
              <a:t>Όσες προσπάθειες κι αν κάνουμε για να βοηθήσουμε στην εκμάθηση της Γεωμετρίας, ας συνοδεύει τις σκέψεις μας η απάντηση του Ευκλείδη προς τον Πτολεμαίο τον 1</a:t>
            </a:r>
            <a:r>
              <a:rPr lang="el-GR" sz="1200" b="0" i="0" kern="1200" baseline="30000" dirty="0">
                <a:solidFill>
                  <a:schemeClr val="tx1"/>
                </a:solidFill>
                <a:effectLst/>
                <a:latin typeface="+mn-lt"/>
                <a:ea typeface="+mn-ea"/>
                <a:cs typeface="+mn-cs"/>
              </a:rPr>
              <a:t>ο</a:t>
            </a:r>
            <a:r>
              <a:rPr lang="el-GR" sz="1200" b="0" i="0" kern="1200" dirty="0">
                <a:solidFill>
                  <a:schemeClr val="tx1"/>
                </a:solidFill>
                <a:effectLst/>
                <a:latin typeface="+mn-lt"/>
                <a:ea typeface="+mn-ea"/>
                <a:cs typeface="+mn-cs"/>
              </a:rPr>
              <a:t> όταν τον ρώτησε για τον πιο εύκολο τρόπο εκμάθησής της</a:t>
            </a:r>
            <a:r>
              <a:rPr lang="en-US" sz="1200" b="0" i="0" kern="1200" dirty="0">
                <a:solidFill>
                  <a:schemeClr val="tx1"/>
                </a:solidFill>
                <a:effectLst/>
                <a:latin typeface="+mn-lt"/>
                <a:ea typeface="+mn-ea"/>
                <a:cs typeface="+mn-cs"/>
              </a:rPr>
              <a:t>. </a:t>
            </a:r>
            <a:r>
              <a:rPr lang="el-GR" sz="1200" b="0" i="0" kern="1200" dirty="0">
                <a:solidFill>
                  <a:schemeClr val="tx1"/>
                </a:solidFill>
                <a:effectLst/>
                <a:latin typeface="+mn-lt"/>
                <a:ea typeface="+mn-ea"/>
                <a:cs typeface="+mn-cs"/>
              </a:rPr>
              <a:t>Ο Ευκλείδης απάντησε στον βασιλιά: </a:t>
            </a:r>
            <a:r>
              <a:rPr lang="el-GR" sz="1200" b="1" i="0" kern="1200" dirty="0">
                <a:solidFill>
                  <a:schemeClr val="tx1"/>
                </a:solidFill>
                <a:effectLst/>
                <a:latin typeface="+mn-lt"/>
                <a:ea typeface="+mn-ea"/>
                <a:cs typeface="+mn-cs"/>
              </a:rPr>
              <a:t>"Δεν υπάρχει βασιλική ατραπός για την εκμάθηση της γεωμετρίας«. </a:t>
            </a:r>
          </a:p>
          <a:p>
            <a:endParaRPr lang="el-GR" sz="1200" b="0" i="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Σας </a:t>
            </a:r>
            <a:r>
              <a:rPr lang="en-US" sz="1200" kern="1200" dirty="0" err="1">
                <a:solidFill>
                  <a:schemeClr val="tx1"/>
                </a:solidFill>
                <a:latin typeface="+mn-lt"/>
                <a:ea typeface="+mn-ea"/>
                <a:cs typeface="+mn-cs"/>
              </a:rPr>
              <a:t>Ευχ</a:t>
            </a:r>
            <a:r>
              <a:rPr lang="en-US" sz="1200" kern="1200" dirty="0">
                <a:solidFill>
                  <a:schemeClr val="tx1"/>
                </a:solidFill>
                <a:latin typeface="+mn-lt"/>
                <a:ea typeface="+mn-ea"/>
                <a:cs typeface="+mn-cs"/>
              </a:rPr>
              <a:t>αριστώ πολύ</a:t>
            </a:r>
            <a:r>
              <a:rPr lang="el-GR" sz="1200" kern="1200" dirty="0">
                <a:solidFill>
                  <a:schemeClr val="tx1"/>
                </a:solidFill>
                <a:latin typeface="+mn-lt"/>
                <a:ea typeface="+mn-ea"/>
                <a:cs typeface="+mn-cs"/>
              </a:rPr>
              <a:t>.</a:t>
            </a:r>
          </a:p>
          <a:p>
            <a:endParaRPr lang="el-GR" sz="1200" kern="1200" dirty="0">
              <a:solidFill>
                <a:schemeClr val="tx1"/>
              </a:solidFill>
              <a:latin typeface="+mn-lt"/>
              <a:ea typeface="+mn-ea"/>
              <a:cs typeface="+mn-cs"/>
            </a:endParaRPr>
          </a:p>
          <a:p>
            <a:endParaRPr lang="el-GR" sz="1200" kern="1200" dirty="0">
              <a:solidFill>
                <a:schemeClr val="tx1"/>
              </a:solidFill>
              <a:latin typeface="+mn-lt"/>
              <a:ea typeface="+mn-ea"/>
              <a:cs typeface="+mn-cs"/>
            </a:endParaRPr>
          </a:p>
          <a:p>
            <a:r>
              <a:rPr lang="el-GR" sz="1200" kern="1200" dirty="0">
                <a:solidFill>
                  <a:schemeClr val="tx1"/>
                </a:solidFill>
                <a:latin typeface="+mn-lt"/>
                <a:ea typeface="+mn-ea"/>
                <a:cs typeface="+mn-cs"/>
              </a:rPr>
              <a:t>!!! </a:t>
            </a:r>
            <a:r>
              <a:rPr lang="el-GR" sz="1200" b="0" i="0" kern="1200" dirty="0">
                <a:solidFill>
                  <a:schemeClr val="tx1"/>
                </a:solidFill>
                <a:effectLst/>
                <a:latin typeface="+mn-lt"/>
                <a:ea typeface="+mn-ea"/>
                <a:cs typeface="+mn-cs"/>
              </a:rPr>
              <a:t>Η αρχαία λέξη </a:t>
            </a:r>
            <a:r>
              <a:rPr lang="el-GR" sz="1200" b="1" i="1" kern="1200" dirty="0" err="1">
                <a:solidFill>
                  <a:schemeClr val="tx1"/>
                </a:solidFill>
                <a:effectLst/>
                <a:latin typeface="+mn-lt"/>
                <a:ea typeface="+mn-ea"/>
                <a:cs typeface="+mn-cs"/>
              </a:rPr>
              <a:t>ἀτραπός</a:t>
            </a:r>
            <a:r>
              <a:rPr lang="el-GR" sz="1200" b="1" i="1" kern="1200" dirty="0">
                <a:solidFill>
                  <a:schemeClr val="tx1"/>
                </a:solidFill>
                <a:effectLst/>
                <a:latin typeface="+mn-lt"/>
                <a:ea typeface="+mn-ea"/>
                <a:cs typeface="+mn-cs"/>
              </a:rPr>
              <a:t>  </a:t>
            </a:r>
            <a:r>
              <a:rPr lang="el-GR" sz="1200" b="0" i="0" kern="1200" dirty="0">
                <a:solidFill>
                  <a:schemeClr val="tx1"/>
                </a:solidFill>
                <a:effectLst/>
                <a:latin typeface="+mn-lt"/>
                <a:ea typeface="+mn-ea"/>
                <a:cs typeface="+mn-cs"/>
              </a:rPr>
              <a:t>δήλωνε την πορεία που δεν είχε εκτροπές, ήταν ευθεία, τετριμμένη οδός ή πεπατημένη. </a:t>
            </a:r>
            <a:endParaRPr lang="el-GR" sz="1200" kern="1200" dirty="0">
              <a:solidFill>
                <a:schemeClr val="tx1"/>
              </a:solidFill>
              <a:latin typeface="+mn-lt"/>
              <a:ea typeface="+mn-ea"/>
              <a:cs typeface="+mn-cs"/>
            </a:endParaRPr>
          </a:p>
          <a:p>
            <a:endParaRPr lang="el-GR" sz="1200" kern="1200" dirty="0">
              <a:solidFill>
                <a:schemeClr val="tx1"/>
              </a:solidFill>
              <a:latin typeface="+mn-lt"/>
              <a:ea typeface="+mn-ea"/>
              <a:cs typeface="+mn-cs"/>
            </a:endParaRPr>
          </a:p>
          <a:p>
            <a:endParaRPr lang="el-GR" sz="1200" kern="1200" dirty="0">
              <a:solidFill>
                <a:schemeClr val="tx1"/>
              </a:solidFill>
              <a:latin typeface="+mn-lt"/>
              <a:ea typeface="+mn-ea"/>
              <a:cs typeface="+mn-cs"/>
            </a:endParaRPr>
          </a:p>
          <a:p>
            <a:endParaRPr lang="el-GR" sz="1200" kern="1200" dirty="0">
              <a:solidFill>
                <a:schemeClr val="tx1"/>
              </a:solidFill>
              <a:latin typeface="+mn-lt"/>
              <a:ea typeface="+mn-ea"/>
              <a:cs typeface="+mn-cs"/>
            </a:endParaRPr>
          </a:p>
          <a:p>
            <a:r>
              <a:rPr lang="en-US" dirty="0"/>
              <a:t>http://dide.ker.sch.gr/emekerkyra/books/Euclid%20Volume%20I.pdf</a:t>
            </a:r>
          </a:p>
        </p:txBody>
      </p:sp>
      <p:sp>
        <p:nvSpPr>
          <p:cNvPr id="4" name="Slide Number Placeholder 3"/>
          <p:cNvSpPr>
            <a:spLocks noGrp="1"/>
          </p:cNvSpPr>
          <p:nvPr>
            <p:ph type="sldNum" sz="quarter" idx="5"/>
          </p:nvPr>
        </p:nvSpPr>
        <p:spPr/>
        <p:txBody>
          <a:bodyPr/>
          <a:lstStyle/>
          <a:p>
            <a:fld id="{C6891435-D27F-4008-93DA-EC4A7CEAC2C3}" type="slidenum">
              <a:rPr lang="en-US" smtClean="0"/>
              <a:t>50</a:t>
            </a:fld>
            <a:endParaRPr lang="en-US"/>
          </a:p>
        </p:txBody>
      </p:sp>
    </p:spTree>
    <p:extLst>
      <p:ext uri="{BB962C8B-B14F-4D97-AF65-F5344CB8AC3E}">
        <p14:creationId xmlns:p14="http://schemas.microsoft.com/office/powerpoint/2010/main" val="762429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l-GR" dirty="0">
                <a:latin typeface="Times New Roman" panose="02020603050405020304" pitchFamily="18" charset="0"/>
                <a:ea typeface="Arial" panose="020B0604020202020204" pitchFamily="34" charset="0"/>
              </a:rPr>
              <a:t> </a:t>
            </a:r>
            <a:r>
              <a:rPr lang="el-GR" sz="1200" dirty="0">
                <a:latin typeface="Times New Roman" panose="02020603050405020304" pitchFamily="18" charset="0"/>
                <a:ea typeface="Arial" panose="020B0604020202020204" pitchFamily="34" charset="0"/>
              </a:rPr>
              <a:t>Στις αρχές του </a:t>
            </a:r>
            <a:r>
              <a:rPr lang="el-GR" sz="1200" b="1" dirty="0">
                <a:latin typeface="Times New Roman" panose="02020603050405020304" pitchFamily="18" charset="0"/>
                <a:ea typeface="Arial" panose="020B0604020202020204" pitchFamily="34" charset="0"/>
              </a:rPr>
              <a:t>δέκατου ένατου αιώνα </a:t>
            </a:r>
            <a:r>
              <a:rPr lang="el-GR" sz="1200" dirty="0">
                <a:latin typeface="Times New Roman" panose="02020603050405020304" pitchFamily="18" charset="0"/>
                <a:ea typeface="Arial" panose="020B0604020202020204" pitchFamily="34" charset="0"/>
              </a:rPr>
              <a:t> ανακαλύπτεται η </a:t>
            </a:r>
            <a:r>
              <a:rPr lang="el-GR" sz="1200" b="1" dirty="0">
                <a:latin typeface="Times New Roman" panose="02020603050405020304" pitchFamily="18" charset="0"/>
                <a:ea typeface="Arial" panose="020B0604020202020204" pitchFamily="34" charset="0"/>
              </a:rPr>
              <a:t>ύπαρξη μη Ευκλείδειας Γεωμετρίας και </a:t>
            </a:r>
            <a:r>
              <a:rPr lang="el-GR" sz="1200" dirty="0">
                <a:latin typeface="Times New Roman" panose="02020603050405020304" pitchFamily="18" charset="0"/>
                <a:ea typeface="Arial" panose="020B0604020202020204" pitchFamily="34" charset="0"/>
              </a:rPr>
              <a:t> </a:t>
            </a:r>
            <a:r>
              <a:rPr lang="el-GR" sz="1200" b="1" dirty="0" err="1">
                <a:latin typeface="Times New Roman" panose="02020603050405020304" pitchFamily="18" charset="0"/>
                <a:ea typeface="Arial" panose="020B0604020202020204" pitchFamily="34" charset="0"/>
              </a:rPr>
              <a:t>αναπτύσονται</a:t>
            </a:r>
            <a:r>
              <a:rPr lang="el-GR" sz="1200" b="1" dirty="0">
                <a:latin typeface="Times New Roman" panose="02020603050405020304" pitchFamily="18" charset="0"/>
                <a:ea typeface="Arial" panose="020B0604020202020204" pitchFamily="34" charset="0"/>
              </a:rPr>
              <a:t> νέες Γεωμετρικές Θεωρίες μέχρι που το</a:t>
            </a:r>
            <a:r>
              <a:rPr lang="el-GR" sz="1200" dirty="0">
                <a:latin typeface="Times New Roman" panose="02020603050405020304" pitchFamily="18" charset="0"/>
                <a:ea typeface="Arial" panose="020B0604020202020204" pitchFamily="34" charset="0"/>
              </a:rPr>
              <a:t> 1854 γεννιέται η Ρημάνια  Γεωμετρία.</a:t>
            </a:r>
            <a:endParaRPr lang="en-US" sz="1100" dirty="0">
              <a:effectLst/>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5</a:t>
            </a:fld>
            <a:endParaRPr lang="en-US"/>
          </a:p>
        </p:txBody>
      </p:sp>
    </p:spTree>
    <p:extLst>
      <p:ext uri="{BB962C8B-B14F-4D97-AF65-F5344CB8AC3E}">
        <p14:creationId xmlns:p14="http://schemas.microsoft.com/office/powerpoint/2010/main" val="3198053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58</a:t>
            </a:fld>
            <a:endParaRPr lang="en-US"/>
          </a:p>
        </p:txBody>
      </p:sp>
    </p:spTree>
    <p:extLst>
      <p:ext uri="{BB962C8B-B14F-4D97-AF65-F5344CB8AC3E}">
        <p14:creationId xmlns:p14="http://schemas.microsoft.com/office/powerpoint/2010/main" val="9392475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59</a:t>
            </a:fld>
            <a:endParaRPr lang="en-US"/>
          </a:p>
        </p:txBody>
      </p:sp>
    </p:spTree>
    <p:extLst>
      <p:ext uri="{BB962C8B-B14F-4D97-AF65-F5344CB8AC3E}">
        <p14:creationId xmlns:p14="http://schemas.microsoft.com/office/powerpoint/2010/main" val="13469314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60</a:t>
            </a:fld>
            <a:endParaRPr lang="en-US"/>
          </a:p>
        </p:txBody>
      </p:sp>
    </p:spTree>
    <p:extLst>
      <p:ext uri="{BB962C8B-B14F-4D97-AF65-F5344CB8AC3E}">
        <p14:creationId xmlns:p14="http://schemas.microsoft.com/office/powerpoint/2010/main" val="35239815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61</a:t>
            </a:fld>
            <a:endParaRPr lang="en-US"/>
          </a:p>
        </p:txBody>
      </p:sp>
    </p:spTree>
    <p:extLst>
      <p:ext uri="{BB962C8B-B14F-4D97-AF65-F5344CB8AC3E}">
        <p14:creationId xmlns:p14="http://schemas.microsoft.com/office/powerpoint/2010/main" val="14271968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62</a:t>
            </a:fld>
            <a:endParaRPr lang="en-US"/>
          </a:p>
        </p:txBody>
      </p:sp>
    </p:spTree>
    <p:extLst>
      <p:ext uri="{BB962C8B-B14F-4D97-AF65-F5344CB8AC3E}">
        <p14:creationId xmlns:p14="http://schemas.microsoft.com/office/powerpoint/2010/main" val="2802574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63</a:t>
            </a:fld>
            <a:endParaRPr lang="en-US"/>
          </a:p>
        </p:txBody>
      </p:sp>
    </p:spTree>
    <p:extLst>
      <p:ext uri="{BB962C8B-B14F-4D97-AF65-F5344CB8AC3E}">
        <p14:creationId xmlns:p14="http://schemas.microsoft.com/office/powerpoint/2010/main" val="36129530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64</a:t>
            </a:fld>
            <a:endParaRPr lang="en-US"/>
          </a:p>
        </p:txBody>
      </p:sp>
    </p:spTree>
    <p:extLst>
      <p:ext uri="{BB962C8B-B14F-4D97-AF65-F5344CB8AC3E}">
        <p14:creationId xmlns:p14="http://schemas.microsoft.com/office/powerpoint/2010/main" val="4063939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b="1" dirty="0"/>
              <a:t>Η</a:t>
            </a:r>
            <a:r>
              <a:rPr lang="el-GR" dirty="0"/>
              <a:t> </a:t>
            </a:r>
            <a:r>
              <a:rPr lang="el-GR" b="1" dirty="0"/>
              <a:t>διδασκαλία της Γεωμετρίας στην Ελλάδα με</a:t>
            </a:r>
            <a:r>
              <a:rPr lang="el-GR" dirty="0"/>
              <a:t> </a:t>
            </a:r>
            <a:r>
              <a:rPr lang="el-GR" b="1" dirty="0"/>
              <a:t>κριτήριο τα εκπαιδευτικά προγράμματα</a:t>
            </a:r>
            <a:r>
              <a:rPr lang="el-GR" dirty="0"/>
              <a:t>, </a:t>
            </a:r>
            <a:r>
              <a:rPr lang="el-GR" b="1" dirty="0"/>
              <a:t>χωρίζεται σε 3 περιόδους:</a:t>
            </a:r>
            <a:r>
              <a:rPr lang="el-GR" dirty="0"/>
              <a:t> </a:t>
            </a:r>
            <a:endParaRPr lang="en-US" dirty="0"/>
          </a:p>
          <a:p>
            <a:pPr lvl="0"/>
            <a:r>
              <a:rPr lang="el-GR" dirty="0"/>
              <a:t>Η 1</a:t>
            </a:r>
            <a:r>
              <a:rPr lang="el-GR" baseline="30000" dirty="0"/>
              <a:t>η</a:t>
            </a:r>
            <a:r>
              <a:rPr lang="el-GR" dirty="0"/>
              <a:t>  Περίοδος από το  1830-1884 όπου κυριαρχούν απλά στοιχεία μαθηματικής παιδείας.</a:t>
            </a:r>
            <a:endParaRPr lang="en-US" dirty="0"/>
          </a:p>
          <a:p>
            <a:pPr lvl="0"/>
            <a:r>
              <a:rPr lang="el-GR" dirty="0"/>
              <a:t>Η 2</a:t>
            </a:r>
            <a:r>
              <a:rPr lang="el-GR" baseline="30000" dirty="0"/>
              <a:t>η</a:t>
            </a:r>
            <a:r>
              <a:rPr lang="el-GR" dirty="0"/>
              <a:t>  Περίοδος από το 1885-1968 όπου είναι έντονη η ύπαρξη αποδείξεων και σχημάτων και</a:t>
            </a:r>
            <a:endParaRPr lang="en-US" dirty="0"/>
          </a:p>
          <a:p>
            <a:pPr lvl="0"/>
            <a:r>
              <a:rPr lang="el-GR" dirty="0"/>
              <a:t>Η 3</a:t>
            </a:r>
            <a:r>
              <a:rPr lang="el-GR" baseline="30000" dirty="0"/>
              <a:t>η</a:t>
            </a:r>
            <a:r>
              <a:rPr lang="el-GR" dirty="0"/>
              <a:t>  Περίοδος από το 1968-παρόν όπου  η Γεωμετρία δέχεται επιρροές που εισήγαγαν τα νεότερα μαθηματικά.</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kern="1200" dirty="0">
              <a:solidFill>
                <a:schemeClr val="tx1"/>
              </a:solidFill>
              <a:effectLst/>
              <a:latin typeface="+mn-lt"/>
              <a:ea typeface="+mn-ea"/>
              <a:cs typeface="+mn-cs"/>
            </a:endParaRPr>
          </a:p>
          <a:p>
            <a:r>
              <a:rPr lang="el-GR"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800" kern="1200" dirty="0" err="1">
                <a:solidFill>
                  <a:schemeClr val="tx1"/>
                </a:solidFill>
                <a:effectLst/>
                <a:latin typeface="Times New Roman" panose="02020603050405020304" pitchFamily="18" charset="0"/>
                <a:ea typeface="+mn-ea"/>
                <a:cs typeface="Times New Roman" panose="02020603050405020304" pitchFamily="18" charset="0"/>
              </a:rPr>
              <a:t>Γαγάτσης</a:t>
            </a:r>
            <a:r>
              <a:rPr lang="el-GR" sz="800" kern="1200" dirty="0">
                <a:solidFill>
                  <a:schemeClr val="tx1"/>
                </a:solidFill>
                <a:effectLst/>
                <a:latin typeface="Times New Roman" panose="02020603050405020304" pitchFamily="18" charset="0"/>
                <a:ea typeface="+mn-ea"/>
                <a:cs typeface="Times New Roman" panose="02020603050405020304" pitchFamily="18" charset="0"/>
              </a:rPr>
              <a:t>, Α., Καρύδας, Χ., Δημητριάδης, Κ., </a:t>
            </a:r>
            <a:r>
              <a:rPr lang="el-GR" sz="800" kern="1200" dirty="0" err="1">
                <a:solidFill>
                  <a:schemeClr val="tx1"/>
                </a:solidFill>
                <a:effectLst/>
                <a:latin typeface="Times New Roman" panose="02020603050405020304" pitchFamily="18" charset="0"/>
                <a:ea typeface="+mn-ea"/>
                <a:cs typeface="Times New Roman" panose="02020603050405020304" pitchFamily="18" charset="0"/>
              </a:rPr>
              <a:t>Συρίμη</a:t>
            </a:r>
            <a:r>
              <a:rPr lang="el-GR" sz="800" kern="1200" dirty="0">
                <a:solidFill>
                  <a:schemeClr val="tx1"/>
                </a:solidFill>
                <a:effectLst/>
                <a:latin typeface="Times New Roman" panose="02020603050405020304" pitchFamily="18" charset="0"/>
                <a:ea typeface="+mn-ea"/>
                <a:cs typeface="Times New Roman" panose="02020603050405020304" pitchFamily="18" charset="0"/>
              </a:rPr>
              <a:t>-Σκίτσα, Χ., Τιμοθέου, Σ. (2004). Μερικά στοιχεία γεωμετρίας στην Ελλάδα και την Κύπρο του 19ου αιώνα.</a:t>
            </a:r>
            <a:r>
              <a:rPr lang="en-US" sz="800" kern="1200" dirty="0">
                <a:solidFill>
                  <a:schemeClr val="tx1"/>
                </a:solidFill>
                <a:effectLst/>
                <a:latin typeface="Times New Roman" panose="02020603050405020304" pitchFamily="18" charset="0"/>
                <a:ea typeface="+mn-ea"/>
                <a:cs typeface="Times New Roman" panose="02020603050405020304" pitchFamily="18" charset="0"/>
              </a:rPr>
              <a:t> </a:t>
            </a:r>
            <a:r>
              <a:rPr lang="en-US" sz="800" i="1" kern="1200" dirty="0">
                <a:solidFill>
                  <a:schemeClr val="tx1"/>
                </a:solidFill>
                <a:effectLst/>
                <a:latin typeface="Times New Roman" panose="02020603050405020304" pitchFamily="18" charset="0"/>
                <a:ea typeface="+mn-ea"/>
                <a:cs typeface="Times New Roman" panose="02020603050405020304" pitchFamily="18" charset="0"/>
              </a:rPr>
              <a:t>Πα</a:t>
            </a:r>
            <a:r>
              <a:rPr lang="en-US" sz="800" i="1" kern="1200" dirty="0" err="1">
                <a:solidFill>
                  <a:schemeClr val="tx1"/>
                </a:solidFill>
                <a:effectLst/>
                <a:latin typeface="Times New Roman" panose="02020603050405020304" pitchFamily="18" charset="0"/>
                <a:ea typeface="+mn-ea"/>
                <a:cs typeface="Times New Roman" panose="02020603050405020304" pitchFamily="18" charset="0"/>
              </a:rPr>
              <a:t>νελλήνιο</a:t>
            </a:r>
            <a:r>
              <a:rPr lang="en-US" sz="800" i="1" kern="1200" dirty="0">
                <a:solidFill>
                  <a:schemeClr val="tx1"/>
                </a:solidFill>
                <a:effectLst/>
                <a:latin typeface="Times New Roman" panose="02020603050405020304" pitchFamily="18" charset="0"/>
                <a:ea typeface="+mn-ea"/>
                <a:cs typeface="Times New Roman" panose="02020603050405020304" pitchFamily="18" charset="0"/>
              </a:rPr>
              <a:t> </a:t>
            </a:r>
            <a:r>
              <a:rPr lang="en-US" sz="800" i="1" kern="1200" dirty="0" err="1">
                <a:solidFill>
                  <a:schemeClr val="tx1"/>
                </a:solidFill>
                <a:effectLst/>
                <a:latin typeface="Times New Roman" panose="02020603050405020304" pitchFamily="18" charset="0"/>
                <a:ea typeface="+mn-ea"/>
                <a:cs typeface="Times New Roman" panose="02020603050405020304" pitchFamily="18" charset="0"/>
              </a:rPr>
              <a:t>Συνέδριο</a:t>
            </a:r>
            <a:r>
              <a:rPr lang="en-US" sz="800" i="1" kern="1200" dirty="0">
                <a:solidFill>
                  <a:schemeClr val="tx1"/>
                </a:solidFill>
                <a:effectLst/>
                <a:latin typeface="Times New Roman" panose="02020603050405020304" pitchFamily="18" charset="0"/>
                <a:ea typeface="+mn-ea"/>
                <a:cs typeface="Times New Roman" panose="02020603050405020304" pitchFamily="18" charset="0"/>
              </a:rPr>
              <a:t> Μα</a:t>
            </a:r>
            <a:r>
              <a:rPr lang="en-US" sz="800" i="1" kern="1200" dirty="0" err="1">
                <a:solidFill>
                  <a:schemeClr val="tx1"/>
                </a:solidFill>
                <a:effectLst/>
                <a:latin typeface="Times New Roman" panose="02020603050405020304" pitchFamily="18" charset="0"/>
                <a:ea typeface="+mn-ea"/>
                <a:cs typeface="Times New Roman" panose="02020603050405020304" pitchFamily="18" charset="0"/>
              </a:rPr>
              <a:t>θημ</a:t>
            </a:r>
            <a:r>
              <a:rPr lang="en-US" sz="800" i="1" kern="1200" dirty="0">
                <a:solidFill>
                  <a:schemeClr val="tx1"/>
                </a:solidFill>
                <a:effectLst/>
                <a:latin typeface="Times New Roman" panose="02020603050405020304" pitchFamily="18" charset="0"/>
                <a:ea typeface="+mn-ea"/>
                <a:cs typeface="Times New Roman" panose="02020603050405020304" pitchFamily="18" charset="0"/>
              </a:rPr>
              <a:t>ατικής Παιδείας</a:t>
            </a:r>
            <a:r>
              <a:rPr lang="en-US" sz="800" kern="1200" dirty="0">
                <a:solidFill>
                  <a:schemeClr val="tx1"/>
                </a:solidFill>
                <a:effectLst/>
                <a:latin typeface="Times New Roman" panose="02020603050405020304" pitchFamily="18" charset="0"/>
                <a:ea typeface="+mn-ea"/>
                <a:cs typeface="Times New Roman" panose="02020603050405020304" pitchFamily="18" charset="0"/>
              </a:rPr>
              <a:t>, (21), 622-636.</a:t>
            </a:r>
          </a:p>
          <a:p>
            <a:endParaRPr lang="el-GR" dirty="0"/>
          </a:p>
          <a:p>
            <a:endParaRPr lang="el-GR" dirty="0"/>
          </a:p>
          <a:p>
            <a:endParaRPr lang="el-GR" dirty="0"/>
          </a:p>
          <a:p>
            <a:r>
              <a:rPr lang="el-GR" dirty="0"/>
              <a:t>!!!!!!! </a:t>
            </a:r>
            <a:endParaRPr lang="en-US" dirty="0"/>
          </a:p>
          <a:p>
            <a:r>
              <a:rPr lang="el-GR" b="1" dirty="0"/>
              <a:t>Α Περίοδος: 1830-1884</a:t>
            </a:r>
            <a:endParaRPr lang="en-US" dirty="0"/>
          </a:p>
          <a:p>
            <a:r>
              <a:rPr lang="el-GR" dirty="0"/>
              <a:t>Στην πρώτη διδακτέα ύλη του 1836 για τη δευτεροβάθμια εκπαίδευση, η διδασκαλία των μαθηματικών γίνεται χωρίς να υπάρχει διάκριση σε κλάδους.</a:t>
            </a:r>
            <a:endParaRPr lang="en-US" dirty="0"/>
          </a:p>
          <a:p>
            <a:r>
              <a:rPr lang="el-GR" dirty="0"/>
              <a:t> </a:t>
            </a:r>
            <a:endParaRPr lang="en-US" dirty="0"/>
          </a:p>
          <a:p>
            <a:r>
              <a:rPr lang="el-GR" b="1" dirty="0"/>
              <a:t>Η ρύθμιση του υλικού στη διδακτέα ύλη του 1857 καθώς επίσης και το αντίστοιχο σχολικό εγχειρίδιο</a:t>
            </a:r>
            <a:r>
              <a:rPr lang="el-GR" dirty="0"/>
              <a:t> που χρησιμοποιήθηκε κατά την εποχή εκείνη, δείχνουν ότι το περιεχόμενό της Γεωμετρίας </a:t>
            </a:r>
            <a:r>
              <a:rPr lang="el-GR" b="1" dirty="0"/>
              <a:t>δεν αντιγράφηκε αυστηρά σύμφωνα με τα “Στοιχεία” του Ευκλείδη</a:t>
            </a:r>
            <a:r>
              <a:rPr lang="el-GR" dirty="0"/>
              <a:t>, όπως είχε γίνει παραδείγματος χάρη στην Αγγλία. (Τουμάσης, 1990)</a:t>
            </a:r>
            <a:endParaRPr lang="en-US" dirty="0"/>
          </a:p>
          <a:p>
            <a:r>
              <a:rPr lang="el-GR" dirty="0"/>
              <a:t> </a:t>
            </a:r>
            <a:endParaRPr lang="en-US" dirty="0"/>
          </a:p>
          <a:p>
            <a:r>
              <a:rPr lang="el-GR" dirty="0"/>
              <a:t>Στην Ελλάδα μέχρι το τέλος του δέκατου ένατου αιώνα, </a:t>
            </a:r>
            <a:r>
              <a:rPr lang="en-US" dirty="0"/>
              <a:t> </a:t>
            </a:r>
            <a:r>
              <a:rPr lang="el-GR" dirty="0"/>
              <a:t>το σχολικό εγχειρίδιο Γεωμετρίας που επικράτησε στη δευτεροβάθμια εκπαίδευση ήταν η Γεωμετρία του </a:t>
            </a:r>
            <a:r>
              <a:rPr lang="en-US" dirty="0"/>
              <a:t>Legendre  </a:t>
            </a:r>
            <a:r>
              <a:rPr lang="el-GR" dirty="0"/>
              <a:t>σε διάφορες εκδόσεις:</a:t>
            </a:r>
            <a:endParaRPr lang="en-US" dirty="0"/>
          </a:p>
          <a:p>
            <a:pPr lvl="0"/>
            <a:r>
              <a:rPr lang="el-GR" dirty="0"/>
              <a:t> </a:t>
            </a:r>
            <a:endParaRPr lang="en-US" dirty="0"/>
          </a:p>
          <a:p>
            <a:r>
              <a:rPr lang="en-US" dirty="0"/>
              <a:t> </a:t>
            </a:r>
          </a:p>
          <a:p>
            <a:r>
              <a:rPr lang="el-GR" b="1" dirty="0"/>
              <a:t>Β Περίοδος: 1885-1968</a:t>
            </a:r>
            <a:endParaRPr lang="en-US" dirty="0"/>
          </a:p>
          <a:p>
            <a:r>
              <a:rPr lang="el-GR" dirty="0"/>
              <a:t>Κατά την περίοδο αυτή το μάθημα των μαθηματικών καταλαμβάνει περισσότερο χρόνο και διαιρείται σε κλάδους: Αριθμητική, Άλγεβρα, Γεωμετρία, Τριγωνομετρία. Ο διαχωρισμός αυτός διήρκεσε μέχρι τη μεταρρύθμιση των “σύγχρονων” μαθηματικών κατά τη διάρκεια της δεκαετίας του 1960. Σε αυτό το διάστημα υπάρχουν διάφορες γεωμετρίες τύπου </a:t>
            </a:r>
            <a:r>
              <a:rPr lang="en-US" dirty="0"/>
              <a:t> Legendre</a:t>
            </a:r>
            <a:r>
              <a:rPr lang="el-GR" dirty="0"/>
              <a:t> π.χ. του Χατζιδάκη, του Μπαρμπαστάθη και του Νικολάου. </a:t>
            </a:r>
            <a:endParaRPr lang="en-US" dirty="0"/>
          </a:p>
          <a:p>
            <a:r>
              <a:rPr lang="el-GR" dirty="0"/>
              <a:t> </a:t>
            </a:r>
            <a:endParaRPr lang="en-US" dirty="0"/>
          </a:p>
          <a:p>
            <a:r>
              <a:rPr lang="el-GR" b="1" dirty="0"/>
              <a:t>Γ Περίοδος: 1968-παρόν</a:t>
            </a:r>
            <a:endParaRPr lang="en-US" dirty="0"/>
          </a:p>
          <a:p>
            <a:r>
              <a:rPr lang="el-GR" dirty="0"/>
              <a:t>Στη συνέχεια εμφανίζονται παροδικά κάποιες γεωμετρίες που χρησιμοποιούν στοιχεία της αξιωματικής του </a:t>
            </a:r>
            <a:r>
              <a:rPr lang="en-US" dirty="0"/>
              <a:t>Hilbert</a:t>
            </a:r>
            <a:r>
              <a:rPr lang="el-GR" dirty="0"/>
              <a:t>.</a:t>
            </a:r>
            <a:endParaRPr lang="en-US" dirty="0"/>
          </a:p>
          <a:p>
            <a:r>
              <a:rPr lang="el-GR" dirty="0"/>
              <a:t>Οι νέες προσπάθειες τείνουν να εξαλείψουν τις επιστημολογικές αποκλίσεις των γεωμετριών του </a:t>
            </a:r>
            <a:r>
              <a:rPr lang="en-US" dirty="0"/>
              <a:t>Legendre</a:t>
            </a:r>
            <a:r>
              <a:rPr lang="el-GR" dirty="0"/>
              <a:t> από τα “Στοιχεία” του Ευκλείδη ως εξής: </a:t>
            </a:r>
            <a:endParaRPr lang="en-US" dirty="0"/>
          </a:p>
          <a:p>
            <a:pPr lvl="0"/>
            <a:r>
              <a:rPr lang="el-GR" dirty="0"/>
              <a:t>Γίνεται μία αναδόμηση του περιεχομένου.</a:t>
            </a:r>
            <a:endParaRPr lang="en-US" dirty="0"/>
          </a:p>
          <a:p>
            <a:pPr lvl="0"/>
            <a:r>
              <a:rPr lang="el-GR" dirty="0"/>
              <a:t>Η αποδεικτική διαδικασία βασίζεται στη λογική </a:t>
            </a:r>
            <a:r>
              <a:rPr lang="el-GR" dirty="0" err="1"/>
              <a:t>συμπερασματολογία</a:t>
            </a:r>
            <a:r>
              <a:rPr lang="el-GR" dirty="0"/>
              <a:t>.</a:t>
            </a:r>
            <a:endParaRPr lang="en-US" dirty="0"/>
          </a:p>
          <a:p>
            <a:pPr lvl="0"/>
            <a:r>
              <a:rPr lang="el-GR" dirty="0"/>
              <a:t>Οι γεωμετρικές κατασκευές περιορίζονται μόνο σε ένα κεφάλαιο με τη μορφή εφαρμογών.</a:t>
            </a:r>
            <a:endParaRPr lang="en-US" dirty="0"/>
          </a:p>
          <a:p>
            <a:pPr lvl="0"/>
            <a:r>
              <a:rPr lang="el-GR" dirty="0"/>
              <a:t>Γίνεται προσπάθεια λογικής αυστηρότητας με τη </a:t>
            </a:r>
            <a:r>
              <a:rPr lang="en-US" dirty="0"/>
              <a:t> </a:t>
            </a:r>
            <a:r>
              <a:rPr lang="el-GR" dirty="0"/>
              <a:t>βοήθεια της αριθμητικής και  της άλγεβρας. </a:t>
            </a:r>
            <a:endParaRPr lang="en-US" dirty="0"/>
          </a:p>
          <a:p>
            <a:r>
              <a:rPr lang="el-GR" dirty="0"/>
              <a:t> </a:t>
            </a:r>
            <a:endParaRPr lang="en-US" dirty="0"/>
          </a:p>
          <a:p>
            <a:r>
              <a:rPr lang="el-GR" dirty="0"/>
              <a:t>Ακολουθεί η μεταρρύθμιση του 1999  </a:t>
            </a:r>
            <a:endParaRPr lang="en-US" dirty="0"/>
          </a:p>
          <a:p>
            <a:r>
              <a:rPr lang="el-GR" dirty="0"/>
              <a:t>Ύστερα από δύο χρόνια αντικαθίσταται από το σημερινό βιβλίο της Ευκλείδειας Γεωμετρίας, που υλοποιήθηκε με τη συμβολή της Ελληνικής Μαθηματικής Εταιρείας. </a:t>
            </a:r>
            <a:endParaRPr lang="en-US" dirty="0"/>
          </a:p>
          <a:p>
            <a:r>
              <a:rPr lang="el-GR" dirty="0"/>
              <a:t> </a:t>
            </a:r>
            <a:endParaRPr lang="en-US" dirty="0"/>
          </a:p>
          <a:p>
            <a:r>
              <a:rPr lang="el-GR" dirty="0"/>
              <a:t>Το αναλυτικό πρόγραμμα </a:t>
            </a:r>
            <a:r>
              <a:rPr lang="en-US" dirty="0"/>
              <a:t> </a:t>
            </a:r>
            <a:r>
              <a:rPr lang="el-GR" dirty="0"/>
              <a:t>σπουδών που ισχύει από το 1997 και βελτιώθηκε το 2004, </a:t>
            </a:r>
            <a:r>
              <a:rPr lang="en-US" dirty="0"/>
              <a:t> </a:t>
            </a:r>
            <a:r>
              <a:rPr lang="el-GR" dirty="0"/>
              <a:t>στην προσπάθειά του για μία σύγχρονη διδακτική και μαθησιακή πραγματικότητα, εισήγαγε πολλές καινοτομίες στη διδασκαλία της Ευκλείδειας Γεωμετρίας:</a:t>
            </a:r>
            <a:endParaRPr lang="en-US" dirty="0"/>
          </a:p>
          <a:p>
            <a:pPr lvl="0"/>
            <a:r>
              <a:rPr lang="el-GR" dirty="0"/>
              <a:t>Υποβαθμίζει την αξιωματική θεμελίωση και </a:t>
            </a:r>
            <a:r>
              <a:rPr lang="en-US" dirty="0"/>
              <a:t> </a:t>
            </a:r>
            <a:r>
              <a:rPr lang="el-GR" dirty="0"/>
              <a:t>δίνεται  έμφαση στην έννοια της απόδειξης και ιδιαίτερα με την αναλυτική-συνθετική μέθοδο, η οποία αναδεικνύει την ευρετική πορεία μιας απόδειξης.</a:t>
            </a:r>
            <a:endParaRPr lang="en-US" dirty="0"/>
          </a:p>
          <a:p>
            <a:pPr lvl="0"/>
            <a:r>
              <a:rPr lang="el-GR" dirty="0"/>
              <a:t>Επαναφέρει τη διδασκαλία ενός πεδίου εφαρμογής των προτάσεων της ευκλείδειας γεωμετρίας όπως είναι τα προβλήματα γεωμετρικών τόπων και κατασκευών.</a:t>
            </a:r>
            <a:endParaRPr lang="en-US" dirty="0"/>
          </a:p>
          <a:p>
            <a:pPr lvl="0"/>
            <a:r>
              <a:rPr lang="el-GR" dirty="0"/>
              <a:t>Εμπλουτίζεται η διδασκαλία με δραστηριότητες. Εισάγονται προβλήματα που υπερβαίνουν το επίπεδο των παραδοσιακών ασκήσεων και ενθαρρύνεται η ομαδική εργασία και έρευνα των μαθητών μέσα στην τάξη. </a:t>
            </a:r>
            <a:endParaRPr lang="en-US" dirty="0"/>
          </a:p>
          <a:p>
            <a:pPr lvl="0"/>
            <a:r>
              <a:rPr lang="el-GR" dirty="0"/>
              <a:t>Προτείνεται η υποστήριξη της διδασκαλίας από εφαρμογές ηλεκτρονικών υπολογιστών μέσω δυναμικών λογισμικών γεωμετρίας, π.χ. </a:t>
            </a:r>
            <a:r>
              <a:rPr lang="en-US" dirty="0"/>
              <a:t>Geometer</a:t>
            </a:r>
            <a:r>
              <a:rPr lang="el-GR" dirty="0"/>
              <a:t>’</a:t>
            </a:r>
            <a:r>
              <a:rPr lang="en-US" dirty="0"/>
              <a:t>s Sketchpad</a:t>
            </a:r>
            <a:r>
              <a:rPr lang="el-GR" dirty="0"/>
              <a:t>, </a:t>
            </a:r>
            <a:r>
              <a:rPr lang="en-US" dirty="0"/>
              <a:t>Geogebra</a:t>
            </a:r>
            <a:r>
              <a:rPr lang="el-GR" dirty="0"/>
              <a:t>.</a:t>
            </a:r>
            <a:endParaRPr lang="en-US" dirty="0"/>
          </a:p>
          <a:p>
            <a:r>
              <a:rPr lang="en-US" dirty="0"/>
              <a:t>(Πα</a:t>
            </a:r>
            <a:r>
              <a:rPr lang="en-US" dirty="0" err="1"/>
              <a:t>ιδ</a:t>
            </a:r>
            <a:r>
              <a:rPr lang="en-US" dirty="0"/>
              <a:t>αγωγικό</a:t>
            </a:r>
            <a:r>
              <a:rPr lang="el-GR" dirty="0"/>
              <a:t> Ινστιτούτο, 1997, </a:t>
            </a:r>
            <a:r>
              <a:rPr lang="en-US" dirty="0"/>
              <a:t> </a:t>
            </a:r>
            <a:r>
              <a:rPr lang="el-GR" dirty="0"/>
              <a:t>Παιδαγωγικό Ινστιτούτο, 2004)</a:t>
            </a:r>
            <a:endParaRPr lang="en-US" dirty="0"/>
          </a:p>
          <a:p>
            <a:br>
              <a:rPr lang="el-GR" dirty="0"/>
            </a:br>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6</a:t>
            </a:fld>
            <a:endParaRPr lang="en-US"/>
          </a:p>
        </p:txBody>
      </p:sp>
    </p:spTree>
    <p:extLst>
      <p:ext uri="{BB962C8B-B14F-4D97-AF65-F5344CB8AC3E}">
        <p14:creationId xmlns:p14="http://schemas.microsoft.com/office/powerpoint/2010/main" val="26699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Τα εργαλεία, οι ορισμοί, οι τεχνικές διερεύνησης και οι οπτικές αναπαραστάσεις που συνδέονται µε τα Λογισμικά Δυναμικής Γεωμετρίας, βοηθούν στη δημιουργία ενός ευχάριστου µ</a:t>
            </a:r>
            <a:r>
              <a:rPr lang="el-GR" dirty="0" err="1"/>
              <a:t>αθησιακού</a:t>
            </a:r>
            <a:r>
              <a:rPr lang="el-GR" dirty="0"/>
              <a:t> περιβάλλοντος, ριζικά διαφορετικού από την παραδοσιακή διδασκαλία της </a:t>
            </a:r>
            <a:r>
              <a:rPr lang="el-GR" dirty="0" err="1"/>
              <a:t>Γεωµετρίας</a:t>
            </a:r>
            <a:r>
              <a:rPr lang="el-GR" dirty="0"/>
              <a:t> µε κανόνα και διαβήτη. </a:t>
            </a:r>
            <a:endParaRPr lang="en-US" dirty="0"/>
          </a:p>
          <a:p>
            <a:r>
              <a:rPr lang="el-GR" dirty="0"/>
              <a:t> </a:t>
            </a:r>
            <a:endParaRPr lang="en-US" dirty="0"/>
          </a:p>
          <a:p>
            <a:r>
              <a:rPr lang="en-US" dirty="0"/>
              <a:t> </a:t>
            </a: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7</a:t>
            </a:fld>
            <a:endParaRPr lang="en-US"/>
          </a:p>
        </p:txBody>
      </p:sp>
    </p:spTree>
    <p:extLst>
      <p:ext uri="{BB962C8B-B14F-4D97-AF65-F5344CB8AC3E}">
        <p14:creationId xmlns:p14="http://schemas.microsoft.com/office/powerpoint/2010/main" val="1835625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Οι µ</a:t>
            </a:r>
            <a:r>
              <a:rPr lang="el-GR" dirty="0" err="1"/>
              <a:t>αθητές</a:t>
            </a:r>
            <a:r>
              <a:rPr lang="el-GR" dirty="0"/>
              <a:t> µ</a:t>
            </a:r>
            <a:r>
              <a:rPr lang="el-GR" dirty="0" err="1"/>
              <a:t>εγαλώνουν</a:t>
            </a:r>
            <a:r>
              <a:rPr lang="el-GR" dirty="0"/>
              <a:t> </a:t>
            </a:r>
            <a:r>
              <a:rPr lang="el-GR" dirty="0" err="1"/>
              <a:t>σήµερα</a:t>
            </a:r>
            <a:r>
              <a:rPr lang="el-GR" dirty="0"/>
              <a:t> µε τους υπολογιστές και την τεχνολογία να αντιμετωπίζονται πολύ θετικά. </a:t>
            </a:r>
          </a:p>
          <a:p>
            <a:r>
              <a:rPr lang="el-GR" dirty="0"/>
              <a:t>Ενώ η </a:t>
            </a:r>
            <a:r>
              <a:rPr lang="el-GR" dirty="0" err="1"/>
              <a:t>Γεωµετρία</a:t>
            </a:r>
            <a:r>
              <a:rPr lang="el-GR" dirty="0"/>
              <a:t> και η απόδειξη µ</a:t>
            </a:r>
            <a:r>
              <a:rPr lang="el-GR" dirty="0" err="1"/>
              <a:t>πορεί</a:t>
            </a:r>
            <a:r>
              <a:rPr lang="el-GR" dirty="0"/>
              <a:t> να φαίνονται απόμακρες από τη σκέψη τους, η χρησιμοποίηση κατά τη διδασκαλία ενός προγράμματος δυναμικής γεωμετρίας αποτελεί µ</a:t>
            </a:r>
            <a:r>
              <a:rPr lang="el-GR" dirty="0" err="1"/>
              <a:t>ια</a:t>
            </a:r>
            <a:r>
              <a:rPr lang="el-GR" dirty="0"/>
              <a:t> ευχάριστη και θελκτική απασχόληση.</a:t>
            </a:r>
            <a:endParaRPr lang="en-US" dirty="0"/>
          </a:p>
          <a:p>
            <a:r>
              <a:rPr lang="el-GR" dirty="0"/>
              <a:t> </a:t>
            </a:r>
            <a:endParaRPr lang="en-US" dirty="0"/>
          </a:p>
          <a:p>
            <a:r>
              <a:rPr lang="en-US" dirty="0"/>
              <a:t>  </a:t>
            </a: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8</a:t>
            </a:fld>
            <a:endParaRPr lang="en-US"/>
          </a:p>
        </p:txBody>
      </p:sp>
    </p:spTree>
    <p:extLst>
      <p:ext uri="{BB962C8B-B14F-4D97-AF65-F5344CB8AC3E}">
        <p14:creationId xmlns:p14="http://schemas.microsoft.com/office/powerpoint/2010/main" val="3980161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latin typeface="Times New Roman" panose="02020603050405020304" pitchFamily="18" charset="0"/>
                <a:cs typeface="Times New Roman" panose="02020603050405020304" pitchFamily="18" charset="0"/>
              </a:rPr>
              <a:t>Σύμφωνα με τον </a:t>
            </a:r>
            <a:r>
              <a:rPr lang="en-US" sz="1200" dirty="0">
                <a:latin typeface="Times New Roman" panose="02020603050405020304" pitchFamily="18" charset="0"/>
                <a:cs typeface="Times New Roman" panose="02020603050405020304" pitchFamily="18" charset="0"/>
              </a:rPr>
              <a:t>Choi</a:t>
            </a:r>
            <a:r>
              <a:rPr lang="el-GR" sz="1200" dirty="0">
                <a:latin typeface="Times New Roman" panose="02020603050405020304" pitchFamily="18" charset="0"/>
                <a:cs typeface="Times New Roman" panose="02020603050405020304" pitchFamily="18" charset="0"/>
              </a:rPr>
              <a:t> : Η χρήση του </a:t>
            </a:r>
            <a:r>
              <a:rPr lang="en-US" sz="1200" b="1" dirty="0">
                <a:latin typeface="Times New Roman" panose="02020603050405020304" pitchFamily="18" charset="0"/>
                <a:cs typeface="Times New Roman" panose="02020603050405020304" pitchFamily="18" charset="0"/>
              </a:rPr>
              <a:t>Geometer</a:t>
            </a:r>
            <a:r>
              <a:rPr lang="el-GR" sz="1200" b="1"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s Sketchpad</a:t>
            </a:r>
            <a:r>
              <a:rPr lang="el-GR" sz="1200" dirty="0">
                <a:latin typeface="Times New Roman" panose="02020603050405020304" pitchFamily="18" charset="0"/>
                <a:cs typeface="Times New Roman" panose="02020603050405020304" pitchFamily="18" charset="0"/>
              </a:rPr>
              <a:t> βοήθησε τη </a:t>
            </a:r>
            <a:r>
              <a:rPr lang="el-GR" sz="1200" b="1" u="sng" dirty="0">
                <a:latin typeface="Times New Roman" panose="02020603050405020304" pitchFamily="18" charset="0"/>
                <a:cs typeface="Times New Roman" panose="02020603050405020304" pitchFamily="18" charset="0"/>
              </a:rPr>
              <a:t>βελτίωση των µ</a:t>
            </a:r>
            <a:r>
              <a:rPr lang="el-GR" sz="1200" b="1" u="sng" dirty="0" err="1">
                <a:latin typeface="Times New Roman" panose="02020603050405020304" pitchFamily="18" charset="0"/>
                <a:cs typeface="Times New Roman" panose="02020603050405020304" pitchFamily="18" charset="0"/>
              </a:rPr>
              <a:t>αθητών</a:t>
            </a:r>
            <a:r>
              <a:rPr lang="el-GR" sz="1200" b="1" u="sng" dirty="0">
                <a:latin typeface="Times New Roman" panose="02020603050405020304" pitchFamily="18" charset="0"/>
                <a:cs typeface="Times New Roman" panose="02020603050405020304" pitchFamily="18" charset="0"/>
              </a:rPr>
              <a:t> στην ανάπτυξη της </a:t>
            </a:r>
            <a:r>
              <a:rPr lang="el-GR" sz="1200" b="1" u="sng" dirty="0" err="1">
                <a:latin typeface="Times New Roman" panose="02020603050405020304" pitchFamily="18" charset="0"/>
                <a:cs typeface="Times New Roman" panose="02020603050405020304" pitchFamily="18" charset="0"/>
              </a:rPr>
              <a:t>Γεωµετρικής</a:t>
            </a:r>
            <a:r>
              <a:rPr lang="el-GR" sz="1200" b="1" u="sng" dirty="0">
                <a:latin typeface="Times New Roman" panose="02020603050405020304" pitchFamily="18" charset="0"/>
                <a:cs typeface="Times New Roman" panose="02020603050405020304" pitchFamily="18" charset="0"/>
              </a:rPr>
              <a:t> Σκέψης. </a:t>
            </a:r>
            <a:endParaRPr lang="en-US" sz="1200" b="1" u="sng" dirty="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latin typeface="Times New Roman" panose="02020603050405020304" pitchFamily="18" charset="0"/>
                <a:cs typeface="Times New Roman" panose="02020603050405020304" pitchFamily="18" charset="0"/>
              </a:rPr>
              <a:t> Ο </a:t>
            </a:r>
            <a:r>
              <a:rPr lang="en-US" sz="1200" dirty="0">
                <a:latin typeface="Times New Roman" panose="02020603050405020304" pitchFamily="18" charset="0"/>
                <a:cs typeface="Times New Roman" panose="02020603050405020304" pitchFamily="18" charset="0"/>
              </a:rPr>
              <a:t>Yousef</a:t>
            </a:r>
            <a:r>
              <a:rPr lang="el-GR" sz="1200" dirty="0">
                <a:latin typeface="Times New Roman" panose="02020603050405020304" pitchFamily="18" charset="0"/>
                <a:cs typeface="Times New Roman" panose="02020603050405020304" pitchFamily="18" charset="0"/>
              </a:rPr>
              <a:t> αναφέρει ότι: Η χρήση της τεχνολογίας </a:t>
            </a:r>
            <a:r>
              <a:rPr lang="el-GR" sz="1200" b="1" u="sng" dirty="0">
                <a:latin typeface="Times New Roman" panose="02020603050405020304" pitchFamily="18" charset="0"/>
                <a:cs typeface="Times New Roman" panose="02020603050405020304" pitchFamily="18" charset="0"/>
              </a:rPr>
              <a:t>βελτιώνει τα κίνητρα των µ</a:t>
            </a:r>
            <a:r>
              <a:rPr lang="el-GR" sz="1200" b="1" u="sng" dirty="0" err="1">
                <a:latin typeface="Times New Roman" panose="02020603050405020304" pitchFamily="18" charset="0"/>
                <a:cs typeface="Times New Roman" panose="02020603050405020304" pitchFamily="18" charset="0"/>
              </a:rPr>
              <a:t>αθητών</a:t>
            </a:r>
            <a:r>
              <a:rPr lang="el-GR" sz="1200" u="sng"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latin typeface="Times New Roman" panose="02020603050405020304" pitchFamily="18" charset="0"/>
                <a:cs typeface="Times New Roman" panose="02020603050405020304" pitchFamily="18" charset="0"/>
              </a:rPr>
              <a:t>Ο </a:t>
            </a:r>
            <a:r>
              <a:rPr lang="en-US" sz="1200" dirty="0">
                <a:latin typeface="Times New Roman" panose="02020603050405020304" pitchFamily="18" charset="0"/>
                <a:cs typeface="Times New Roman" panose="02020603050405020304" pitchFamily="18" charset="0"/>
              </a:rPr>
              <a:t>Dixon</a:t>
            </a:r>
            <a:r>
              <a:rPr lang="el-GR" sz="1200" dirty="0">
                <a:latin typeface="Times New Roman" panose="02020603050405020304" pitchFamily="18" charset="0"/>
                <a:cs typeface="Times New Roman" panose="02020603050405020304" pitchFamily="18" charset="0"/>
              </a:rPr>
              <a:t> παρατηρεί πόσο </a:t>
            </a:r>
            <a:r>
              <a:rPr lang="el-GR" sz="1200" b="1" u="sng" dirty="0">
                <a:latin typeface="Times New Roman" panose="02020603050405020304" pitchFamily="18" charset="0"/>
                <a:cs typeface="Times New Roman" panose="02020603050405020304" pitchFamily="18" charset="0"/>
              </a:rPr>
              <a:t>γρήγορα και εύκολα οι µ</a:t>
            </a:r>
            <a:r>
              <a:rPr lang="el-GR" sz="1200" b="1" u="sng" dirty="0" err="1">
                <a:latin typeface="Times New Roman" panose="02020603050405020304" pitchFamily="18" charset="0"/>
                <a:cs typeface="Times New Roman" panose="02020603050405020304" pitchFamily="18" charset="0"/>
              </a:rPr>
              <a:t>αθητές</a:t>
            </a:r>
            <a:r>
              <a:rPr lang="el-GR" sz="1200" b="1" u="sng" dirty="0">
                <a:latin typeface="Times New Roman" panose="02020603050405020304" pitchFamily="18" charset="0"/>
                <a:cs typeface="Times New Roman" panose="02020603050405020304" pitchFamily="18" charset="0"/>
              </a:rPr>
              <a:t> µ</a:t>
            </a:r>
            <a:r>
              <a:rPr lang="el-GR" sz="1200" b="1" u="sng" dirty="0" err="1">
                <a:latin typeface="Times New Roman" panose="02020603050405020304" pitchFamily="18" charset="0"/>
                <a:cs typeface="Times New Roman" panose="02020603050405020304" pitchFamily="18" charset="0"/>
              </a:rPr>
              <a:t>πορούν</a:t>
            </a:r>
            <a:r>
              <a:rPr lang="el-GR" sz="1200" b="1" u="sng" dirty="0">
                <a:latin typeface="Times New Roman" panose="02020603050405020304" pitchFamily="18" charset="0"/>
                <a:cs typeface="Times New Roman" panose="02020603050405020304" pitchFamily="18" charset="0"/>
              </a:rPr>
              <a:t>  να χειριστούν </a:t>
            </a:r>
            <a:r>
              <a:rPr lang="el-GR" sz="1200" b="1" u="sng" dirty="0" err="1">
                <a:latin typeface="Times New Roman" panose="02020603050405020304" pitchFamily="18" charset="0"/>
                <a:cs typeface="Times New Roman" panose="02020603050405020304" pitchFamily="18" charset="0"/>
              </a:rPr>
              <a:t>σχήµατα</a:t>
            </a:r>
            <a:r>
              <a:rPr lang="el-GR" sz="1200" b="1" u="sng" dirty="0">
                <a:latin typeface="Times New Roman" panose="02020603050405020304" pitchFamily="18" charset="0"/>
                <a:cs typeface="Times New Roman" panose="02020603050405020304" pitchFamily="18" charset="0"/>
              </a:rPr>
              <a:t> </a:t>
            </a:r>
            <a:r>
              <a:rPr lang="el-GR" sz="1200" b="1" u="sng" dirty="0" err="1">
                <a:latin typeface="Times New Roman" panose="02020603050405020304" pitchFamily="18" charset="0"/>
                <a:cs typeface="Times New Roman" panose="02020603050405020304" pitchFamily="18" charset="0"/>
              </a:rPr>
              <a:t>χρησιµοποιώντας</a:t>
            </a:r>
            <a:r>
              <a:rPr lang="el-GR" sz="1200" b="1" u="sng" dirty="0">
                <a:latin typeface="Times New Roman" panose="02020603050405020304" pitchFamily="18" charset="0"/>
                <a:cs typeface="Times New Roman" panose="02020603050405020304" pitchFamily="18" charset="0"/>
              </a:rPr>
              <a:t> το </a:t>
            </a:r>
            <a:r>
              <a:rPr lang="en-US" sz="1200" b="1" u="sng" dirty="0">
                <a:latin typeface="Times New Roman" panose="02020603050405020304" pitchFamily="18" charset="0"/>
                <a:cs typeface="Times New Roman" panose="02020603050405020304" pitchFamily="18" charset="0"/>
              </a:rPr>
              <a:t>Geometer</a:t>
            </a:r>
            <a:r>
              <a:rPr lang="el-GR" sz="1200" b="1" u="sng" dirty="0">
                <a:latin typeface="Times New Roman" panose="02020603050405020304" pitchFamily="18" charset="0"/>
                <a:cs typeface="Times New Roman" panose="02020603050405020304" pitchFamily="18" charset="0"/>
              </a:rPr>
              <a:t>’</a:t>
            </a:r>
            <a:r>
              <a:rPr lang="en-US" sz="1200" b="1" u="sng" dirty="0">
                <a:latin typeface="Times New Roman" panose="02020603050405020304" pitchFamily="18" charset="0"/>
                <a:cs typeface="Times New Roman" panose="02020603050405020304" pitchFamily="18" charset="0"/>
              </a:rPr>
              <a:t>s Sketchpad</a:t>
            </a:r>
            <a:r>
              <a:rPr lang="el-GR" sz="1200" b="1" u="sng"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και πόσο αργά, επίπονα και ίσως  ανέφικτα  αυτά </a:t>
            </a:r>
            <a:r>
              <a:rPr lang="el-GR" sz="1200" dirty="0" err="1">
                <a:latin typeface="Times New Roman" panose="02020603050405020304" pitchFamily="18" charset="0"/>
                <a:cs typeface="Times New Roman" panose="02020603050405020304" pitchFamily="18" charset="0"/>
              </a:rPr>
              <a:t>επιτυνχάνονται</a:t>
            </a:r>
            <a:r>
              <a:rPr lang="el-GR" sz="1200" dirty="0">
                <a:latin typeface="Times New Roman" panose="02020603050405020304" pitchFamily="18" charset="0"/>
                <a:cs typeface="Times New Roman" panose="02020603050405020304" pitchFamily="18" charset="0"/>
              </a:rPr>
              <a:t> µε µ</a:t>
            </a:r>
            <a:r>
              <a:rPr lang="el-GR" sz="1200" dirty="0" err="1">
                <a:latin typeface="Times New Roman" panose="02020603050405020304" pitchFamily="18" charset="0"/>
                <a:cs typeface="Times New Roman" panose="02020603050405020304" pitchFamily="18" charset="0"/>
              </a:rPr>
              <a:t>ολύβι</a:t>
            </a:r>
            <a:r>
              <a:rPr lang="el-GR" sz="1200" dirty="0">
                <a:latin typeface="Times New Roman" panose="02020603050405020304" pitchFamily="18" charset="0"/>
                <a:cs typeface="Times New Roman" panose="02020603050405020304" pitchFamily="18" charset="0"/>
              </a:rPr>
              <a:t> και  χαρτί. </a:t>
            </a:r>
            <a:endParaRPr lang="en-US" sz="1200" dirty="0">
              <a:latin typeface="Times New Roman" panose="02020603050405020304" pitchFamily="18" charset="0"/>
              <a:cs typeface="Times New Roman" panose="02020603050405020304" pitchFamily="18" charset="0"/>
            </a:endParaRPr>
          </a:p>
          <a:p>
            <a:endParaRPr lang="el-GR" dirty="0"/>
          </a:p>
          <a:p>
            <a:endParaRPr lang="el-GR" dirty="0"/>
          </a:p>
          <a:p>
            <a:r>
              <a:rPr lang="en-US" sz="1200" kern="1200" dirty="0">
                <a:solidFill>
                  <a:schemeClr val="tx1"/>
                </a:solidFill>
                <a:effectLst/>
                <a:latin typeface="+mn-lt"/>
                <a:ea typeface="+mn-ea"/>
                <a:cs typeface="+mn-cs"/>
              </a:rPr>
              <a:t>Dixon</a:t>
            </a:r>
            <a:r>
              <a:rPr lang="el-GR" sz="1200" kern="1200" dirty="0">
                <a:solidFill>
                  <a:schemeClr val="tx1"/>
                </a:solidFill>
                <a:effectLst/>
                <a:latin typeface="+mn-lt"/>
                <a:ea typeface="+mn-ea"/>
                <a:cs typeface="+mn-cs"/>
              </a:rPr>
              <a:t> (1997), </a:t>
            </a:r>
            <a:r>
              <a:rPr lang="en-US" sz="1200" kern="1200" dirty="0">
                <a:solidFill>
                  <a:schemeClr val="tx1"/>
                </a:solidFill>
                <a:effectLst/>
                <a:latin typeface="+mn-lt"/>
                <a:ea typeface="+mn-ea"/>
                <a:cs typeface="+mn-cs"/>
              </a:rPr>
              <a:t>Yousef</a:t>
            </a:r>
            <a:r>
              <a:rPr lang="el-GR" sz="1200" kern="1200" dirty="0">
                <a:solidFill>
                  <a:schemeClr val="tx1"/>
                </a:solidFill>
                <a:effectLst/>
                <a:latin typeface="+mn-lt"/>
                <a:ea typeface="+mn-ea"/>
                <a:cs typeface="+mn-cs"/>
              </a:rPr>
              <a:t> (1997), </a:t>
            </a:r>
            <a:r>
              <a:rPr lang="en-US" sz="1200" kern="1200" dirty="0">
                <a:solidFill>
                  <a:schemeClr val="tx1"/>
                </a:solidFill>
                <a:effectLst/>
                <a:latin typeface="+mn-lt"/>
                <a:ea typeface="+mn-ea"/>
                <a:cs typeface="+mn-cs"/>
              </a:rPr>
              <a:t>Choi</a:t>
            </a:r>
            <a:r>
              <a:rPr lang="el-GR" sz="1200" kern="1200" dirty="0">
                <a:solidFill>
                  <a:schemeClr val="tx1"/>
                </a:solidFill>
                <a:effectLst/>
                <a:latin typeface="+mn-lt"/>
                <a:ea typeface="+mn-ea"/>
                <a:cs typeface="+mn-cs"/>
              </a:rPr>
              <a:t> (1999)</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Choi-Koh, S. S. (1999). </a:t>
            </a:r>
            <a:r>
              <a:rPr lang="en-US" sz="1200" i="1" kern="1200" dirty="0">
                <a:solidFill>
                  <a:schemeClr val="tx1"/>
                </a:solidFill>
                <a:effectLst/>
                <a:latin typeface="+mn-lt"/>
                <a:ea typeface="+mn-ea"/>
                <a:cs typeface="+mn-cs"/>
              </a:rPr>
              <a:t>A student's learning of geometry using the computer</a:t>
            </a:r>
            <a:r>
              <a:rPr lang="en-US" sz="1200" kern="1200" dirty="0">
                <a:solidFill>
                  <a:schemeClr val="tx1"/>
                </a:solidFill>
                <a:effectLst/>
                <a:latin typeface="+mn-lt"/>
                <a:ea typeface="+mn-ea"/>
                <a:cs typeface="+mn-cs"/>
              </a:rPr>
              <a:t>. The Journal of Educational Research, </a:t>
            </a:r>
            <a:r>
              <a:rPr lang="en-US" sz="1200" i="1" kern="1200" dirty="0">
                <a:solidFill>
                  <a:schemeClr val="tx1"/>
                </a:solidFill>
                <a:effectLst/>
                <a:latin typeface="+mn-lt"/>
                <a:ea typeface="+mn-ea"/>
                <a:cs typeface="+mn-cs"/>
              </a:rPr>
              <a:t>92</a:t>
            </a:r>
            <a:r>
              <a:rPr lang="en-US" sz="1200" kern="1200" dirty="0">
                <a:solidFill>
                  <a:schemeClr val="tx1"/>
                </a:solidFill>
                <a:effectLst/>
                <a:latin typeface="+mn-lt"/>
                <a:ea typeface="+mn-ea"/>
                <a:cs typeface="+mn-cs"/>
              </a:rPr>
              <a:t>(5), 301-311.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Dixon, J. K. (1997). </a:t>
            </a:r>
            <a:r>
              <a:rPr lang="en-US" sz="1200" i="1" kern="1200" dirty="0">
                <a:solidFill>
                  <a:schemeClr val="tx1"/>
                </a:solidFill>
                <a:effectLst/>
                <a:latin typeface="+mn-lt"/>
                <a:ea typeface="+mn-ea"/>
                <a:cs typeface="+mn-cs"/>
              </a:rPr>
              <a:t>Computer use and visualization in students' construction of reflection and rotation concepts.</a:t>
            </a:r>
            <a:r>
              <a:rPr lang="en-US" sz="1200" kern="1200" dirty="0">
                <a:solidFill>
                  <a:schemeClr val="tx1"/>
                </a:solidFill>
                <a:effectLst/>
                <a:latin typeface="+mn-lt"/>
                <a:ea typeface="+mn-ea"/>
                <a:cs typeface="+mn-cs"/>
              </a:rPr>
              <a:t> School Science and Mathematics, 97(7), 352-358.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Yousef, A. (1997). </a:t>
            </a:r>
            <a:r>
              <a:rPr lang="en-US" sz="1200" i="1" kern="1200" dirty="0">
                <a:solidFill>
                  <a:schemeClr val="tx1"/>
                </a:solidFill>
                <a:effectLst/>
                <a:latin typeface="+mn-lt"/>
                <a:ea typeface="+mn-ea"/>
                <a:cs typeface="+mn-cs"/>
              </a:rPr>
              <a:t>The effect of the Geometer's Sketchpad on the attitude toward geometry of high school students</a:t>
            </a:r>
            <a:r>
              <a:rPr lang="en-US" sz="1200" kern="1200" dirty="0">
                <a:solidFill>
                  <a:schemeClr val="tx1"/>
                </a:solidFill>
                <a:effectLst/>
                <a:latin typeface="+mn-lt"/>
                <a:ea typeface="+mn-ea"/>
                <a:cs typeface="+mn-cs"/>
              </a:rPr>
              <a:t>, (on-line). Abstract from: UMI ProQuest File: Dissertation Abstracts Item: 9732652.</a:t>
            </a:r>
          </a:p>
          <a:p>
            <a:endParaRPr lang="en-US" dirty="0"/>
          </a:p>
        </p:txBody>
      </p:sp>
      <p:sp>
        <p:nvSpPr>
          <p:cNvPr id="4" name="Slide Number Placeholder 3"/>
          <p:cNvSpPr>
            <a:spLocks noGrp="1"/>
          </p:cNvSpPr>
          <p:nvPr>
            <p:ph type="sldNum" sz="quarter" idx="5"/>
          </p:nvPr>
        </p:nvSpPr>
        <p:spPr/>
        <p:txBody>
          <a:bodyPr/>
          <a:lstStyle/>
          <a:p>
            <a:fld id="{C6891435-D27F-4008-93DA-EC4A7CEAC2C3}" type="slidenum">
              <a:rPr lang="en-US" smtClean="0"/>
              <a:t>9</a:t>
            </a:fld>
            <a:endParaRPr lang="en-US"/>
          </a:p>
        </p:txBody>
      </p:sp>
    </p:spTree>
    <p:extLst>
      <p:ext uri="{BB962C8B-B14F-4D97-AF65-F5344CB8AC3E}">
        <p14:creationId xmlns:p14="http://schemas.microsoft.com/office/powerpoint/2010/main" val="1366297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70" name="Group 2">
            <a:extLst>
              <a:ext uri="{FF2B5EF4-FFF2-40B4-BE49-F238E27FC236}">
                <a16:creationId xmlns:a16="http://schemas.microsoft.com/office/drawing/2014/main" id="{E467F410-8598-434E-9DE4-05FC9ECF5BC6}"/>
              </a:ext>
            </a:extLst>
          </p:cNvPr>
          <p:cNvGrpSpPr>
            <a:grpSpLocks/>
          </p:cNvGrpSpPr>
          <p:nvPr/>
        </p:nvGrpSpPr>
        <p:grpSpPr bwMode="auto">
          <a:xfrm>
            <a:off x="1" y="6350"/>
            <a:ext cx="12187767" cy="6851650"/>
            <a:chOff x="0" y="4"/>
            <a:chExt cx="5758" cy="4316"/>
          </a:xfrm>
        </p:grpSpPr>
        <p:grpSp>
          <p:nvGrpSpPr>
            <p:cNvPr id="7171" name="Group 3">
              <a:extLst>
                <a:ext uri="{FF2B5EF4-FFF2-40B4-BE49-F238E27FC236}">
                  <a16:creationId xmlns:a16="http://schemas.microsoft.com/office/drawing/2014/main" id="{E0B81381-C8B8-441D-8172-B13F186ADECC}"/>
                </a:ext>
              </a:extLst>
            </p:cNvPr>
            <p:cNvGrpSpPr>
              <a:grpSpLocks/>
            </p:cNvGrpSpPr>
            <p:nvPr/>
          </p:nvGrpSpPr>
          <p:grpSpPr bwMode="auto">
            <a:xfrm>
              <a:off x="0" y="1161"/>
              <a:ext cx="5758" cy="3159"/>
              <a:chOff x="0" y="1161"/>
              <a:chExt cx="5758" cy="3159"/>
            </a:xfrm>
          </p:grpSpPr>
          <p:sp>
            <p:nvSpPr>
              <p:cNvPr id="7172" name="Freeform 4">
                <a:extLst>
                  <a:ext uri="{FF2B5EF4-FFF2-40B4-BE49-F238E27FC236}">
                    <a16:creationId xmlns:a16="http://schemas.microsoft.com/office/drawing/2014/main" id="{D08D920C-A2CC-4DF4-ACBA-780B87349488}"/>
                  </a:ext>
                </a:extLst>
              </p:cNvPr>
              <p:cNvSpPr>
                <a:spLocks/>
              </p:cNvSpPr>
              <p:nvPr/>
            </p:nvSpPr>
            <p:spPr bwMode="hidden">
              <a:xfrm>
                <a:off x="558" y="1161"/>
                <a:ext cx="5200" cy="3159"/>
              </a:xfrm>
              <a:custGeom>
                <a:avLst/>
                <a:gdLst>
                  <a:gd name="T0" fmla="*/ 0 w 5184"/>
                  <a:gd name="T1" fmla="*/ 3159 h 3159"/>
                  <a:gd name="T2" fmla="*/ 5184 w 5184"/>
                  <a:gd name="T3" fmla="*/ 3159 h 3159"/>
                  <a:gd name="T4" fmla="*/ 5184 w 5184"/>
                  <a:gd name="T5" fmla="*/ 0 h 3159"/>
                  <a:gd name="T6" fmla="*/ 0 w 5184"/>
                  <a:gd name="T7" fmla="*/ 0 h 3159"/>
                  <a:gd name="T8" fmla="*/ 0 w 5184"/>
                  <a:gd name="T9" fmla="*/ 3159 h 3159"/>
                  <a:gd name="T10" fmla="*/ 0 w 5184"/>
                  <a:gd name="T11" fmla="*/ 3159 h 3159"/>
                </a:gdLst>
                <a:ahLst/>
                <a:cxnLst>
                  <a:cxn ang="0">
                    <a:pos x="T0" y="T1"/>
                  </a:cxn>
                  <a:cxn ang="0">
                    <a:pos x="T2" y="T3"/>
                  </a:cxn>
                  <a:cxn ang="0">
                    <a:pos x="T4" y="T5"/>
                  </a:cxn>
                  <a:cxn ang="0">
                    <a:pos x="T6" y="T7"/>
                  </a:cxn>
                  <a:cxn ang="0">
                    <a:pos x="T8" y="T9"/>
                  </a:cxn>
                  <a:cxn ang="0">
                    <a:pos x="T10" y="T11"/>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73" name="Freeform 5">
                <a:extLst>
                  <a:ext uri="{FF2B5EF4-FFF2-40B4-BE49-F238E27FC236}">
                    <a16:creationId xmlns:a16="http://schemas.microsoft.com/office/drawing/2014/main" id="{5D4229BD-7AD0-4475-8351-E2E81786321C}"/>
                  </a:ext>
                </a:extLst>
              </p:cNvPr>
              <p:cNvSpPr>
                <a:spLocks/>
              </p:cNvSpPr>
              <p:nvPr/>
            </p:nvSpPr>
            <p:spPr bwMode="hidden">
              <a:xfrm>
                <a:off x="0" y="1161"/>
                <a:ext cx="558" cy="3159"/>
              </a:xfrm>
              <a:custGeom>
                <a:avLst/>
                <a:gdLst>
                  <a:gd name="T0" fmla="*/ 0 w 556"/>
                  <a:gd name="T1" fmla="*/ 0 h 3159"/>
                  <a:gd name="T2" fmla="*/ 0 w 556"/>
                  <a:gd name="T3" fmla="*/ 3159 h 3159"/>
                  <a:gd name="T4" fmla="*/ 556 w 556"/>
                  <a:gd name="T5" fmla="*/ 3159 h 3159"/>
                  <a:gd name="T6" fmla="*/ 556 w 556"/>
                  <a:gd name="T7" fmla="*/ 0 h 3159"/>
                  <a:gd name="T8" fmla="*/ 0 w 556"/>
                  <a:gd name="T9" fmla="*/ 0 h 3159"/>
                  <a:gd name="T10" fmla="*/ 0 w 556"/>
                  <a:gd name="T11" fmla="*/ 0 h 3159"/>
                </a:gdLst>
                <a:ahLst/>
                <a:cxnLst>
                  <a:cxn ang="0">
                    <a:pos x="T0" y="T1"/>
                  </a:cxn>
                  <a:cxn ang="0">
                    <a:pos x="T2" y="T3"/>
                  </a:cxn>
                  <a:cxn ang="0">
                    <a:pos x="T4" y="T5"/>
                  </a:cxn>
                  <a:cxn ang="0">
                    <a:pos x="T6" y="T7"/>
                  </a:cxn>
                  <a:cxn ang="0">
                    <a:pos x="T8" y="T9"/>
                  </a:cxn>
                  <a:cxn ang="0">
                    <a:pos x="T10" y="T11"/>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grpSp>
        <p:sp>
          <p:nvSpPr>
            <p:cNvPr id="7174" name="Freeform 6">
              <a:extLst>
                <a:ext uri="{FF2B5EF4-FFF2-40B4-BE49-F238E27FC236}">
                  <a16:creationId xmlns:a16="http://schemas.microsoft.com/office/drawing/2014/main" id="{1F7B9DF1-D6B1-46BB-B388-9AA80C70CBED}"/>
                </a:ext>
              </a:extLst>
            </p:cNvPr>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75" name="Freeform 7">
              <a:extLst>
                <a:ext uri="{FF2B5EF4-FFF2-40B4-BE49-F238E27FC236}">
                  <a16:creationId xmlns:a16="http://schemas.microsoft.com/office/drawing/2014/main" id="{A36EF537-A1E3-46F8-ADD9-172C36F42323}"/>
                </a:ext>
              </a:extLst>
            </p:cNvPr>
            <p:cNvSpPr>
              <a:spLocks/>
            </p:cNvSpPr>
            <p:nvPr/>
          </p:nvSpPr>
          <p:spPr bwMode="ltGray">
            <a:xfrm>
              <a:off x="767" y="1155"/>
              <a:ext cx="252" cy="12"/>
            </a:xfrm>
            <a:custGeom>
              <a:avLst/>
              <a:gdLst>
                <a:gd name="T0" fmla="*/ 251 w 251"/>
                <a:gd name="T1" fmla="*/ 0 h 12"/>
                <a:gd name="T2" fmla="*/ 0 w 251"/>
                <a:gd name="T3" fmla="*/ 0 h 12"/>
                <a:gd name="T4" fmla="*/ 0 w 251"/>
                <a:gd name="T5" fmla="*/ 12 h 12"/>
                <a:gd name="T6" fmla="*/ 251 w 251"/>
                <a:gd name="T7" fmla="*/ 12 h 12"/>
                <a:gd name="T8" fmla="*/ 251 w 251"/>
                <a:gd name="T9" fmla="*/ 0 h 12"/>
                <a:gd name="T10" fmla="*/ 251 w 251"/>
                <a:gd name="T11" fmla="*/ 0 h 12"/>
              </a:gdLst>
              <a:ahLst/>
              <a:cxnLst>
                <a:cxn ang="0">
                  <a:pos x="T0" y="T1"/>
                </a:cxn>
                <a:cxn ang="0">
                  <a:pos x="T2" y="T3"/>
                </a:cxn>
                <a:cxn ang="0">
                  <a:pos x="T4" y="T5"/>
                </a:cxn>
                <a:cxn ang="0">
                  <a:pos x="T6" y="T7"/>
                </a:cxn>
                <a:cxn ang="0">
                  <a:pos x="T8" y="T9"/>
                </a:cxn>
                <a:cxn ang="0">
                  <a:pos x="T10" y="T11"/>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76" name="Freeform 8">
              <a:extLst>
                <a:ext uri="{FF2B5EF4-FFF2-40B4-BE49-F238E27FC236}">
                  <a16:creationId xmlns:a16="http://schemas.microsoft.com/office/drawing/2014/main" id="{68862458-AA4D-4A27-B2EA-517E40AA59CE}"/>
                </a:ext>
              </a:extLst>
            </p:cNvPr>
            <p:cNvSpPr>
              <a:spLocks/>
            </p:cNvSpPr>
            <p:nvPr/>
          </p:nvSpPr>
          <p:spPr bwMode="ltGray">
            <a:xfrm>
              <a:off x="0" y="1155"/>
              <a:ext cx="351" cy="12"/>
            </a:xfrm>
            <a:custGeom>
              <a:avLst/>
              <a:gdLst>
                <a:gd name="T0" fmla="*/ 0 w 251"/>
                <a:gd name="T1" fmla="*/ 0 h 12"/>
                <a:gd name="T2" fmla="*/ 0 w 251"/>
                <a:gd name="T3" fmla="*/ 12 h 12"/>
                <a:gd name="T4" fmla="*/ 251 w 251"/>
                <a:gd name="T5" fmla="*/ 12 h 12"/>
                <a:gd name="T6" fmla="*/ 251 w 251"/>
                <a:gd name="T7" fmla="*/ 0 h 12"/>
                <a:gd name="T8" fmla="*/ 0 w 251"/>
                <a:gd name="T9" fmla="*/ 0 h 12"/>
                <a:gd name="T10" fmla="*/ 0 w 251"/>
                <a:gd name="T11" fmla="*/ 0 h 12"/>
              </a:gdLst>
              <a:ahLst/>
              <a:cxnLst>
                <a:cxn ang="0">
                  <a:pos x="T0" y="T1"/>
                </a:cxn>
                <a:cxn ang="0">
                  <a:pos x="T2" y="T3"/>
                </a:cxn>
                <a:cxn ang="0">
                  <a:pos x="T4" y="T5"/>
                </a:cxn>
                <a:cxn ang="0">
                  <a:pos x="T6" y="T7"/>
                </a:cxn>
                <a:cxn ang="0">
                  <a:pos x="T8" y="T9"/>
                </a:cxn>
                <a:cxn ang="0">
                  <a:pos x="T10" y="T11"/>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grpSp>
          <p:nvGrpSpPr>
            <p:cNvPr id="7177" name="Group 9">
              <a:extLst>
                <a:ext uri="{FF2B5EF4-FFF2-40B4-BE49-F238E27FC236}">
                  <a16:creationId xmlns:a16="http://schemas.microsoft.com/office/drawing/2014/main" id="{DFCF78B9-AE57-4C01-8823-B534C5DE0113}"/>
                </a:ext>
              </a:extLst>
            </p:cNvPr>
            <p:cNvGrpSpPr>
              <a:grpSpLocks/>
            </p:cNvGrpSpPr>
            <p:nvPr/>
          </p:nvGrpSpPr>
          <p:grpSpPr bwMode="auto">
            <a:xfrm>
              <a:off x="348" y="4"/>
              <a:ext cx="5410" cy="4316"/>
              <a:chOff x="348" y="4"/>
              <a:chExt cx="5410" cy="4316"/>
            </a:xfrm>
          </p:grpSpPr>
          <p:sp>
            <p:nvSpPr>
              <p:cNvPr id="7178" name="Freeform 10">
                <a:extLst>
                  <a:ext uri="{FF2B5EF4-FFF2-40B4-BE49-F238E27FC236}">
                    <a16:creationId xmlns:a16="http://schemas.microsoft.com/office/drawing/2014/main" id="{DB4BDDE9-3AE3-41C8-A073-905FB17F34FE}"/>
                  </a:ext>
                </a:extLst>
              </p:cNvPr>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Lst>
                <a:ahLst/>
                <a:cxnLst>
                  <a:cxn ang="0">
                    <a:pos x="T0" y="T1"/>
                  </a:cxn>
                  <a:cxn ang="0">
                    <a:pos x="T2" y="T3"/>
                  </a:cxn>
                  <a:cxn ang="0">
                    <a:pos x="T4" y="T5"/>
                  </a:cxn>
                  <a:cxn ang="0">
                    <a:pos x="T6" y="T7"/>
                  </a:cxn>
                  <a:cxn ang="0">
                    <a:pos x="T8" y="T9"/>
                  </a:cxn>
                  <a:cxn ang="0">
                    <a:pos x="T10" y="T11"/>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79" name="Freeform 11">
                <a:extLst>
                  <a:ext uri="{FF2B5EF4-FFF2-40B4-BE49-F238E27FC236}">
                    <a16:creationId xmlns:a16="http://schemas.microsoft.com/office/drawing/2014/main" id="{1C968817-51F9-476C-8EA8-9A008173E1D1}"/>
                  </a:ext>
                </a:extLst>
              </p:cNvPr>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Lst>
                <a:ahLst/>
                <a:cxnLst>
                  <a:cxn ang="0">
                    <a:pos x="T0" y="T1"/>
                  </a:cxn>
                  <a:cxn ang="0">
                    <a:pos x="T2" y="T3"/>
                  </a:cxn>
                  <a:cxn ang="0">
                    <a:pos x="T4" y="T5"/>
                  </a:cxn>
                  <a:cxn ang="0">
                    <a:pos x="T6" y="T7"/>
                  </a:cxn>
                  <a:cxn ang="0">
                    <a:pos x="T8" y="T9"/>
                  </a:cxn>
                  <a:cxn ang="0">
                    <a:pos x="T10" y="T11"/>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80" name="Freeform 12">
                <a:extLst>
                  <a:ext uri="{FF2B5EF4-FFF2-40B4-BE49-F238E27FC236}">
                    <a16:creationId xmlns:a16="http://schemas.microsoft.com/office/drawing/2014/main" id="{61C5D861-E65E-43CA-9111-526F2D242B97}"/>
                  </a:ext>
                </a:extLst>
              </p:cNvPr>
              <p:cNvSpPr>
                <a:spLocks/>
              </p:cNvSpPr>
              <p:nvPr/>
            </p:nvSpPr>
            <p:spPr bwMode="ltGray">
              <a:xfrm>
                <a:off x="1019" y="1155"/>
                <a:ext cx="4739" cy="12"/>
              </a:xfrm>
              <a:custGeom>
                <a:avLst/>
                <a:gdLst>
                  <a:gd name="T0" fmla="*/ 4724 w 4724"/>
                  <a:gd name="T1" fmla="*/ 0 h 12"/>
                  <a:gd name="T2" fmla="*/ 0 w 4724"/>
                  <a:gd name="T3" fmla="*/ 0 h 12"/>
                  <a:gd name="T4" fmla="*/ 0 w 4724"/>
                  <a:gd name="T5" fmla="*/ 12 h 12"/>
                  <a:gd name="T6" fmla="*/ 4724 w 4724"/>
                  <a:gd name="T7" fmla="*/ 12 h 12"/>
                  <a:gd name="T8" fmla="*/ 4724 w 4724"/>
                  <a:gd name="T9" fmla="*/ 0 h 12"/>
                  <a:gd name="T10" fmla="*/ 4724 w 4724"/>
                  <a:gd name="T11" fmla="*/ 0 h 12"/>
                </a:gdLst>
                <a:ahLst/>
                <a:cxnLst>
                  <a:cxn ang="0">
                    <a:pos x="T0" y="T1"/>
                  </a:cxn>
                  <a:cxn ang="0">
                    <a:pos x="T2" y="T3"/>
                  </a:cxn>
                  <a:cxn ang="0">
                    <a:pos x="T4" y="T5"/>
                  </a:cxn>
                  <a:cxn ang="0">
                    <a:pos x="T6" y="T7"/>
                  </a:cxn>
                  <a:cxn ang="0">
                    <a:pos x="T8" y="T9"/>
                  </a:cxn>
                  <a:cxn ang="0">
                    <a:pos x="T10" y="T11"/>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81" name="Freeform 13">
                <a:extLst>
                  <a:ext uri="{FF2B5EF4-FFF2-40B4-BE49-F238E27FC236}">
                    <a16:creationId xmlns:a16="http://schemas.microsoft.com/office/drawing/2014/main" id="{C80D0612-1F87-4C44-AD13-CE58F1CD128F}"/>
                  </a:ext>
                </a:extLst>
              </p:cNvPr>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Lst>
                <a:ahLst/>
                <a:cxnLst>
                  <a:cxn ang="0">
                    <a:pos x="T0" y="T1"/>
                  </a:cxn>
                  <a:cxn ang="0">
                    <a:pos x="T2" y="T3"/>
                  </a:cxn>
                  <a:cxn ang="0">
                    <a:pos x="T4" y="T5"/>
                  </a:cxn>
                  <a:cxn ang="0">
                    <a:pos x="T6" y="T7"/>
                  </a:cxn>
                  <a:cxn ang="0">
                    <a:pos x="T8" y="T9"/>
                  </a:cxn>
                  <a:cxn ang="0">
                    <a:pos x="T10" y="T11"/>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82" name="Freeform 14">
                <a:extLst>
                  <a:ext uri="{FF2B5EF4-FFF2-40B4-BE49-F238E27FC236}">
                    <a16:creationId xmlns:a16="http://schemas.microsoft.com/office/drawing/2014/main" id="{1DAE5366-BD61-43A4-92C2-667BE9C3013B}"/>
                  </a:ext>
                </a:extLst>
              </p:cNvPr>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Lst>
                <a:ahLst/>
                <a:cxnLst>
                  <a:cxn ang="0">
                    <a:pos x="T0" y="T1"/>
                  </a:cxn>
                  <a:cxn ang="0">
                    <a:pos x="T2" y="T3"/>
                  </a:cxn>
                  <a:cxn ang="0">
                    <a:pos x="T4" y="T5"/>
                  </a:cxn>
                  <a:cxn ang="0">
                    <a:pos x="T6" y="T7"/>
                  </a:cxn>
                  <a:cxn ang="0">
                    <a:pos x="T8" y="T9"/>
                  </a:cxn>
                  <a:cxn ang="0">
                    <a:pos x="T10" y="T11"/>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7183" name="Freeform 15">
                <a:extLst>
                  <a:ext uri="{FF2B5EF4-FFF2-40B4-BE49-F238E27FC236}">
                    <a16:creationId xmlns:a16="http://schemas.microsoft.com/office/drawing/2014/main" id="{4C1F8E74-A1D3-4179-B037-91B473F0E63D}"/>
                  </a:ext>
                </a:extLst>
              </p:cNvPr>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grpSp>
      </p:grpSp>
      <p:sp>
        <p:nvSpPr>
          <p:cNvPr id="7184" name="Rectangle 16">
            <a:extLst>
              <a:ext uri="{FF2B5EF4-FFF2-40B4-BE49-F238E27FC236}">
                <a16:creationId xmlns:a16="http://schemas.microsoft.com/office/drawing/2014/main" id="{B17BB93F-824B-42DD-88D1-4008BAA70EFE}"/>
              </a:ext>
            </a:extLst>
          </p:cNvPr>
          <p:cNvSpPr>
            <a:spLocks noGrp="1" noChangeArrowheads="1"/>
          </p:cNvSpPr>
          <p:nvPr>
            <p:ph type="ctrTitle" sz="quarter"/>
          </p:nvPr>
        </p:nvSpPr>
        <p:spPr>
          <a:xfrm>
            <a:off x="1422400" y="1997076"/>
            <a:ext cx="9448800" cy="1431925"/>
          </a:xfrm>
        </p:spPr>
        <p:txBody>
          <a:bodyPr anchor="b"/>
          <a:lstStyle>
            <a:lvl1pPr>
              <a:defRPr/>
            </a:lvl1pPr>
          </a:lstStyle>
          <a:p>
            <a:pPr lvl="0"/>
            <a:r>
              <a:rPr lang="en-US" altLang="en-US" noProof="0"/>
              <a:t>Click to edit Master title style</a:t>
            </a:r>
          </a:p>
        </p:txBody>
      </p:sp>
      <p:sp>
        <p:nvSpPr>
          <p:cNvPr id="7185" name="Rectangle 17">
            <a:extLst>
              <a:ext uri="{FF2B5EF4-FFF2-40B4-BE49-F238E27FC236}">
                <a16:creationId xmlns:a16="http://schemas.microsoft.com/office/drawing/2014/main" id="{E990CAEE-A4D8-4CD7-847C-134DE551AD73}"/>
              </a:ext>
            </a:extLst>
          </p:cNvPr>
          <p:cNvSpPr>
            <a:spLocks noGrp="1" noChangeArrowheads="1"/>
          </p:cNvSpPr>
          <p:nvPr>
            <p:ph type="subTitle" sz="quarter" idx="1"/>
          </p:nvPr>
        </p:nvSpPr>
        <p:spPr>
          <a:xfrm>
            <a:off x="1422400" y="3886200"/>
            <a:ext cx="8534400" cy="1752600"/>
          </a:xfrm>
        </p:spPr>
        <p:txBody>
          <a:bodyPr/>
          <a:lstStyle>
            <a:lvl1pPr marL="0" indent="0">
              <a:buFont typeface="Wingdings" panose="05000000000000000000" pitchFamily="2" charset="2"/>
              <a:buNone/>
              <a:defRPr/>
            </a:lvl1pPr>
          </a:lstStyle>
          <a:p>
            <a:pPr lvl="0"/>
            <a:r>
              <a:rPr lang="en-US" altLang="en-US" noProof="0"/>
              <a:t>Click to edit Master subtitle style</a:t>
            </a:r>
          </a:p>
        </p:txBody>
      </p:sp>
      <p:sp>
        <p:nvSpPr>
          <p:cNvPr id="7186" name="Rectangle 18">
            <a:extLst>
              <a:ext uri="{FF2B5EF4-FFF2-40B4-BE49-F238E27FC236}">
                <a16:creationId xmlns:a16="http://schemas.microsoft.com/office/drawing/2014/main" id="{6F57F48A-13C7-4344-9A96-7F81A5C61B8B}"/>
              </a:ext>
            </a:extLst>
          </p:cNvPr>
          <p:cNvSpPr>
            <a:spLocks noGrp="1" noChangeArrowheads="1"/>
          </p:cNvSpPr>
          <p:nvPr>
            <p:ph type="dt" sz="quarter" idx="2"/>
          </p:nvPr>
        </p:nvSpPr>
        <p:spPr/>
        <p:txBody>
          <a:bodyPr/>
          <a:lstStyle>
            <a:lvl1pPr>
              <a:defRPr/>
            </a:lvl1pPr>
          </a:lstStyle>
          <a:p>
            <a:endParaRPr lang="en-US" altLang="en-US"/>
          </a:p>
        </p:txBody>
      </p:sp>
      <p:sp>
        <p:nvSpPr>
          <p:cNvPr id="7187" name="Rectangle 19">
            <a:extLst>
              <a:ext uri="{FF2B5EF4-FFF2-40B4-BE49-F238E27FC236}">
                <a16:creationId xmlns:a16="http://schemas.microsoft.com/office/drawing/2014/main" id="{5847897E-DC26-4664-A518-7B7EF86114BA}"/>
              </a:ext>
            </a:extLst>
          </p:cNvPr>
          <p:cNvSpPr>
            <a:spLocks noGrp="1" noChangeArrowheads="1"/>
          </p:cNvSpPr>
          <p:nvPr>
            <p:ph type="ftr" sz="quarter" idx="3"/>
          </p:nvPr>
        </p:nvSpPr>
        <p:spPr>
          <a:xfrm>
            <a:off x="4470400" y="6248400"/>
            <a:ext cx="3860800" cy="457200"/>
          </a:xfrm>
        </p:spPr>
        <p:txBody>
          <a:bodyPr/>
          <a:lstStyle>
            <a:lvl1pPr>
              <a:defRPr/>
            </a:lvl1pPr>
          </a:lstStyle>
          <a:p>
            <a:endParaRPr lang="en-US" altLang="en-US"/>
          </a:p>
        </p:txBody>
      </p:sp>
      <p:sp>
        <p:nvSpPr>
          <p:cNvPr id="7188" name="Rectangle 20">
            <a:extLst>
              <a:ext uri="{FF2B5EF4-FFF2-40B4-BE49-F238E27FC236}">
                <a16:creationId xmlns:a16="http://schemas.microsoft.com/office/drawing/2014/main" id="{BF055194-D58C-4CF7-A71F-1A3F40DB5AED}"/>
              </a:ext>
            </a:extLst>
          </p:cNvPr>
          <p:cNvSpPr>
            <a:spLocks noGrp="1" noChangeArrowheads="1"/>
          </p:cNvSpPr>
          <p:nvPr>
            <p:ph type="sldNum" sz="quarter" idx="4"/>
          </p:nvPr>
        </p:nvSpPr>
        <p:spPr/>
        <p:txBody>
          <a:bodyPr/>
          <a:lstStyle>
            <a:lvl1pPr>
              <a:defRPr/>
            </a:lvl1pPr>
          </a:lstStyle>
          <a:p>
            <a:fld id="{F360D413-8AF5-46C7-8B1D-A02FA85F059F}" type="slidenum">
              <a:rPr lang="en-US" altLang="en-US"/>
              <a:pPr/>
              <a:t>‹#›</a:t>
            </a:fld>
            <a:endParaRPr lang="en-US" altLang="en-US"/>
          </a:p>
        </p:txBody>
      </p:sp>
    </p:spTree>
    <p:extLst>
      <p:ext uri="{BB962C8B-B14F-4D97-AF65-F5344CB8AC3E}">
        <p14:creationId xmlns:p14="http://schemas.microsoft.com/office/powerpoint/2010/main" val="3992699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1EA11-9567-44E4-9686-DD02DF7191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0E0384-3CC5-4AE8-885F-EE3F5932B3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074777-91F3-4B30-9073-52656D14395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7D60BB3-7E01-423E-ACBA-5713E5E169A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E2383C3-2AC1-4C46-BD22-1EF1D9E7785F}"/>
              </a:ext>
            </a:extLst>
          </p:cNvPr>
          <p:cNvSpPr>
            <a:spLocks noGrp="1"/>
          </p:cNvSpPr>
          <p:nvPr>
            <p:ph type="sldNum" sz="quarter" idx="12"/>
          </p:nvPr>
        </p:nvSpPr>
        <p:spPr/>
        <p:txBody>
          <a:bodyPr/>
          <a:lstStyle>
            <a:lvl1pPr>
              <a:defRPr/>
            </a:lvl1pPr>
          </a:lstStyle>
          <a:p>
            <a:fld id="{E330A1CD-96EE-4C1D-8620-169AA463F50F}" type="slidenum">
              <a:rPr lang="en-US" altLang="en-US"/>
              <a:pPr/>
              <a:t>‹#›</a:t>
            </a:fld>
            <a:endParaRPr lang="en-US" altLang="en-US"/>
          </a:p>
        </p:txBody>
      </p:sp>
    </p:spTree>
    <p:extLst>
      <p:ext uri="{BB962C8B-B14F-4D97-AF65-F5344CB8AC3E}">
        <p14:creationId xmlns:p14="http://schemas.microsoft.com/office/powerpoint/2010/main" val="1185371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CE2F7-050E-4832-85F1-12B337652C9A}"/>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C85DE2-F4C2-419D-A160-7299D5EA1FF5}"/>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A1F95EF3-56EE-4F49-BA9C-25C65927B04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127BE0E-441B-4A12-89A4-12BD58387F1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565A74F-8348-44A5-8C8B-AE2D21D68CE7}"/>
              </a:ext>
            </a:extLst>
          </p:cNvPr>
          <p:cNvSpPr>
            <a:spLocks noGrp="1"/>
          </p:cNvSpPr>
          <p:nvPr>
            <p:ph type="sldNum" sz="quarter" idx="12"/>
          </p:nvPr>
        </p:nvSpPr>
        <p:spPr/>
        <p:txBody>
          <a:bodyPr/>
          <a:lstStyle>
            <a:lvl1pPr>
              <a:defRPr/>
            </a:lvl1pPr>
          </a:lstStyle>
          <a:p>
            <a:fld id="{61CFB10E-9A75-44A9-AFEF-79A6CF13EC88}" type="slidenum">
              <a:rPr lang="en-US" altLang="en-US"/>
              <a:pPr/>
              <a:t>‹#›</a:t>
            </a:fld>
            <a:endParaRPr lang="en-US" altLang="en-US"/>
          </a:p>
        </p:txBody>
      </p:sp>
    </p:spTree>
    <p:extLst>
      <p:ext uri="{BB962C8B-B14F-4D97-AF65-F5344CB8AC3E}">
        <p14:creationId xmlns:p14="http://schemas.microsoft.com/office/powerpoint/2010/main" val="10287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9F21F-27D6-44D1-917C-97FC635F22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03C464-94AD-4F18-B310-4B33DFF13CD5}"/>
              </a:ext>
            </a:extLst>
          </p:cNvPr>
          <p:cNvSpPr>
            <a:spLocks noGrp="1"/>
          </p:cNvSpPr>
          <p:nvPr>
            <p:ph sz="half" idx="1"/>
          </p:nvPr>
        </p:nvSpPr>
        <p:spPr>
          <a:xfrm>
            <a:off x="1422400" y="1981200"/>
            <a:ext cx="4927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F38792-9EB5-485E-8638-C824AE4130C2}"/>
              </a:ext>
            </a:extLst>
          </p:cNvPr>
          <p:cNvSpPr>
            <a:spLocks noGrp="1"/>
          </p:cNvSpPr>
          <p:nvPr>
            <p:ph sz="half" idx="2"/>
          </p:nvPr>
        </p:nvSpPr>
        <p:spPr>
          <a:xfrm>
            <a:off x="6553200" y="1981200"/>
            <a:ext cx="4927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985598-F2CC-4840-B4F6-457D00763B5F}"/>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CDF0337-3027-4D5A-AD73-F5575941A7F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65772DA-9684-4B83-ADEA-2FB1C0253123}"/>
              </a:ext>
            </a:extLst>
          </p:cNvPr>
          <p:cNvSpPr>
            <a:spLocks noGrp="1"/>
          </p:cNvSpPr>
          <p:nvPr>
            <p:ph type="sldNum" sz="quarter" idx="12"/>
          </p:nvPr>
        </p:nvSpPr>
        <p:spPr/>
        <p:txBody>
          <a:bodyPr/>
          <a:lstStyle>
            <a:lvl1pPr>
              <a:defRPr/>
            </a:lvl1pPr>
          </a:lstStyle>
          <a:p>
            <a:fld id="{09E4DAA0-FC66-4B5F-8D98-4BA595EB0552}" type="slidenum">
              <a:rPr lang="en-US" altLang="en-US"/>
              <a:pPr/>
              <a:t>‹#›</a:t>
            </a:fld>
            <a:endParaRPr lang="en-US" altLang="en-US"/>
          </a:p>
        </p:txBody>
      </p:sp>
    </p:spTree>
    <p:extLst>
      <p:ext uri="{BB962C8B-B14F-4D97-AF65-F5344CB8AC3E}">
        <p14:creationId xmlns:p14="http://schemas.microsoft.com/office/powerpoint/2010/main" val="1792080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00628-68FC-45D7-BE29-C8AD58343A9B}"/>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1F49A8-AFC3-48D4-B953-079EBC2C8572}"/>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CF4CF26-E67F-4230-8B5D-BD297C855FDB}"/>
              </a:ext>
            </a:extLst>
          </p:cNvPr>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E16972B-E1B6-4AA4-A2CB-D3F2945C420A}"/>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259FAD8-BCC3-4E6B-BFFE-0C3B3EE7DB23}"/>
              </a:ext>
            </a:extLst>
          </p:cNvPr>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08FF746-76BD-4F2D-98C8-8F4EF9F6FD83}"/>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7B72DF30-AE14-4977-BFC7-E0A9605FFC73}"/>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8B9B1E4B-BCE2-4257-B192-AF17E79F308E}"/>
              </a:ext>
            </a:extLst>
          </p:cNvPr>
          <p:cNvSpPr>
            <a:spLocks noGrp="1"/>
          </p:cNvSpPr>
          <p:nvPr>
            <p:ph type="sldNum" sz="quarter" idx="12"/>
          </p:nvPr>
        </p:nvSpPr>
        <p:spPr/>
        <p:txBody>
          <a:bodyPr/>
          <a:lstStyle>
            <a:lvl1pPr>
              <a:defRPr/>
            </a:lvl1pPr>
          </a:lstStyle>
          <a:p>
            <a:fld id="{4D2F6019-6AC0-436E-9D57-D582EC313D7C}" type="slidenum">
              <a:rPr lang="en-US" altLang="en-US"/>
              <a:pPr/>
              <a:t>‹#›</a:t>
            </a:fld>
            <a:endParaRPr lang="en-US" altLang="en-US"/>
          </a:p>
        </p:txBody>
      </p:sp>
    </p:spTree>
    <p:extLst>
      <p:ext uri="{BB962C8B-B14F-4D97-AF65-F5344CB8AC3E}">
        <p14:creationId xmlns:p14="http://schemas.microsoft.com/office/powerpoint/2010/main" val="4278260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1A935-637E-4A99-8440-A79767A2DA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A15DCD-8F7E-417B-A19B-5E74AAE30B4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FE8F972E-0382-4060-86F3-DEC6AE727CA3}"/>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1419E8B4-DA18-4CF5-98F1-C8C9439E6089}"/>
              </a:ext>
            </a:extLst>
          </p:cNvPr>
          <p:cNvSpPr>
            <a:spLocks noGrp="1"/>
          </p:cNvSpPr>
          <p:nvPr>
            <p:ph type="sldNum" sz="quarter" idx="12"/>
          </p:nvPr>
        </p:nvSpPr>
        <p:spPr/>
        <p:txBody>
          <a:bodyPr/>
          <a:lstStyle>
            <a:lvl1pPr>
              <a:defRPr/>
            </a:lvl1pPr>
          </a:lstStyle>
          <a:p>
            <a:fld id="{F9AF3260-FE9E-4187-8428-2A25E6B4CE98}" type="slidenum">
              <a:rPr lang="en-US" altLang="en-US"/>
              <a:pPr/>
              <a:t>‹#›</a:t>
            </a:fld>
            <a:endParaRPr lang="en-US" altLang="en-US"/>
          </a:p>
        </p:txBody>
      </p:sp>
    </p:spTree>
    <p:extLst>
      <p:ext uri="{BB962C8B-B14F-4D97-AF65-F5344CB8AC3E}">
        <p14:creationId xmlns:p14="http://schemas.microsoft.com/office/powerpoint/2010/main" val="10650785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3839B8-032A-4F7F-A17C-D9E01BA22BD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1407AD1-A4F8-4342-92E8-AD31A701C6BE}"/>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E72E8D07-107C-4F6C-8BF4-2A85D22B7D17}"/>
              </a:ext>
            </a:extLst>
          </p:cNvPr>
          <p:cNvSpPr>
            <a:spLocks noGrp="1"/>
          </p:cNvSpPr>
          <p:nvPr>
            <p:ph type="sldNum" sz="quarter" idx="12"/>
          </p:nvPr>
        </p:nvSpPr>
        <p:spPr/>
        <p:txBody>
          <a:bodyPr/>
          <a:lstStyle>
            <a:lvl1pPr>
              <a:defRPr/>
            </a:lvl1pPr>
          </a:lstStyle>
          <a:p>
            <a:fld id="{72A19ECF-746D-4191-A5FE-58C1784C17C5}" type="slidenum">
              <a:rPr lang="en-US" altLang="en-US"/>
              <a:pPr/>
              <a:t>‹#›</a:t>
            </a:fld>
            <a:endParaRPr lang="en-US" altLang="en-US"/>
          </a:p>
        </p:txBody>
      </p:sp>
    </p:spTree>
    <p:extLst>
      <p:ext uri="{BB962C8B-B14F-4D97-AF65-F5344CB8AC3E}">
        <p14:creationId xmlns:p14="http://schemas.microsoft.com/office/powerpoint/2010/main" val="24833755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5801-49E6-4700-BFC7-25E76DA00940}"/>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3CC1CD-6809-468F-87DF-504CE2FF92AC}"/>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007238B-A2C0-47B1-B98F-31B0F001471F}"/>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661EB75-8294-4465-8E17-62653A97464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8F22117-26FC-4911-9186-3947766B152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EC6BF00-E4C0-4DA4-B648-1CAF84782D4F}"/>
              </a:ext>
            </a:extLst>
          </p:cNvPr>
          <p:cNvSpPr>
            <a:spLocks noGrp="1"/>
          </p:cNvSpPr>
          <p:nvPr>
            <p:ph type="sldNum" sz="quarter" idx="12"/>
          </p:nvPr>
        </p:nvSpPr>
        <p:spPr/>
        <p:txBody>
          <a:bodyPr/>
          <a:lstStyle>
            <a:lvl1pPr>
              <a:defRPr/>
            </a:lvl1pPr>
          </a:lstStyle>
          <a:p>
            <a:fld id="{44D703AE-4720-4DCC-A741-4481C7F8BD7C}" type="slidenum">
              <a:rPr lang="en-US" altLang="en-US"/>
              <a:pPr/>
              <a:t>‹#›</a:t>
            </a:fld>
            <a:endParaRPr lang="en-US" altLang="en-US"/>
          </a:p>
        </p:txBody>
      </p:sp>
    </p:spTree>
    <p:extLst>
      <p:ext uri="{BB962C8B-B14F-4D97-AF65-F5344CB8AC3E}">
        <p14:creationId xmlns:p14="http://schemas.microsoft.com/office/powerpoint/2010/main" val="2832281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65127-952B-4AAD-B72E-7A16EF1BA7C2}"/>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97F9D2-9EF8-471A-BDA6-660320EFA1E7}"/>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85C4B71-0A59-4F5B-9A29-ECC2F4E1D4A2}"/>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0F6908D-8302-4100-B6C5-C2F789BFC23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32D9EF3-5A4A-455C-BA76-21DB70DD40C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84BEF89-ABCD-4225-96F1-2CB904AC3BC8}"/>
              </a:ext>
            </a:extLst>
          </p:cNvPr>
          <p:cNvSpPr>
            <a:spLocks noGrp="1"/>
          </p:cNvSpPr>
          <p:nvPr>
            <p:ph type="sldNum" sz="quarter" idx="12"/>
          </p:nvPr>
        </p:nvSpPr>
        <p:spPr/>
        <p:txBody>
          <a:bodyPr/>
          <a:lstStyle>
            <a:lvl1pPr>
              <a:defRPr/>
            </a:lvl1pPr>
          </a:lstStyle>
          <a:p>
            <a:fld id="{34725D4F-013D-416B-B925-87B3D984E288}" type="slidenum">
              <a:rPr lang="en-US" altLang="en-US"/>
              <a:pPr/>
              <a:t>‹#›</a:t>
            </a:fld>
            <a:endParaRPr lang="en-US" altLang="en-US"/>
          </a:p>
        </p:txBody>
      </p:sp>
    </p:spTree>
    <p:extLst>
      <p:ext uri="{BB962C8B-B14F-4D97-AF65-F5344CB8AC3E}">
        <p14:creationId xmlns:p14="http://schemas.microsoft.com/office/powerpoint/2010/main" val="773412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D084F-8A60-407A-A7CB-1BE4AD98133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119BE6-6B53-437E-B704-EBBD008A6DF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3F3B68-28F4-4409-B090-F89A9D07542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2799F6B-1B84-4086-9FDB-6533CE1D514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8AE228E-C235-4415-93DD-42D1BAB88455}"/>
              </a:ext>
            </a:extLst>
          </p:cNvPr>
          <p:cNvSpPr>
            <a:spLocks noGrp="1"/>
          </p:cNvSpPr>
          <p:nvPr>
            <p:ph type="sldNum" sz="quarter" idx="12"/>
          </p:nvPr>
        </p:nvSpPr>
        <p:spPr/>
        <p:txBody>
          <a:bodyPr/>
          <a:lstStyle>
            <a:lvl1pPr>
              <a:defRPr/>
            </a:lvl1pPr>
          </a:lstStyle>
          <a:p>
            <a:fld id="{9AAD4CA7-9FBA-463A-9ACB-3BFB21A27CB4}" type="slidenum">
              <a:rPr lang="en-US" altLang="en-US"/>
              <a:pPr/>
              <a:t>‹#›</a:t>
            </a:fld>
            <a:endParaRPr lang="en-US" altLang="en-US"/>
          </a:p>
        </p:txBody>
      </p:sp>
    </p:spTree>
    <p:extLst>
      <p:ext uri="{BB962C8B-B14F-4D97-AF65-F5344CB8AC3E}">
        <p14:creationId xmlns:p14="http://schemas.microsoft.com/office/powerpoint/2010/main" val="41119931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C940A5-FEFC-4158-B0AC-C68E67994A75}"/>
              </a:ext>
            </a:extLst>
          </p:cNvPr>
          <p:cNvSpPr>
            <a:spLocks noGrp="1"/>
          </p:cNvSpPr>
          <p:nvPr>
            <p:ph type="title" orient="vert"/>
          </p:nvPr>
        </p:nvSpPr>
        <p:spPr>
          <a:xfrm>
            <a:off x="8966200" y="304800"/>
            <a:ext cx="2514600" cy="5791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51ED64-BC98-4113-AD43-07F40E47B628}"/>
              </a:ext>
            </a:extLst>
          </p:cNvPr>
          <p:cNvSpPr>
            <a:spLocks noGrp="1"/>
          </p:cNvSpPr>
          <p:nvPr>
            <p:ph type="body" orient="vert" idx="1"/>
          </p:nvPr>
        </p:nvSpPr>
        <p:spPr>
          <a:xfrm>
            <a:off x="1422400" y="304800"/>
            <a:ext cx="7340600" cy="5791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64EE50-898C-47C9-A0A3-B4240E9118C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AB001BD-126E-44DA-9714-2BF2875D6BB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5912357-B60A-4CD1-8A30-1BFEE260C2AA}"/>
              </a:ext>
            </a:extLst>
          </p:cNvPr>
          <p:cNvSpPr>
            <a:spLocks noGrp="1"/>
          </p:cNvSpPr>
          <p:nvPr>
            <p:ph type="sldNum" sz="quarter" idx="12"/>
          </p:nvPr>
        </p:nvSpPr>
        <p:spPr/>
        <p:txBody>
          <a:bodyPr/>
          <a:lstStyle>
            <a:lvl1pPr>
              <a:defRPr/>
            </a:lvl1pPr>
          </a:lstStyle>
          <a:p>
            <a:fld id="{1839C75C-BD59-48DA-A6B5-ECA4FDDD760E}" type="slidenum">
              <a:rPr lang="en-US" altLang="en-US"/>
              <a:pPr/>
              <a:t>‹#›</a:t>
            </a:fld>
            <a:endParaRPr lang="en-US" altLang="en-US"/>
          </a:p>
        </p:txBody>
      </p:sp>
    </p:spTree>
    <p:extLst>
      <p:ext uri="{BB962C8B-B14F-4D97-AF65-F5344CB8AC3E}">
        <p14:creationId xmlns:p14="http://schemas.microsoft.com/office/powerpoint/2010/main" val="13617326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6F5C5-7B5B-4B6A-AFC0-9EACCD3032FC}"/>
              </a:ext>
            </a:extLst>
          </p:cNvPr>
          <p:cNvSpPr>
            <a:spLocks noGrp="1"/>
          </p:cNvSpPr>
          <p:nvPr>
            <p:ph type="title"/>
          </p:nvPr>
        </p:nvSpPr>
        <p:spPr>
          <a:xfrm>
            <a:off x="1422400" y="304801"/>
            <a:ext cx="10058400" cy="14319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1D14A1-5C92-4C2C-B788-7BE9BC21320A}"/>
              </a:ext>
            </a:extLst>
          </p:cNvPr>
          <p:cNvSpPr>
            <a:spLocks noGrp="1"/>
          </p:cNvSpPr>
          <p:nvPr>
            <p:ph type="body" sz="half" idx="1"/>
          </p:nvPr>
        </p:nvSpPr>
        <p:spPr>
          <a:xfrm>
            <a:off x="1422400" y="1981200"/>
            <a:ext cx="4927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EA412B-B4B3-4810-A2D0-27BA08B1AD1E}"/>
              </a:ext>
            </a:extLst>
          </p:cNvPr>
          <p:cNvSpPr>
            <a:spLocks noGrp="1"/>
          </p:cNvSpPr>
          <p:nvPr>
            <p:ph sz="half" idx="2"/>
          </p:nvPr>
        </p:nvSpPr>
        <p:spPr>
          <a:xfrm>
            <a:off x="6553200" y="1981200"/>
            <a:ext cx="4927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C6C72F-9D79-4F1E-8585-EC94A2254DEB}"/>
              </a:ext>
            </a:extLst>
          </p:cNvPr>
          <p:cNvSpPr>
            <a:spLocks noGrp="1"/>
          </p:cNvSpPr>
          <p:nvPr>
            <p:ph type="dt" sz="half" idx="10"/>
          </p:nvPr>
        </p:nvSpPr>
        <p:spPr>
          <a:xfrm>
            <a:off x="1422400" y="6248400"/>
            <a:ext cx="2540000" cy="45720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607DF12-71B1-46FE-9C38-ADBF051F0C0C}"/>
              </a:ext>
            </a:extLst>
          </p:cNvPr>
          <p:cNvSpPr>
            <a:spLocks noGrp="1"/>
          </p:cNvSpPr>
          <p:nvPr>
            <p:ph type="ftr" sz="quarter" idx="11"/>
          </p:nvPr>
        </p:nvSpPr>
        <p:spPr>
          <a:xfrm>
            <a:off x="4572000" y="6248400"/>
            <a:ext cx="3860800" cy="45720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AB928E5-834E-42C0-9469-FA3B09291A25}"/>
              </a:ext>
            </a:extLst>
          </p:cNvPr>
          <p:cNvSpPr>
            <a:spLocks noGrp="1"/>
          </p:cNvSpPr>
          <p:nvPr>
            <p:ph type="sldNum" sz="quarter" idx="12"/>
          </p:nvPr>
        </p:nvSpPr>
        <p:spPr>
          <a:xfrm>
            <a:off x="8940800" y="6248400"/>
            <a:ext cx="2540000" cy="457200"/>
          </a:xfrm>
        </p:spPr>
        <p:txBody>
          <a:bodyPr/>
          <a:lstStyle>
            <a:lvl1pPr>
              <a:defRPr/>
            </a:lvl1pPr>
          </a:lstStyle>
          <a:p>
            <a:fld id="{04BBB332-E50D-4E8A-BE07-7EBB9605E997}" type="slidenum">
              <a:rPr lang="en-US" altLang="en-US"/>
              <a:pPr/>
              <a:t>‹#›</a:t>
            </a:fld>
            <a:endParaRPr lang="en-US" altLang="en-US"/>
          </a:p>
        </p:txBody>
      </p:sp>
    </p:spTree>
    <p:extLst>
      <p:ext uri="{BB962C8B-B14F-4D97-AF65-F5344CB8AC3E}">
        <p14:creationId xmlns:p14="http://schemas.microsoft.com/office/powerpoint/2010/main" val="296178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56E3C-EC79-4FCA-AB92-BD48F347BB78}"/>
              </a:ext>
            </a:extLst>
          </p:cNvPr>
          <p:cNvSpPr>
            <a:spLocks noGrp="1"/>
          </p:cNvSpPr>
          <p:nvPr>
            <p:ph type="title"/>
          </p:nvPr>
        </p:nvSpPr>
        <p:spPr>
          <a:xfrm>
            <a:off x="1422400" y="304801"/>
            <a:ext cx="10058400" cy="14319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82078D-7540-429E-B892-C67D5F722F7D}"/>
              </a:ext>
            </a:extLst>
          </p:cNvPr>
          <p:cNvSpPr>
            <a:spLocks noGrp="1"/>
          </p:cNvSpPr>
          <p:nvPr>
            <p:ph type="body" sz="half" idx="1"/>
          </p:nvPr>
        </p:nvSpPr>
        <p:spPr>
          <a:xfrm>
            <a:off x="1422400" y="1981200"/>
            <a:ext cx="4927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446931-4B59-483D-A619-BB9C3768AC02}"/>
              </a:ext>
            </a:extLst>
          </p:cNvPr>
          <p:cNvSpPr>
            <a:spLocks noGrp="1"/>
          </p:cNvSpPr>
          <p:nvPr>
            <p:ph sz="quarter" idx="2"/>
          </p:nvPr>
        </p:nvSpPr>
        <p:spPr>
          <a:xfrm>
            <a:off x="6553200" y="1981200"/>
            <a:ext cx="49276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a:extLst>
              <a:ext uri="{FF2B5EF4-FFF2-40B4-BE49-F238E27FC236}">
                <a16:creationId xmlns:a16="http://schemas.microsoft.com/office/drawing/2014/main" id="{5442D719-500E-449A-8AD7-9DD865383DF2}"/>
              </a:ext>
            </a:extLst>
          </p:cNvPr>
          <p:cNvSpPr>
            <a:spLocks noGrp="1"/>
          </p:cNvSpPr>
          <p:nvPr>
            <p:ph sz="quarter" idx="3"/>
          </p:nvPr>
        </p:nvSpPr>
        <p:spPr>
          <a:xfrm>
            <a:off x="6553200" y="4114800"/>
            <a:ext cx="49276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7F880A75-AC88-4039-904C-22F39638718B}"/>
              </a:ext>
            </a:extLst>
          </p:cNvPr>
          <p:cNvSpPr>
            <a:spLocks noGrp="1"/>
          </p:cNvSpPr>
          <p:nvPr>
            <p:ph type="dt" sz="half" idx="10"/>
          </p:nvPr>
        </p:nvSpPr>
        <p:spPr>
          <a:xfrm>
            <a:off x="1422400" y="6248400"/>
            <a:ext cx="2540000" cy="457200"/>
          </a:xfrm>
        </p:spPr>
        <p:txBody>
          <a:bodyPr/>
          <a:lstStyle>
            <a:lvl1pPr>
              <a:defRPr/>
            </a:lvl1pPr>
          </a:lstStyle>
          <a:p>
            <a:endParaRPr lang="en-US" altLang="en-US"/>
          </a:p>
        </p:txBody>
      </p:sp>
      <p:sp>
        <p:nvSpPr>
          <p:cNvPr id="7" name="Footer Placeholder 6">
            <a:extLst>
              <a:ext uri="{FF2B5EF4-FFF2-40B4-BE49-F238E27FC236}">
                <a16:creationId xmlns:a16="http://schemas.microsoft.com/office/drawing/2014/main" id="{3579657C-8E58-4C54-8C53-B36DAD0F419C}"/>
              </a:ext>
            </a:extLst>
          </p:cNvPr>
          <p:cNvSpPr>
            <a:spLocks noGrp="1"/>
          </p:cNvSpPr>
          <p:nvPr>
            <p:ph type="ftr" sz="quarter" idx="11"/>
          </p:nvPr>
        </p:nvSpPr>
        <p:spPr>
          <a:xfrm>
            <a:off x="4572000" y="6248400"/>
            <a:ext cx="3860800" cy="457200"/>
          </a:xfrm>
        </p:spPr>
        <p:txBody>
          <a:bodyPr/>
          <a:lstStyle>
            <a:lvl1pPr>
              <a:defRPr/>
            </a:lvl1pPr>
          </a:lstStyle>
          <a:p>
            <a:endParaRPr lang="en-US" altLang="en-US"/>
          </a:p>
        </p:txBody>
      </p:sp>
      <p:sp>
        <p:nvSpPr>
          <p:cNvPr id="8" name="Slide Number Placeholder 7">
            <a:extLst>
              <a:ext uri="{FF2B5EF4-FFF2-40B4-BE49-F238E27FC236}">
                <a16:creationId xmlns:a16="http://schemas.microsoft.com/office/drawing/2014/main" id="{6B0EEF25-E117-460A-A4CF-CBCC6EBC59DD}"/>
              </a:ext>
            </a:extLst>
          </p:cNvPr>
          <p:cNvSpPr>
            <a:spLocks noGrp="1"/>
          </p:cNvSpPr>
          <p:nvPr>
            <p:ph type="sldNum" sz="quarter" idx="12"/>
          </p:nvPr>
        </p:nvSpPr>
        <p:spPr>
          <a:xfrm>
            <a:off x="8940800" y="6248400"/>
            <a:ext cx="2540000" cy="457200"/>
          </a:xfrm>
        </p:spPr>
        <p:txBody>
          <a:bodyPr/>
          <a:lstStyle>
            <a:lvl1pPr>
              <a:defRPr/>
            </a:lvl1pPr>
          </a:lstStyle>
          <a:p>
            <a:fld id="{456C2F10-D9F0-47D0-8540-E764E7617F0D}" type="slidenum">
              <a:rPr lang="en-US" altLang="en-US"/>
              <a:pPr/>
              <a:t>‹#›</a:t>
            </a:fld>
            <a:endParaRPr lang="en-US" altLang="en-US"/>
          </a:p>
        </p:txBody>
      </p:sp>
    </p:spTree>
    <p:extLst>
      <p:ext uri="{BB962C8B-B14F-4D97-AF65-F5344CB8AC3E}">
        <p14:creationId xmlns:p14="http://schemas.microsoft.com/office/powerpoint/2010/main" val="3392211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a:extLst>
              <a:ext uri="{FF2B5EF4-FFF2-40B4-BE49-F238E27FC236}">
                <a16:creationId xmlns:a16="http://schemas.microsoft.com/office/drawing/2014/main" id="{276A3562-C41C-4190-A8F8-3B6475254A7F}"/>
              </a:ext>
            </a:extLst>
          </p:cNvPr>
          <p:cNvGrpSpPr>
            <a:grpSpLocks/>
          </p:cNvGrpSpPr>
          <p:nvPr/>
        </p:nvGrpSpPr>
        <p:grpSpPr bwMode="auto">
          <a:xfrm>
            <a:off x="1" y="6350"/>
            <a:ext cx="12187767" cy="6851650"/>
            <a:chOff x="0" y="4"/>
            <a:chExt cx="5758" cy="4316"/>
          </a:xfrm>
        </p:grpSpPr>
        <p:sp>
          <p:nvSpPr>
            <p:cNvPr id="6147" name="Freeform 3">
              <a:extLst>
                <a:ext uri="{FF2B5EF4-FFF2-40B4-BE49-F238E27FC236}">
                  <a16:creationId xmlns:a16="http://schemas.microsoft.com/office/drawing/2014/main" id="{C9C00FB6-D817-487F-A844-29CD4D59D0AB}"/>
                </a:ext>
              </a:extLst>
            </p:cNvPr>
            <p:cNvSpPr>
              <a:spLocks/>
            </p:cNvSpPr>
            <p:nvPr/>
          </p:nvSpPr>
          <p:spPr bwMode="hidden">
            <a:xfrm>
              <a:off x="558" y="1161"/>
              <a:ext cx="5200" cy="3159"/>
            </a:xfrm>
            <a:custGeom>
              <a:avLst/>
              <a:gdLst>
                <a:gd name="T0" fmla="*/ 0 w 5184"/>
                <a:gd name="T1" fmla="*/ 3159 h 3159"/>
                <a:gd name="T2" fmla="*/ 5184 w 5184"/>
                <a:gd name="T3" fmla="*/ 3159 h 3159"/>
                <a:gd name="T4" fmla="*/ 5184 w 5184"/>
                <a:gd name="T5" fmla="*/ 0 h 3159"/>
                <a:gd name="T6" fmla="*/ 0 w 5184"/>
                <a:gd name="T7" fmla="*/ 0 h 3159"/>
                <a:gd name="T8" fmla="*/ 0 w 5184"/>
                <a:gd name="T9" fmla="*/ 3159 h 3159"/>
                <a:gd name="T10" fmla="*/ 0 w 5184"/>
                <a:gd name="T11" fmla="*/ 3159 h 3159"/>
              </a:gdLst>
              <a:ahLst/>
              <a:cxnLst>
                <a:cxn ang="0">
                  <a:pos x="T0" y="T1"/>
                </a:cxn>
                <a:cxn ang="0">
                  <a:pos x="T2" y="T3"/>
                </a:cxn>
                <a:cxn ang="0">
                  <a:pos x="T4" y="T5"/>
                </a:cxn>
                <a:cxn ang="0">
                  <a:pos x="T6" y="T7"/>
                </a:cxn>
                <a:cxn ang="0">
                  <a:pos x="T8" y="T9"/>
                </a:cxn>
                <a:cxn ang="0">
                  <a:pos x="T10" y="T11"/>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48" name="Freeform 4">
              <a:extLst>
                <a:ext uri="{FF2B5EF4-FFF2-40B4-BE49-F238E27FC236}">
                  <a16:creationId xmlns:a16="http://schemas.microsoft.com/office/drawing/2014/main" id="{B2B47E9F-72C6-4799-B4E8-AA67034BDF65}"/>
                </a:ext>
              </a:extLst>
            </p:cNvPr>
            <p:cNvSpPr>
              <a:spLocks/>
            </p:cNvSpPr>
            <p:nvPr/>
          </p:nvSpPr>
          <p:spPr bwMode="hidden">
            <a:xfrm>
              <a:off x="0" y="1161"/>
              <a:ext cx="558" cy="3159"/>
            </a:xfrm>
            <a:custGeom>
              <a:avLst/>
              <a:gdLst>
                <a:gd name="T0" fmla="*/ 0 w 556"/>
                <a:gd name="T1" fmla="*/ 0 h 3159"/>
                <a:gd name="T2" fmla="*/ 0 w 556"/>
                <a:gd name="T3" fmla="*/ 3159 h 3159"/>
                <a:gd name="T4" fmla="*/ 556 w 556"/>
                <a:gd name="T5" fmla="*/ 3159 h 3159"/>
                <a:gd name="T6" fmla="*/ 556 w 556"/>
                <a:gd name="T7" fmla="*/ 0 h 3159"/>
                <a:gd name="T8" fmla="*/ 0 w 556"/>
                <a:gd name="T9" fmla="*/ 0 h 3159"/>
                <a:gd name="T10" fmla="*/ 0 w 556"/>
                <a:gd name="T11" fmla="*/ 0 h 3159"/>
              </a:gdLst>
              <a:ahLst/>
              <a:cxnLst>
                <a:cxn ang="0">
                  <a:pos x="T0" y="T1"/>
                </a:cxn>
                <a:cxn ang="0">
                  <a:pos x="T2" y="T3"/>
                </a:cxn>
                <a:cxn ang="0">
                  <a:pos x="T4" y="T5"/>
                </a:cxn>
                <a:cxn ang="0">
                  <a:pos x="T6" y="T7"/>
                </a:cxn>
                <a:cxn ang="0">
                  <a:pos x="T8" y="T9"/>
                </a:cxn>
                <a:cxn ang="0">
                  <a:pos x="T10" y="T11"/>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grpSp>
          <p:nvGrpSpPr>
            <p:cNvPr id="6149" name="Group 5">
              <a:extLst>
                <a:ext uri="{FF2B5EF4-FFF2-40B4-BE49-F238E27FC236}">
                  <a16:creationId xmlns:a16="http://schemas.microsoft.com/office/drawing/2014/main" id="{050124B8-597C-44FA-8F2D-006E496579E7}"/>
                </a:ext>
              </a:extLst>
            </p:cNvPr>
            <p:cNvGrpSpPr>
              <a:grpSpLocks/>
            </p:cNvGrpSpPr>
            <p:nvPr userDrawn="1"/>
          </p:nvGrpSpPr>
          <p:grpSpPr bwMode="auto">
            <a:xfrm>
              <a:off x="0" y="4"/>
              <a:ext cx="5758" cy="4316"/>
              <a:chOff x="0" y="4"/>
              <a:chExt cx="5758" cy="4316"/>
            </a:xfrm>
          </p:grpSpPr>
          <p:sp>
            <p:nvSpPr>
              <p:cNvPr id="6150" name="Freeform 6">
                <a:extLst>
                  <a:ext uri="{FF2B5EF4-FFF2-40B4-BE49-F238E27FC236}">
                    <a16:creationId xmlns:a16="http://schemas.microsoft.com/office/drawing/2014/main" id="{3A6B866D-57A3-49F5-BEAE-1EE566AEF68B}"/>
                  </a:ext>
                </a:extLst>
              </p:cNvPr>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Lst>
                <a:ahLst/>
                <a:cxnLst>
                  <a:cxn ang="0">
                    <a:pos x="T0" y="T1"/>
                  </a:cxn>
                  <a:cxn ang="0">
                    <a:pos x="T2" y="T3"/>
                  </a:cxn>
                  <a:cxn ang="0">
                    <a:pos x="T4" y="T5"/>
                  </a:cxn>
                  <a:cxn ang="0">
                    <a:pos x="T6" y="T7"/>
                  </a:cxn>
                  <a:cxn ang="0">
                    <a:pos x="T8" y="T9"/>
                  </a:cxn>
                  <a:cxn ang="0">
                    <a:pos x="T10" y="T11"/>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1" name="Freeform 7">
                <a:extLst>
                  <a:ext uri="{FF2B5EF4-FFF2-40B4-BE49-F238E27FC236}">
                    <a16:creationId xmlns:a16="http://schemas.microsoft.com/office/drawing/2014/main" id="{5125FF97-7DAA-4924-A3A2-F6025514F554}"/>
                  </a:ext>
                </a:extLst>
              </p:cNvPr>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Lst>
                <a:ahLst/>
                <a:cxnLst>
                  <a:cxn ang="0">
                    <a:pos x="T0" y="T1"/>
                  </a:cxn>
                  <a:cxn ang="0">
                    <a:pos x="T2" y="T3"/>
                  </a:cxn>
                  <a:cxn ang="0">
                    <a:pos x="T4" y="T5"/>
                  </a:cxn>
                  <a:cxn ang="0">
                    <a:pos x="T6" y="T7"/>
                  </a:cxn>
                  <a:cxn ang="0">
                    <a:pos x="T8" y="T9"/>
                  </a:cxn>
                  <a:cxn ang="0">
                    <a:pos x="T10" y="T11"/>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2" name="Freeform 8">
                <a:extLst>
                  <a:ext uri="{FF2B5EF4-FFF2-40B4-BE49-F238E27FC236}">
                    <a16:creationId xmlns:a16="http://schemas.microsoft.com/office/drawing/2014/main" id="{56D413DC-A23E-4229-9BD9-7A64D46379EB}"/>
                  </a:ext>
                </a:extLst>
              </p:cNvPr>
              <p:cNvSpPr>
                <a:spLocks/>
              </p:cNvSpPr>
              <p:nvPr/>
            </p:nvSpPr>
            <p:spPr bwMode="ltGray">
              <a:xfrm>
                <a:off x="1019" y="1155"/>
                <a:ext cx="4739" cy="12"/>
              </a:xfrm>
              <a:custGeom>
                <a:avLst/>
                <a:gdLst>
                  <a:gd name="T0" fmla="*/ 4724 w 4724"/>
                  <a:gd name="T1" fmla="*/ 0 h 12"/>
                  <a:gd name="T2" fmla="*/ 0 w 4724"/>
                  <a:gd name="T3" fmla="*/ 0 h 12"/>
                  <a:gd name="T4" fmla="*/ 0 w 4724"/>
                  <a:gd name="T5" fmla="*/ 12 h 12"/>
                  <a:gd name="T6" fmla="*/ 4724 w 4724"/>
                  <a:gd name="T7" fmla="*/ 12 h 12"/>
                  <a:gd name="T8" fmla="*/ 4724 w 4724"/>
                  <a:gd name="T9" fmla="*/ 0 h 12"/>
                  <a:gd name="T10" fmla="*/ 4724 w 4724"/>
                  <a:gd name="T11" fmla="*/ 0 h 12"/>
                </a:gdLst>
                <a:ahLst/>
                <a:cxnLst>
                  <a:cxn ang="0">
                    <a:pos x="T0" y="T1"/>
                  </a:cxn>
                  <a:cxn ang="0">
                    <a:pos x="T2" y="T3"/>
                  </a:cxn>
                  <a:cxn ang="0">
                    <a:pos x="T4" y="T5"/>
                  </a:cxn>
                  <a:cxn ang="0">
                    <a:pos x="T6" y="T7"/>
                  </a:cxn>
                  <a:cxn ang="0">
                    <a:pos x="T8" y="T9"/>
                  </a:cxn>
                  <a:cxn ang="0">
                    <a:pos x="T10" y="T11"/>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3" name="Freeform 9">
                <a:extLst>
                  <a:ext uri="{FF2B5EF4-FFF2-40B4-BE49-F238E27FC236}">
                    <a16:creationId xmlns:a16="http://schemas.microsoft.com/office/drawing/2014/main" id="{752E44E7-0E68-476F-A98C-07390293B640}"/>
                  </a:ext>
                </a:extLst>
              </p:cNvPr>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Lst>
                <a:ahLst/>
                <a:cxnLst>
                  <a:cxn ang="0">
                    <a:pos x="T0" y="T1"/>
                  </a:cxn>
                  <a:cxn ang="0">
                    <a:pos x="T2" y="T3"/>
                  </a:cxn>
                  <a:cxn ang="0">
                    <a:pos x="T4" y="T5"/>
                  </a:cxn>
                  <a:cxn ang="0">
                    <a:pos x="T6" y="T7"/>
                  </a:cxn>
                  <a:cxn ang="0">
                    <a:pos x="T8" y="T9"/>
                  </a:cxn>
                  <a:cxn ang="0">
                    <a:pos x="T10" y="T11"/>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4" name="Freeform 10">
                <a:extLst>
                  <a:ext uri="{FF2B5EF4-FFF2-40B4-BE49-F238E27FC236}">
                    <a16:creationId xmlns:a16="http://schemas.microsoft.com/office/drawing/2014/main" id="{3CD1A37D-8A8F-4C81-9A99-2B94651AD9BB}"/>
                  </a:ext>
                </a:extLst>
              </p:cNvPr>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Lst>
                <a:ahLst/>
                <a:cxnLst>
                  <a:cxn ang="0">
                    <a:pos x="T0" y="T1"/>
                  </a:cxn>
                  <a:cxn ang="0">
                    <a:pos x="T2" y="T3"/>
                  </a:cxn>
                  <a:cxn ang="0">
                    <a:pos x="T4" y="T5"/>
                  </a:cxn>
                  <a:cxn ang="0">
                    <a:pos x="T6" y="T7"/>
                  </a:cxn>
                  <a:cxn ang="0">
                    <a:pos x="T8" y="T9"/>
                  </a:cxn>
                  <a:cxn ang="0">
                    <a:pos x="T10" y="T11"/>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5" name="Freeform 11">
                <a:extLst>
                  <a:ext uri="{FF2B5EF4-FFF2-40B4-BE49-F238E27FC236}">
                    <a16:creationId xmlns:a16="http://schemas.microsoft.com/office/drawing/2014/main" id="{EE92E5A2-6501-42C0-AC5E-D5DBDD9B80C1}"/>
                  </a:ext>
                </a:extLst>
              </p:cNvPr>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6" name="Freeform 12">
                <a:extLst>
                  <a:ext uri="{FF2B5EF4-FFF2-40B4-BE49-F238E27FC236}">
                    <a16:creationId xmlns:a16="http://schemas.microsoft.com/office/drawing/2014/main" id="{63A138CF-8280-49A8-B3CF-E6A49FE189BB}"/>
                  </a:ext>
                </a:extLst>
              </p:cNvPr>
              <p:cNvSpPr>
                <a:spLocks/>
              </p:cNvSpPr>
              <p:nvPr/>
            </p:nvSpPr>
            <p:spPr bwMode="ltGray">
              <a:xfrm>
                <a:off x="0" y="1155"/>
                <a:ext cx="351" cy="12"/>
              </a:xfrm>
              <a:custGeom>
                <a:avLst/>
                <a:gdLst>
                  <a:gd name="T0" fmla="*/ 0 w 251"/>
                  <a:gd name="T1" fmla="*/ 0 h 12"/>
                  <a:gd name="T2" fmla="*/ 0 w 251"/>
                  <a:gd name="T3" fmla="*/ 12 h 12"/>
                  <a:gd name="T4" fmla="*/ 251 w 251"/>
                  <a:gd name="T5" fmla="*/ 12 h 12"/>
                  <a:gd name="T6" fmla="*/ 251 w 251"/>
                  <a:gd name="T7" fmla="*/ 0 h 12"/>
                  <a:gd name="T8" fmla="*/ 0 w 251"/>
                  <a:gd name="T9" fmla="*/ 0 h 12"/>
                  <a:gd name="T10" fmla="*/ 0 w 251"/>
                  <a:gd name="T11" fmla="*/ 0 h 12"/>
                </a:gdLst>
                <a:ahLst/>
                <a:cxnLst>
                  <a:cxn ang="0">
                    <a:pos x="T0" y="T1"/>
                  </a:cxn>
                  <a:cxn ang="0">
                    <a:pos x="T2" y="T3"/>
                  </a:cxn>
                  <a:cxn ang="0">
                    <a:pos x="T4" y="T5"/>
                  </a:cxn>
                  <a:cxn ang="0">
                    <a:pos x="T6" y="T7"/>
                  </a:cxn>
                  <a:cxn ang="0">
                    <a:pos x="T8" y="T9"/>
                  </a:cxn>
                  <a:cxn ang="0">
                    <a:pos x="T10" y="T11"/>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7" name="Freeform 13">
                <a:extLst>
                  <a:ext uri="{FF2B5EF4-FFF2-40B4-BE49-F238E27FC236}">
                    <a16:creationId xmlns:a16="http://schemas.microsoft.com/office/drawing/2014/main" id="{FB366A49-E840-4875-87EB-2DC284EF2405}"/>
                  </a:ext>
                </a:extLst>
              </p:cNvPr>
              <p:cNvSpPr>
                <a:spLocks/>
              </p:cNvSpPr>
              <p:nvPr/>
            </p:nvSpPr>
            <p:spPr bwMode="ltGray">
              <a:xfrm>
                <a:off x="767" y="1155"/>
                <a:ext cx="252" cy="12"/>
              </a:xfrm>
              <a:custGeom>
                <a:avLst/>
                <a:gdLst>
                  <a:gd name="T0" fmla="*/ 251 w 251"/>
                  <a:gd name="T1" fmla="*/ 0 h 12"/>
                  <a:gd name="T2" fmla="*/ 0 w 251"/>
                  <a:gd name="T3" fmla="*/ 0 h 12"/>
                  <a:gd name="T4" fmla="*/ 0 w 251"/>
                  <a:gd name="T5" fmla="*/ 12 h 12"/>
                  <a:gd name="T6" fmla="*/ 251 w 251"/>
                  <a:gd name="T7" fmla="*/ 12 h 12"/>
                  <a:gd name="T8" fmla="*/ 251 w 251"/>
                  <a:gd name="T9" fmla="*/ 0 h 12"/>
                  <a:gd name="T10" fmla="*/ 251 w 251"/>
                  <a:gd name="T11" fmla="*/ 0 h 12"/>
                </a:gdLst>
                <a:ahLst/>
                <a:cxnLst>
                  <a:cxn ang="0">
                    <a:pos x="T0" y="T1"/>
                  </a:cxn>
                  <a:cxn ang="0">
                    <a:pos x="T2" y="T3"/>
                  </a:cxn>
                  <a:cxn ang="0">
                    <a:pos x="T4" y="T5"/>
                  </a:cxn>
                  <a:cxn ang="0">
                    <a:pos x="T6" y="T7"/>
                  </a:cxn>
                  <a:cxn ang="0">
                    <a:pos x="T8" y="T9"/>
                  </a:cxn>
                  <a:cxn ang="0">
                    <a:pos x="T10" y="T11"/>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6158" name="Freeform 14">
                <a:extLst>
                  <a:ext uri="{FF2B5EF4-FFF2-40B4-BE49-F238E27FC236}">
                    <a16:creationId xmlns:a16="http://schemas.microsoft.com/office/drawing/2014/main" id="{2225E06B-93FC-4B8C-AF77-F83DB6E44219}"/>
                  </a:ext>
                </a:extLst>
              </p:cNvPr>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grpSp>
      </p:grpSp>
      <p:sp>
        <p:nvSpPr>
          <p:cNvPr id="6159" name="Rectangle 15">
            <a:extLst>
              <a:ext uri="{FF2B5EF4-FFF2-40B4-BE49-F238E27FC236}">
                <a16:creationId xmlns:a16="http://schemas.microsoft.com/office/drawing/2014/main" id="{284A423F-3921-4902-A621-51DAE578645C}"/>
              </a:ext>
            </a:extLst>
          </p:cNvPr>
          <p:cNvSpPr>
            <a:spLocks noGrp="1" noChangeArrowheads="1"/>
          </p:cNvSpPr>
          <p:nvPr>
            <p:ph type="title"/>
          </p:nvPr>
        </p:nvSpPr>
        <p:spPr bwMode="auto">
          <a:xfrm>
            <a:off x="1422400" y="304801"/>
            <a:ext cx="100584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6160" name="Rectangle 16">
            <a:extLst>
              <a:ext uri="{FF2B5EF4-FFF2-40B4-BE49-F238E27FC236}">
                <a16:creationId xmlns:a16="http://schemas.microsoft.com/office/drawing/2014/main" id="{AB1C642F-5D5E-47B3-B6CB-E9DA61EDA047}"/>
              </a:ext>
            </a:extLst>
          </p:cNvPr>
          <p:cNvSpPr>
            <a:spLocks noGrp="1" noChangeArrowheads="1"/>
          </p:cNvSpPr>
          <p:nvPr>
            <p:ph type="body" idx="1"/>
          </p:nvPr>
        </p:nvSpPr>
        <p:spPr bwMode="auto">
          <a:xfrm>
            <a:off x="1422400" y="1981200"/>
            <a:ext cx="10058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161" name="Rectangle 17">
            <a:extLst>
              <a:ext uri="{FF2B5EF4-FFF2-40B4-BE49-F238E27FC236}">
                <a16:creationId xmlns:a16="http://schemas.microsoft.com/office/drawing/2014/main" id="{2F1C42E1-157F-4CC8-A6FE-777C2CC13EBF}"/>
              </a:ext>
            </a:extLst>
          </p:cNvPr>
          <p:cNvSpPr>
            <a:spLocks noGrp="1" noChangeArrowheads="1"/>
          </p:cNvSpPr>
          <p:nvPr>
            <p:ph type="dt" sz="half" idx="2"/>
          </p:nvPr>
        </p:nvSpPr>
        <p:spPr bwMode="auto">
          <a:xfrm>
            <a:off x="1422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FFFFFF"/>
                  </a:outerShdw>
                </a:effectLst>
              </a:defRPr>
            </a:lvl1pPr>
          </a:lstStyle>
          <a:p>
            <a:endParaRPr lang="en-US" altLang="en-US"/>
          </a:p>
        </p:txBody>
      </p:sp>
      <p:sp>
        <p:nvSpPr>
          <p:cNvPr id="6162" name="Rectangle 18">
            <a:extLst>
              <a:ext uri="{FF2B5EF4-FFF2-40B4-BE49-F238E27FC236}">
                <a16:creationId xmlns:a16="http://schemas.microsoft.com/office/drawing/2014/main" id="{2A9BCD43-A7F4-421D-9D48-40E670C518CF}"/>
              </a:ext>
            </a:extLst>
          </p:cNvPr>
          <p:cNvSpPr>
            <a:spLocks noGrp="1" noChangeArrowheads="1"/>
          </p:cNvSpPr>
          <p:nvPr>
            <p:ph type="ftr" sz="quarter" idx="3"/>
          </p:nvPr>
        </p:nvSpPr>
        <p:spPr bwMode="auto">
          <a:xfrm>
            <a:off x="45720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FFFFFF"/>
                  </a:outerShdw>
                </a:effectLst>
              </a:defRPr>
            </a:lvl1pPr>
          </a:lstStyle>
          <a:p>
            <a:endParaRPr lang="en-US" altLang="en-US"/>
          </a:p>
        </p:txBody>
      </p:sp>
      <p:sp>
        <p:nvSpPr>
          <p:cNvPr id="6163" name="Rectangle 19">
            <a:extLst>
              <a:ext uri="{FF2B5EF4-FFF2-40B4-BE49-F238E27FC236}">
                <a16:creationId xmlns:a16="http://schemas.microsoft.com/office/drawing/2014/main" id="{C4BF5A11-0F14-41F9-8BC9-8F25279792AB}"/>
              </a:ext>
            </a:extLst>
          </p:cNvPr>
          <p:cNvSpPr>
            <a:spLocks noGrp="1" noChangeArrowheads="1"/>
          </p:cNvSpPr>
          <p:nvPr>
            <p:ph type="sldNum" sz="quarter" idx="4"/>
          </p:nvPr>
        </p:nvSpPr>
        <p:spPr bwMode="auto">
          <a:xfrm>
            <a:off x="89408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FFFFFF"/>
                  </a:outerShdw>
                </a:effectLst>
              </a:defRPr>
            </a:lvl1pPr>
          </a:lstStyle>
          <a:p>
            <a:fld id="{5DEAC8E7-B508-45EA-ABE2-1EE9F6BD02E0}" type="slidenum">
              <a:rPr lang="en-US" altLang="en-US"/>
              <a:pPr/>
              <a:t>‹#›</a:t>
            </a:fld>
            <a:endParaRPr lang="en-US" altLang="en-US"/>
          </a:p>
        </p:txBody>
      </p:sp>
    </p:spTree>
    <p:extLst>
      <p:ext uri="{BB962C8B-B14F-4D97-AF65-F5344CB8AC3E}">
        <p14:creationId xmlns:p14="http://schemas.microsoft.com/office/powerpoint/2010/main" val="243681568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hf hdr="0" ftr="0" dt="0"/>
  <p:txStyles>
    <p:title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p:titleStyle>
    <p:body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9.xml"/><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9.wmf"/></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13.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4.wmf"/><Relationship Id="rId2" Type="http://schemas.openxmlformats.org/officeDocument/2006/relationships/slideLayout" Target="../slideLayouts/slideLayout19.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5.wmf"/><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notesSlide" Target="../notesSlides/notesSlide20.xml"/><Relationship Id="rId7" Type="http://schemas.openxmlformats.org/officeDocument/2006/relationships/oleObject" Target="../embeddings/oleObject3.bin"/><Relationship Id="rId2" Type="http://schemas.openxmlformats.org/officeDocument/2006/relationships/slideLayout" Target="../slideLayouts/slideLayout30.xml"/><Relationship Id="rId1" Type="http://schemas.openxmlformats.org/officeDocument/2006/relationships/vmlDrawing" Target="../drawings/vmlDrawing2.vml"/><Relationship Id="rId6" Type="http://schemas.openxmlformats.org/officeDocument/2006/relationships/image" Target="../media/image18.wmf"/><Relationship Id="rId5" Type="http://schemas.openxmlformats.org/officeDocument/2006/relationships/image" Target="../media/image16.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19.wmf"/></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20.wmf"/></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21.wmf"/></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26.emf"/><Relationship Id="rId4" Type="http://schemas.openxmlformats.org/officeDocument/2006/relationships/image" Target="../media/image25.emf"/></Relationships>
</file>

<file path=ppt/slides/_rels/slide3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19.xml"/><Relationship Id="rId4" Type="http://schemas.openxmlformats.org/officeDocument/2006/relationships/chart" Target="../charts/char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image" Target="../media/image34.emf"/><Relationship Id="rId2" Type="http://schemas.openxmlformats.org/officeDocument/2006/relationships/slideLayout" Target="../slideLayouts/slideLayout19.xml"/><Relationship Id="rId1" Type="http://schemas.openxmlformats.org/officeDocument/2006/relationships/vmlDrawing" Target="../drawings/vmlDrawing3.vml"/><Relationship Id="rId6" Type="http://schemas.openxmlformats.org/officeDocument/2006/relationships/package" Target="../embeddings/Microsoft_Word_Document.docx"/><Relationship Id="rId5" Type="http://schemas.openxmlformats.org/officeDocument/2006/relationships/chart" Target="../charts/chart4.xml"/><Relationship Id="rId4" Type="http://schemas.openxmlformats.org/officeDocument/2006/relationships/chart" Target="../charts/chart3.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19.xml"/><Relationship Id="rId5" Type="http://schemas.openxmlformats.org/officeDocument/2006/relationships/image" Target="../media/image35.emf"/><Relationship Id="rId4" Type="http://schemas.openxmlformats.org/officeDocument/2006/relationships/chart" Target="../charts/chart5.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1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emf"/></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49.xml"/><Relationship Id="rId1" Type="http://schemas.openxmlformats.org/officeDocument/2006/relationships/slideLayout" Target="../slideLayouts/slideLayout19.xml"/><Relationship Id="rId4" Type="http://schemas.openxmlformats.org/officeDocument/2006/relationships/image" Target="../media/image4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50.xml"/><Relationship Id="rId1" Type="http://schemas.openxmlformats.org/officeDocument/2006/relationships/slideLayout" Target="../slideLayouts/slideLayout19.xml"/><Relationship Id="rId4" Type="http://schemas.openxmlformats.org/officeDocument/2006/relationships/image" Target="../media/image48.emf"/></Relationships>
</file>

<file path=ppt/slides/_rels/slide59.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51.xml"/><Relationship Id="rId1" Type="http://schemas.openxmlformats.org/officeDocument/2006/relationships/slideLayout" Target="../slideLayouts/slideLayout19.xml"/><Relationship Id="rId4" Type="http://schemas.openxmlformats.org/officeDocument/2006/relationships/image" Target="../media/image50.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52.xml"/><Relationship Id="rId1" Type="http://schemas.openxmlformats.org/officeDocument/2006/relationships/slideLayout" Target="../slideLayouts/slideLayout19.xml"/><Relationship Id="rId4" Type="http://schemas.openxmlformats.org/officeDocument/2006/relationships/image" Target="../media/image52.emf"/></Relationships>
</file>

<file path=ppt/slides/_rels/slide6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53.xml"/><Relationship Id="rId1" Type="http://schemas.openxmlformats.org/officeDocument/2006/relationships/slideLayout" Target="../slideLayouts/slideLayout19.xml"/><Relationship Id="rId4" Type="http://schemas.openxmlformats.org/officeDocument/2006/relationships/image" Target="../media/image54.emf"/></Relationships>
</file>

<file path=ppt/slides/_rels/slide6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54.xml"/><Relationship Id="rId1" Type="http://schemas.openxmlformats.org/officeDocument/2006/relationships/slideLayout" Target="../slideLayouts/slideLayout19.xml"/><Relationship Id="rId4" Type="http://schemas.openxmlformats.org/officeDocument/2006/relationships/image" Target="../media/image56.emf"/></Relationships>
</file>

<file path=ppt/slides/_rels/slide6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55.xml"/><Relationship Id="rId1" Type="http://schemas.openxmlformats.org/officeDocument/2006/relationships/slideLayout" Target="../slideLayouts/slideLayout19.xml"/><Relationship Id="rId4" Type="http://schemas.openxmlformats.org/officeDocument/2006/relationships/image" Target="../media/image58.emf"/></Relationships>
</file>

<file path=ppt/slides/_rels/slide6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6.xml"/><Relationship Id="rId1" Type="http://schemas.openxmlformats.org/officeDocument/2006/relationships/slideLayout" Target="../slideLayouts/slideLayout19.xml"/><Relationship Id="rId4" Type="http://schemas.openxmlformats.org/officeDocument/2006/relationships/image" Target="../media/image60.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9587BA-C217-4B87-A3F5-AD237C5A09B9}"/>
              </a:ext>
            </a:extLst>
          </p:cNvPr>
          <p:cNvSpPr/>
          <p:nvPr/>
        </p:nvSpPr>
        <p:spPr>
          <a:xfrm>
            <a:off x="129540" y="670500"/>
            <a:ext cx="11932920" cy="2020168"/>
          </a:xfrm>
          <a:prstGeom prst="rect">
            <a:avLst/>
          </a:prstGeom>
        </p:spPr>
        <p:txBody>
          <a:bodyPr wrap="square">
            <a:spAutoFit/>
          </a:bodyPr>
          <a:lstStyle/>
          <a:p>
            <a:pPr algn="ctr">
              <a:spcAft>
                <a:spcPts val="0"/>
              </a:spcAft>
            </a:pPr>
            <a:r>
              <a:rPr lang="el-GR" b="1" dirty="0">
                <a:latin typeface="Times New Roman" panose="02020603050405020304" pitchFamily="18" charset="0"/>
                <a:ea typeface="Times New Roman" panose="02020603050405020304" pitchFamily="18" charset="0"/>
              </a:rPr>
              <a:t>ΠΑΝΕΠΙΣΤΗΜΙΟ ΑΙΓΑΙΟΥ</a:t>
            </a:r>
            <a:endParaRPr lang="en-US" sz="1600" dirty="0">
              <a:latin typeface="Arial" panose="020B0604020202020204" pitchFamily="34" charset="0"/>
              <a:ea typeface="Arial" panose="020B0604020202020204" pitchFamily="34" charset="0"/>
            </a:endParaRPr>
          </a:p>
          <a:p>
            <a:pPr algn="ctr">
              <a:spcBef>
                <a:spcPts val="1800"/>
              </a:spcBef>
              <a:spcAft>
                <a:spcPts val="400"/>
              </a:spcAft>
            </a:pPr>
            <a:r>
              <a:rPr lang="el-GR" b="1" dirty="0">
                <a:latin typeface="Times New Roman" panose="02020603050405020304" pitchFamily="18" charset="0"/>
                <a:ea typeface="Times New Roman" panose="02020603050405020304" pitchFamily="18" charset="0"/>
              </a:rPr>
              <a:t>ΠΑΙΔΑΓΩΓΙΚΟ ΤΜΗΜΑ ΔΗΜΟΤΙΚΗΣ ΕΚΠΑΙΔΕΥΣΗΣ</a:t>
            </a:r>
            <a:r>
              <a:rPr lang="el-GR" sz="1600" b="1" dirty="0">
                <a:latin typeface="Times New Roman" panose="02020603050405020304" pitchFamily="18" charset="0"/>
              </a:rPr>
              <a:t> </a:t>
            </a:r>
            <a:endParaRPr lang="en-US" sz="2400" b="1" dirty="0">
              <a:latin typeface="Arial" panose="020B0604020202020204" pitchFamily="34" charset="0"/>
            </a:endParaRPr>
          </a:p>
          <a:p>
            <a:pPr algn="ctr">
              <a:lnSpc>
                <a:spcPct val="115000"/>
              </a:lnSpc>
              <a:spcBef>
                <a:spcPts val="1800"/>
              </a:spcBef>
              <a:spcAft>
                <a:spcPts val="400"/>
              </a:spcAft>
            </a:pPr>
            <a:r>
              <a:rPr lang="el-GR" b="1" dirty="0">
                <a:latin typeface="Times New Roman" panose="02020603050405020304" pitchFamily="18" charset="0"/>
                <a:ea typeface="Times New Roman" panose="02020603050405020304" pitchFamily="18" charset="0"/>
              </a:rPr>
              <a:t> ΠΡΟΓΡΑΜΜΑ ΜΕΤΑΠΤΥΧΙΑΚΩΝ  ΣΠΟΥΔΩΝ</a:t>
            </a:r>
            <a:endParaRPr lang="en-US" sz="2400" b="1" dirty="0">
              <a:latin typeface="Arial" panose="020B0604020202020204" pitchFamily="34" charset="0"/>
            </a:endParaRPr>
          </a:p>
          <a:p>
            <a:pPr algn="ctr">
              <a:lnSpc>
                <a:spcPct val="115000"/>
              </a:lnSpc>
              <a:spcBef>
                <a:spcPts val="1800"/>
              </a:spcBef>
              <a:spcAft>
                <a:spcPts val="400"/>
              </a:spcAft>
            </a:pPr>
            <a:r>
              <a:rPr lang="el-GR" sz="1600" b="1" dirty="0">
                <a:latin typeface="Times New Roman" panose="02020603050405020304" pitchFamily="18" charset="0"/>
                <a:ea typeface="Times New Roman" panose="02020603050405020304" pitchFamily="18" charset="0"/>
              </a:rPr>
              <a:t>«ΕΠΙΣΤΗΜΕΣ ΤΗΣ ΑΓΩΓΗΣ - ΕΚΠΑΙΔΕΥΣΗ ΜΕ ΧΡΗΣΗ ΝΕΩΝ ΤΕΧΝΟΛΟΓΙΩΝ»</a:t>
            </a:r>
            <a:endParaRPr lang="en-US" sz="2400" b="1" dirty="0">
              <a:effectLst/>
              <a:latin typeface="Arial" panose="020B0604020202020204" pitchFamily="34" charset="0"/>
            </a:endParaRPr>
          </a:p>
        </p:txBody>
      </p:sp>
      <p:sp>
        <p:nvSpPr>
          <p:cNvPr id="5" name="Rectangle 4">
            <a:extLst>
              <a:ext uri="{FF2B5EF4-FFF2-40B4-BE49-F238E27FC236}">
                <a16:creationId xmlns:a16="http://schemas.microsoft.com/office/drawing/2014/main" id="{943DA12B-661A-4E4D-A2BA-9EAAEDA77280}"/>
              </a:ext>
            </a:extLst>
          </p:cNvPr>
          <p:cNvSpPr/>
          <p:nvPr/>
        </p:nvSpPr>
        <p:spPr>
          <a:xfrm>
            <a:off x="559419" y="2768727"/>
            <a:ext cx="11073162" cy="3523016"/>
          </a:xfrm>
          <a:prstGeom prst="rect">
            <a:avLst/>
          </a:prstGeom>
        </p:spPr>
        <p:txBody>
          <a:bodyPr wrap="square">
            <a:spAutoFit/>
          </a:bodyPr>
          <a:lstStyle/>
          <a:p>
            <a:pPr algn="ctr">
              <a:lnSpc>
                <a:spcPct val="115000"/>
              </a:lnSpc>
              <a:spcBef>
                <a:spcPts val="1800"/>
              </a:spcBef>
              <a:spcAft>
                <a:spcPts val="400"/>
              </a:spcAft>
            </a:pPr>
            <a:r>
              <a:rPr lang="el-GR" sz="2400" b="1" dirty="0">
                <a:latin typeface="Times New Roman" panose="02020603050405020304" pitchFamily="18" charset="0"/>
                <a:ea typeface="Times New Roman" panose="02020603050405020304" pitchFamily="18" charset="0"/>
                <a:cs typeface="Times New Roman" panose="02020603050405020304" pitchFamily="18" charset="0"/>
              </a:rPr>
              <a:t>ΜΕΤΑΠΤΥΧΙΑΚΗ ΕΡΓΑΣΙΑ</a:t>
            </a:r>
            <a:endParaRPr lang="en-US" sz="2400" b="1" dirty="0">
              <a:latin typeface="Times New Roman" panose="02020603050405020304" pitchFamily="18" charset="0"/>
              <a:cs typeface="Times New Roman" panose="02020603050405020304" pitchFamily="18" charset="0"/>
            </a:endParaRPr>
          </a:p>
          <a:p>
            <a:pPr algn="just"/>
            <a:r>
              <a:rPr lang="el-GR" sz="2400" b="1" dirty="0">
                <a:latin typeface="Times New Roman" panose="02020603050405020304" pitchFamily="18" charset="0"/>
                <a:cs typeface="Times New Roman" panose="02020603050405020304" pitchFamily="18" charset="0"/>
              </a:rPr>
              <a:t>Μία Μελέτη-Θεώρηση για την Αξιολόγηση της Γεωμετρικής Σκέψης των Φοιτητών - Μελλοντικών Δασκάλων - της Τριτοβάθμιας Εκπαίδευσης σύμφωνα με τα Επίπεδα </a:t>
            </a:r>
            <a:r>
              <a:rPr lang="en-US" sz="2400" b="1" dirty="0">
                <a:latin typeface="Times New Roman" panose="02020603050405020304" pitchFamily="18" charset="0"/>
                <a:cs typeface="Times New Roman" panose="02020603050405020304" pitchFamily="18" charset="0"/>
              </a:rPr>
              <a:t>Van Hiele</a:t>
            </a:r>
            <a:r>
              <a:rPr lang="el-GR" sz="2400" b="1" dirty="0">
                <a:latin typeface="Times New Roman" panose="02020603050405020304" pitchFamily="18" charset="0"/>
                <a:cs typeface="Times New Roman" panose="02020603050405020304" pitchFamily="18" charset="0"/>
              </a:rPr>
              <a:t> με τη χρήση των Νέων Τεχνολογιών.</a:t>
            </a:r>
          </a:p>
          <a:p>
            <a:pPr algn="just"/>
            <a:endParaRPr lang="en-US" sz="2400" b="1" dirty="0">
              <a:latin typeface="Times New Roman" panose="02020603050405020304" pitchFamily="18" charset="0"/>
              <a:cs typeface="Times New Roman" panose="02020603050405020304" pitchFamily="18" charset="0"/>
            </a:endParaRPr>
          </a:p>
          <a:p>
            <a:pPr algn="just"/>
            <a:r>
              <a:rPr lang="el-GR" sz="2400" b="1" dirty="0">
                <a:latin typeface="Times New Roman" panose="02020603050405020304" pitchFamily="18" charset="0"/>
                <a:cs typeface="Times New Roman" panose="02020603050405020304" pitchFamily="18" charset="0"/>
              </a:rPr>
              <a:t>Α </a:t>
            </a:r>
            <a:r>
              <a:rPr lang="en-US" sz="2400" b="1" dirty="0">
                <a:latin typeface="Times New Roman" panose="02020603050405020304" pitchFamily="18" charset="0"/>
                <a:cs typeface="Times New Roman" panose="02020603050405020304" pitchFamily="18" charset="0"/>
              </a:rPr>
              <a:t>Study-Thesis for Assessing the Geometric Thinking of Students</a:t>
            </a:r>
            <a:r>
              <a:rPr lang="el-GR" sz="24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-Future Teachers-</a:t>
            </a:r>
            <a:r>
              <a:rPr lang="el-GR" sz="24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of Higher Education at Van Hiele Levels Using New Technologies.</a:t>
            </a:r>
            <a:r>
              <a:rPr lang="el-GR"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el-GR" sz="2400" b="1" dirty="0">
                <a:solidFill>
                  <a:schemeClr val="accent6"/>
                </a:solidFill>
                <a:latin typeface="Times New Roman" panose="02020603050405020304" pitchFamily="18" charset="0"/>
                <a:ea typeface="Times New Roman" panose="02020603050405020304" pitchFamily="18" charset="0"/>
                <a:cs typeface="Times New Roman" panose="02020603050405020304" pitchFamily="18" charset="0"/>
              </a:rPr>
              <a:t> </a:t>
            </a:r>
          </a:p>
          <a:p>
            <a:pPr algn="just"/>
            <a:endParaRPr lang="el-GR" sz="2400" b="1" dirty="0">
              <a:solidFill>
                <a:schemeClr val="accent6"/>
              </a:solidFill>
              <a:effectLst/>
              <a:latin typeface="Times New Roman" panose="02020603050405020304" pitchFamily="18" charset="0"/>
              <a:cs typeface="Times New Roman" panose="02020603050405020304" pitchFamily="18" charset="0"/>
            </a:endParaRPr>
          </a:p>
          <a:p>
            <a:pPr algn="r"/>
            <a:r>
              <a:rPr lang="el-GR" sz="2400" b="1" dirty="0">
                <a:latin typeface="Times New Roman" panose="02020603050405020304" pitchFamily="18" charset="0"/>
                <a:cs typeface="Times New Roman" panose="02020603050405020304" pitchFamily="18" charset="0"/>
              </a:rPr>
              <a:t>Αριστείδης Μαλκότσης</a:t>
            </a:r>
            <a:endParaRPr lang="en-US" sz="2400" b="1" dirty="0">
              <a:effectLst/>
              <a:latin typeface="Times New Roman" panose="02020603050405020304" pitchFamily="18" charset="0"/>
              <a:cs typeface="Times New Roman" panose="02020603050405020304" pitchFamily="18" charset="0"/>
            </a:endParaRPr>
          </a:p>
        </p:txBody>
      </p:sp>
      <p:pic>
        <p:nvPicPr>
          <p:cNvPr id="3" name="Picture 2" descr="A picture containing animal, invertebrate, mollusk&#10;&#10;Description automatically generated">
            <a:extLst>
              <a:ext uri="{FF2B5EF4-FFF2-40B4-BE49-F238E27FC236}">
                <a16:creationId xmlns:a16="http://schemas.microsoft.com/office/drawing/2014/main" id="{794A5599-BC3A-425C-82D5-4A8BB00E75F9}"/>
              </a:ext>
            </a:extLst>
          </p:cNvPr>
          <p:cNvPicPr>
            <a:picLocks noChangeAspect="1"/>
          </p:cNvPicPr>
          <p:nvPr/>
        </p:nvPicPr>
        <p:blipFill>
          <a:blip r:embed="rId3"/>
          <a:stretch>
            <a:fillRect/>
          </a:stretch>
        </p:blipFill>
        <p:spPr>
          <a:xfrm>
            <a:off x="1132135" y="900245"/>
            <a:ext cx="1228571" cy="1247619"/>
          </a:xfrm>
          <a:prstGeom prst="rect">
            <a:avLst/>
          </a:prstGeom>
        </p:spPr>
      </p:pic>
    </p:spTree>
    <p:extLst>
      <p:ext uri="{BB962C8B-B14F-4D97-AF65-F5344CB8AC3E}">
        <p14:creationId xmlns:p14="http://schemas.microsoft.com/office/powerpoint/2010/main" val="3315840752"/>
      </p:ext>
    </p:extLst>
  </p:cSld>
  <p:clrMapOvr>
    <a:masterClrMapping/>
  </p:clrMapOvr>
  <p:transition spd="med">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067611-490A-4296-9FBB-10D35C91A37F}"/>
              </a:ext>
            </a:extLst>
          </p:cNvPr>
          <p:cNvSpPr/>
          <p:nvPr/>
        </p:nvSpPr>
        <p:spPr>
          <a:xfrm>
            <a:off x="211183" y="401823"/>
            <a:ext cx="11769633" cy="1077218"/>
          </a:xfrm>
          <a:prstGeom prst="rect">
            <a:avLst/>
          </a:prstGeom>
        </p:spPr>
        <p:txBody>
          <a:bodyPr wrap="square">
            <a:spAutoFit/>
          </a:bodyPr>
          <a:lstStyle/>
          <a:p>
            <a:pPr algn="ctr"/>
            <a:r>
              <a:rPr lang="el-GR" sz="3200" b="1" dirty="0">
                <a:latin typeface="Times New Roman" panose="02020603050405020304" pitchFamily="18" charset="0"/>
                <a:cs typeface="Times New Roman" panose="02020603050405020304" pitchFamily="18" charset="0"/>
              </a:rPr>
              <a:t>Η Τεχνολογία ως βοηθός στην ανάπτυξη της Γεωμετρικής Αντίληψης και Σκέψης</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11B0B777-1F3E-41AD-8C1D-3107C559276A}"/>
              </a:ext>
            </a:extLst>
          </p:cNvPr>
          <p:cNvSpPr/>
          <p:nvPr/>
        </p:nvSpPr>
        <p:spPr>
          <a:xfrm>
            <a:off x="457199" y="1786429"/>
            <a:ext cx="11523617" cy="4401205"/>
          </a:xfrm>
          <a:prstGeom prst="rect">
            <a:avLst/>
          </a:prstGeom>
        </p:spPr>
        <p:txBody>
          <a:bodyPr wrap="square">
            <a:spAutoFit/>
          </a:bodyPr>
          <a:lstStyle/>
          <a:p>
            <a:pPr algn="ctr"/>
            <a:r>
              <a:rPr lang="el-GR" sz="2800" dirty="0">
                <a:latin typeface="Times New Roman" panose="02020603050405020304" pitchFamily="18" charset="0"/>
                <a:cs typeface="Times New Roman" panose="02020603050405020304" pitchFamily="18" charset="0"/>
              </a:rPr>
              <a:t>Η </a:t>
            </a:r>
            <a:r>
              <a:rPr lang="el-GR" sz="2800" b="1" dirty="0" err="1">
                <a:latin typeface="Times New Roman" panose="02020603050405020304" pitchFamily="18" charset="0"/>
                <a:cs typeface="Times New Roman" panose="02020603050405020304" pitchFamily="18" charset="0"/>
              </a:rPr>
              <a:t>ενσωµάτωση</a:t>
            </a:r>
            <a:r>
              <a:rPr lang="el-GR" sz="2800" b="1" dirty="0">
                <a:latin typeface="Times New Roman" panose="02020603050405020304" pitchFamily="18" charset="0"/>
                <a:cs typeface="Times New Roman" panose="02020603050405020304" pitchFamily="18" charset="0"/>
              </a:rPr>
              <a:t> της τεχνολογίας στην τάξη:  </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1 </a:t>
            </a:r>
            <a:r>
              <a:rPr lang="el-GR" sz="2800" b="1" dirty="0">
                <a:latin typeface="Times New Roman" panose="02020603050405020304" pitchFamily="18" charset="0"/>
                <a:cs typeface="Times New Roman" panose="02020603050405020304" pitchFamily="18" charset="0"/>
              </a:rPr>
              <a:t>Παρακινεί </a:t>
            </a:r>
            <a:r>
              <a:rPr lang="el-GR" sz="2800" dirty="0">
                <a:latin typeface="Times New Roman" panose="02020603050405020304" pitchFamily="18" charset="0"/>
                <a:cs typeface="Times New Roman" panose="02020603050405020304" pitchFamily="18" charset="0"/>
              </a:rPr>
              <a:t>τους μαθητές να ενδιαφερθούν στην έρευνα, την υπόθεση, τη δημιουργία και την ανακάλυψη αρχών καθώς και την παραγωγή γενικεύσεων.  </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2. </a:t>
            </a:r>
            <a:r>
              <a:rPr lang="el-GR" sz="2800" b="1" dirty="0">
                <a:latin typeface="Times New Roman" panose="02020603050405020304" pitchFamily="18" charset="0"/>
                <a:cs typeface="Times New Roman" panose="02020603050405020304" pitchFamily="18" charset="0"/>
              </a:rPr>
              <a:t>Βοηθά</a:t>
            </a:r>
            <a:r>
              <a:rPr lang="el-GR" sz="2800" dirty="0">
                <a:latin typeface="Times New Roman" panose="02020603050405020304" pitchFamily="18" charset="0"/>
                <a:cs typeface="Times New Roman" panose="02020603050405020304" pitchFamily="18" charset="0"/>
              </a:rPr>
              <a:t> να </a:t>
            </a:r>
            <a:r>
              <a:rPr lang="el-GR" sz="2800" b="1" dirty="0">
                <a:latin typeface="Times New Roman" panose="02020603050405020304" pitchFamily="18" charset="0"/>
                <a:cs typeface="Times New Roman" panose="02020603050405020304" pitchFamily="18" charset="0"/>
              </a:rPr>
              <a:t>κάνουν συνδέσεις </a:t>
            </a:r>
            <a:r>
              <a:rPr lang="el-GR" sz="2800" dirty="0">
                <a:latin typeface="Times New Roman" panose="02020603050405020304" pitchFamily="18" charset="0"/>
                <a:cs typeface="Times New Roman" panose="02020603050405020304" pitchFamily="18" charset="0"/>
              </a:rPr>
              <a:t>σε διαφορετικούς κλάδους των µ</a:t>
            </a:r>
            <a:r>
              <a:rPr lang="el-GR" sz="2800" dirty="0" err="1">
                <a:latin typeface="Times New Roman" panose="02020603050405020304" pitchFamily="18" charset="0"/>
                <a:cs typeface="Times New Roman" panose="02020603050405020304" pitchFamily="18" charset="0"/>
              </a:rPr>
              <a:t>αθηµατικών</a:t>
            </a:r>
            <a:r>
              <a:rPr lang="el-GR" sz="2800"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3. </a:t>
            </a:r>
            <a:r>
              <a:rPr lang="el-GR" sz="2800" b="1" dirty="0">
                <a:latin typeface="Times New Roman" panose="02020603050405020304" pitchFamily="18" charset="0"/>
                <a:cs typeface="Times New Roman" panose="02020603050405020304" pitchFamily="18" charset="0"/>
              </a:rPr>
              <a:t>Βοηθά</a:t>
            </a:r>
            <a:r>
              <a:rPr lang="el-GR" sz="2800" dirty="0">
                <a:latin typeface="Times New Roman" panose="02020603050405020304" pitchFamily="18" charset="0"/>
                <a:cs typeface="Times New Roman" panose="02020603050405020304" pitchFamily="18" charset="0"/>
              </a:rPr>
              <a:t> </a:t>
            </a:r>
            <a:r>
              <a:rPr lang="el-GR" sz="2800" b="1" dirty="0">
                <a:latin typeface="Times New Roman" panose="02020603050405020304" pitchFamily="18" charset="0"/>
                <a:cs typeface="Times New Roman" panose="02020603050405020304" pitchFamily="18" charset="0"/>
              </a:rPr>
              <a:t>να επιλύουν </a:t>
            </a:r>
            <a:r>
              <a:rPr lang="el-GR" sz="2800" dirty="0" err="1">
                <a:latin typeface="Times New Roman" panose="02020603050405020304" pitchFamily="18" charset="0"/>
                <a:cs typeface="Times New Roman" panose="02020603050405020304" pitchFamily="18" charset="0"/>
              </a:rPr>
              <a:t>προβλήµατα</a:t>
            </a:r>
            <a:r>
              <a:rPr lang="el-GR" sz="2800"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4. </a:t>
            </a:r>
            <a:r>
              <a:rPr lang="el-GR" sz="2800" b="1" dirty="0">
                <a:latin typeface="Times New Roman" panose="02020603050405020304" pitchFamily="18" charset="0"/>
                <a:cs typeface="Times New Roman" panose="02020603050405020304" pitchFamily="18" charset="0"/>
              </a:rPr>
              <a:t>Ενισχύει την εννοιολογική κατανόηση </a:t>
            </a:r>
            <a:r>
              <a:rPr lang="el-GR" sz="2800" dirty="0">
                <a:latin typeface="Times New Roman" panose="02020603050405020304" pitchFamily="18" charset="0"/>
                <a:cs typeface="Times New Roman" panose="02020603050405020304" pitchFamily="18" charset="0"/>
              </a:rPr>
              <a:t>τους στη </a:t>
            </a:r>
            <a:r>
              <a:rPr lang="el-GR" sz="2800" dirty="0" err="1">
                <a:latin typeface="Times New Roman" panose="02020603050405020304" pitchFamily="18" charset="0"/>
                <a:cs typeface="Times New Roman" panose="02020603050405020304" pitchFamily="18" charset="0"/>
              </a:rPr>
              <a:t>Γεωµετρία</a:t>
            </a:r>
            <a:r>
              <a:rPr lang="el-GR" sz="28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5. </a:t>
            </a:r>
            <a:r>
              <a:rPr lang="el-GR" sz="2800" b="1" dirty="0">
                <a:latin typeface="Times New Roman" panose="02020603050405020304" pitchFamily="18" charset="0"/>
                <a:cs typeface="Times New Roman" panose="02020603050405020304" pitchFamily="18" charset="0"/>
              </a:rPr>
              <a:t>Ενθαρρύνει </a:t>
            </a:r>
            <a:r>
              <a:rPr lang="el-GR" sz="2800" dirty="0">
                <a:latin typeface="Times New Roman" panose="02020603050405020304" pitchFamily="18" charset="0"/>
                <a:cs typeface="Times New Roman" panose="02020603050405020304" pitchFamily="18" charset="0"/>
              </a:rPr>
              <a:t>τους καθηγητές για να περιλάβουν τους µ</a:t>
            </a:r>
            <a:r>
              <a:rPr lang="el-GR" sz="2800" dirty="0" err="1">
                <a:latin typeface="Times New Roman" panose="02020603050405020304" pitchFamily="18" charset="0"/>
                <a:cs typeface="Times New Roman" panose="02020603050405020304" pitchFamily="18" charset="0"/>
              </a:rPr>
              <a:t>αθητές</a:t>
            </a:r>
            <a:r>
              <a:rPr lang="el-GR" sz="2800" dirty="0">
                <a:latin typeface="Times New Roman" panose="02020603050405020304" pitchFamily="18" charset="0"/>
                <a:cs typeface="Times New Roman" panose="02020603050405020304" pitchFamily="18" charset="0"/>
              </a:rPr>
              <a:t> σε διάφορες εκπαιδευτικές δραστηριότητες.</a:t>
            </a:r>
            <a:endParaRPr lang="en-US"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6. </a:t>
            </a:r>
            <a:r>
              <a:rPr lang="el-GR" sz="2800" b="1" dirty="0">
                <a:latin typeface="Times New Roman" panose="02020603050405020304" pitchFamily="18" charset="0"/>
                <a:cs typeface="Times New Roman" panose="02020603050405020304" pitchFamily="18" charset="0"/>
              </a:rPr>
              <a:t>Επιτρέπει</a:t>
            </a:r>
            <a:r>
              <a:rPr lang="el-GR" sz="2800" dirty="0">
                <a:latin typeface="Times New Roman" panose="02020603050405020304" pitchFamily="18" charset="0"/>
                <a:cs typeface="Times New Roman" panose="02020603050405020304" pitchFamily="18" charset="0"/>
              </a:rPr>
              <a:t> στους καθηγητές να δίνουν προσοχή στους µ</a:t>
            </a:r>
            <a:r>
              <a:rPr lang="el-GR" sz="2800" dirty="0" err="1">
                <a:latin typeface="Times New Roman" panose="02020603050405020304" pitchFamily="18" charset="0"/>
                <a:cs typeface="Times New Roman" panose="02020603050405020304" pitchFamily="18" charset="0"/>
              </a:rPr>
              <a:t>αθητές</a:t>
            </a:r>
            <a:r>
              <a:rPr lang="el-GR" sz="2800" dirty="0">
                <a:latin typeface="Times New Roman" panose="02020603050405020304" pitchFamily="18" charset="0"/>
                <a:cs typeface="Times New Roman" panose="02020603050405020304" pitchFamily="18" charset="0"/>
              </a:rPr>
              <a:t> που έχουν ανάγκη πρόσθετης βοήθειας. </a:t>
            </a:r>
            <a:endParaRPr lang="en-US" sz="2800"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F06DABAB-7C36-4D7C-AD85-5613F2AF4E2C}"/>
              </a:ext>
            </a:extLst>
          </p:cNvPr>
          <p:cNvSpPr/>
          <p:nvPr/>
        </p:nvSpPr>
        <p:spPr>
          <a:xfrm>
            <a:off x="457199" y="6328706"/>
            <a:ext cx="10638431" cy="254942"/>
          </a:xfrm>
          <a:prstGeom prst="rect">
            <a:avLst/>
          </a:prstGeom>
        </p:spPr>
        <p:txBody>
          <a:bodyPr wrap="square">
            <a:spAutoFit/>
          </a:bodyPr>
          <a:lstStyle/>
          <a:p>
            <a:pPr algn="just">
              <a:lnSpc>
                <a:spcPct val="115000"/>
              </a:lnSpc>
              <a:spcAft>
                <a:spcPts val="0"/>
              </a:spcAft>
            </a:pPr>
            <a:r>
              <a:rPr lang="en-US" sz="1000" dirty="0">
                <a:latin typeface="Times New Roman" panose="02020603050405020304" pitchFamily="18" charset="0"/>
                <a:ea typeface="Arial" panose="020B0604020202020204" pitchFamily="34" charset="0"/>
              </a:rPr>
              <a:t>Wertheimer, R. (1990</a:t>
            </a:r>
            <a:r>
              <a:rPr lang="en-US" sz="1000" i="1" dirty="0">
                <a:latin typeface="Times New Roman" panose="02020603050405020304" pitchFamily="18" charset="0"/>
                <a:ea typeface="Arial" panose="020B0604020202020204" pitchFamily="34" charset="0"/>
              </a:rPr>
              <a:t>). The geometry proof tutors an intelligent computer-based tutor in the classroom</a:t>
            </a:r>
            <a:r>
              <a:rPr lang="en-US" sz="1000" dirty="0">
                <a:latin typeface="Times New Roman" panose="02020603050405020304" pitchFamily="18" charset="0"/>
                <a:ea typeface="Arial" panose="020B0604020202020204" pitchFamily="34" charset="0"/>
              </a:rPr>
              <a:t>. Mathematics Teacher, vol. April, 308-317.</a:t>
            </a:r>
            <a:endParaRPr lang="en-US" sz="9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384845674"/>
      </p:ext>
    </p:extLst>
  </p:cSld>
  <p:clrMapOvr>
    <a:masterClrMapping/>
  </p:clrMapOvr>
  <p:transition spd="med">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332" name="Rectangle 4">
            <a:extLst>
              <a:ext uri="{FF2B5EF4-FFF2-40B4-BE49-F238E27FC236}">
                <a16:creationId xmlns:a16="http://schemas.microsoft.com/office/drawing/2014/main" id="{E81A9591-1C6E-4441-A13A-4A3FC96F8729}"/>
              </a:ext>
            </a:extLst>
          </p:cNvPr>
          <p:cNvSpPr>
            <a:spLocks noGrp="1" noChangeArrowheads="1"/>
          </p:cNvSpPr>
          <p:nvPr>
            <p:ph type="title"/>
          </p:nvPr>
        </p:nvSpPr>
        <p:spPr>
          <a:xfrm>
            <a:off x="407631" y="4525347"/>
            <a:ext cx="7231890" cy="1737360"/>
          </a:xfrm>
        </p:spPr>
        <p:txBody>
          <a:bodyPr vert="horz" lIns="91440" tIns="45720" rIns="91440" bIns="45720" rtlCol="0" anchor="ctr">
            <a:normAutofit/>
          </a:bodyPr>
          <a:lstStyle/>
          <a:p>
            <a:pPr algn="ctr">
              <a:lnSpc>
                <a:spcPct val="90000"/>
              </a:lnSpc>
            </a:pPr>
            <a:r>
              <a:rPr lang="en-US" altLang="en-US" sz="3800" kern="1200" dirty="0" err="1">
                <a:solidFill>
                  <a:schemeClr val="tx1"/>
                </a:solidFill>
                <a:latin typeface="Times New Roman" panose="02020603050405020304" pitchFamily="18" charset="0"/>
                <a:cs typeface="Times New Roman" panose="02020603050405020304" pitchFamily="18" charset="0"/>
              </a:rPr>
              <a:t>Το</a:t>
            </a:r>
            <a:r>
              <a:rPr lang="en-US" altLang="en-US" sz="3800" kern="1200" dirty="0">
                <a:solidFill>
                  <a:schemeClr val="tx1"/>
                </a:solidFill>
                <a:latin typeface="Times New Roman" panose="02020603050405020304" pitchFamily="18" charset="0"/>
                <a:cs typeface="Times New Roman" panose="02020603050405020304" pitchFamily="18" charset="0"/>
              </a:rPr>
              <a:t> </a:t>
            </a:r>
            <a:r>
              <a:rPr lang="en-US" altLang="en-US" sz="3800" kern="1200" dirty="0" err="1">
                <a:solidFill>
                  <a:schemeClr val="tx1"/>
                </a:solidFill>
                <a:latin typeface="Times New Roman" panose="02020603050405020304" pitchFamily="18" charset="0"/>
                <a:cs typeface="Times New Roman" panose="02020603050405020304" pitchFamily="18" charset="0"/>
              </a:rPr>
              <a:t>μοντέλο</a:t>
            </a:r>
            <a:r>
              <a:rPr lang="en-US" altLang="en-US" sz="3800" kern="1200" dirty="0">
                <a:solidFill>
                  <a:schemeClr val="tx1"/>
                </a:solidFill>
                <a:latin typeface="Times New Roman" panose="02020603050405020304" pitchFamily="18" charset="0"/>
                <a:cs typeface="Times New Roman" panose="02020603050405020304" pitchFamily="18" charset="0"/>
              </a:rPr>
              <a:t> </a:t>
            </a:r>
            <a:r>
              <a:rPr lang="en-US" altLang="en-US" sz="3800" kern="1200" dirty="0" err="1">
                <a:solidFill>
                  <a:schemeClr val="tx1"/>
                </a:solidFill>
                <a:latin typeface="Times New Roman" panose="02020603050405020304" pitchFamily="18" charset="0"/>
                <a:cs typeface="Times New Roman" panose="02020603050405020304" pitchFamily="18" charset="0"/>
              </a:rPr>
              <a:t>της</a:t>
            </a:r>
            <a:r>
              <a:rPr lang="en-US" altLang="en-US" sz="3800" kern="1200" dirty="0">
                <a:solidFill>
                  <a:schemeClr val="tx1"/>
                </a:solidFill>
                <a:latin typeface="Times New Roman" panose="02020603050405020304" pitchFamily="18" charset="0"/>
                <a:cs typeface="Times New Roman" panose="02020603050405020304" pitchFamily="18" charset="0"/>
              </a:rPr>
              <a:t> </a:t>
            </a:r>
            <a:r>
              <a:rPr lang="el-GR" altLang="en-US" sz="3800" dirty="0">
                <a:solidFill>
                  <a:schemeClr val="tx1"/>
                </a:solidFill>
                <a:latin typeface="Times New Roman" panose="02020603050405020304" pitchFamily="18" charset="0"/>
                <a:cs typeface="Times New Roman" panose="02020603050405020304" pitchFamily="18" charset="0"/>
              </a:rPr>
              <a:t>Γ</a:t>
            </a:r>
            <a:r>
              <a:rPr lang="en-US" altLang="en-US" sz="3800" kern="1200" dirty="0" err="1">
                <a:solidFill>
                  <a:schemeClr val="tx1"/>
                </a:solidFill>
                <a:latin typeface="Times New Roman" panose="02020603050405020304" pitchFamily="18" charset="0"/>
                <a:cs typeface="Times New Roman" panose="02020603050405020304" pitchFamily="18" charset="0"/>
              </a:rPr>
              <a:t>εωμετρικής</a:t>
            </a:r>
            <a:r>
              <a:rPr lang="en-US" altLang="en-US" sz="3800" kern="1200" dirty="0">
                <a:solidFill>
                  <a:schemeClr val="tx1"/>
                </a:solidFill>
                <a:latin typeface="Times New Roman" panose="02020603050405020304" pitchFamily="18" charset="0"/>
                <a:cs typeface="Times New Roman" panose="02020603050405020304" pitchFamily="18" charset="0"/>
              </a:rPr>
              <a:t> </a:t>
            </a:r>
            <a:r>
              <a:rPr lang="el-GR" altLang="en-US" sz="3800" dirty="0">
                <a:solidFill>
                  <a:schemeClr val="tx1"/>
                </a:solidFill>
                <a:latin typeface="Times New Roman" panose="02020603050405020304" pitchFamily="18" charset="0"/>
                <a:cs typeface="Times New Roman" panose="02020603050405020304" pitchFamily="18" charset="0"/>
              </a:rPr>
              <a:t>Σ</a:t>
            </a:r>
            <a:r>
              <a:rPr lang="en-US" altLang="en-US" sz="3800" kern="1200" dirty="0" err="1">
                <a:solidFill>
                  <a:schemeClr val="tx1"/>
                </a:solidFill>
                <a:latin typeface="Times New Roman" panose="02020603050405020304" pitchFamily="18" charset="0"/>
                <a:cs typeface="Times New Roman" panose="02020603050405020304" pitchFamily="18" charset="0"/>
              </a:rPr>
              <a:t>κέψης</a:t>
            </a:r>
            <a:r>
              <a:rPr lang="en-US" altLang="en-US" sz="3800" kern="1200" dirty="0">
                <a:solidFill>
                  <a:schemeClr val="tx1"/>
                </a:solidFill>
                <a:latin typeface="Times New Roman" panose="02020603050405020304" pitchFamily="18" charset="0"/>
                <a:cs typeface="Times New Roman" panose="02020603050405020304" pitchFamily="18" charset="0"/>
              </a:rPr>
              <a:t> van Hiele</a:t>
            </a:r>
          </a:p>
        </p:txBody>
      </p:sp>
      <p:sp>
        <p:nvSpPr>
          <p:cNvPr id="139" name="Oval 138">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5" name="Freeform: Shape 144">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7" name="Straight Connector 146">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descr="A person wearing a hat and glasses&#10;&#10;Description automatically generated">
            <a:extLst>
              <a:ext uri="{FF2B5EF4-FFF2-40B4-BE49-F238E27FC236}">
                <a16:creationId xmlns:a16="http://schemas.microsoft.com/office/drawing/2014/main" id="{6BDBA7A1-E913-4603-80B5-B330C8DB8753}"/>
              </a:ext>
            </a:extLst>
          </p:cNvPr>
          <p:cNvPicPr>
            <a:picLocks noChangeAspect="1"/>
          </p:cNvPicPr>
          <p:nvPr/>
        </p:nvPicPr>
        <p:blipFill>
          <a:blip r:embed="rId3"/>
          <a:stretch>
            <a:fillRect/>
          </a:stretch>
        </p:blipFill>
        <p:spPr>
          <a:xfrm>
            <a:off x="8047152" y="4115697"/>
            <a:ext cx="1972209" cy="2405662"/>
          </a:xfrm>
          <a:prstGeom prst="rect">
            <a:avLst/>
          </a:prstGeom>
        </p:spPr>
      </p:pic>
    </p:spTree>
  </p:cSld>
  <p:clrMapOvr>
    <a:masterClrMapping/>
  </p:clrMapOvr>
  <p:transition spd="med">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314" name="Rectangle 2">
            <a:extLst>
              <a:ext uri="{FF2B5EF4-FFF2-40B4-BE49-F238E27FC236}">
                <a16:creationId xmlns:a16="http://schemas.microsoft.com/office/drawing/2014/main" id="{25285FBA-6080-4805-95CE-5A5411DE64E2}"/>
              </a:ext>
            </a:extLst>
          </p:cNvPr>
          <p:cNvSpPr>
            <a:spLocks noGrp="1" noChangeArrowheads="1"/>
          </p:cNvSpPr>
          <p:nvPr>
            <p:ph type="title"/>
          </p:nvPr>
        </p:nvSpPr>
        <p:spPr>
          <a:xfrm>
            <a:off x="309283" y="1722340"/>
            <a:ext cx="4364407" cy="2760098"/>
          </a:xfrm>
        </p:spPr>
        <p:txBody>
          <a:bodyPr>
            <a:normAutofit/>
          </a:bodyPr>
          <a:lstStyle/>
          <a:p>
            <a:pPr algn="ctr"/>
            <a:r>
              <a:rPr lang="el-GR" altLang="en-US" sz="3200" dirty="0">
                <a:solidFill>
                  <a:srgbClr val="FFFFFF"/>
                </a:solidFill>
                <a:latin typeface="Times New Roman" panose="02020603050405020304" pitchFamily="18" charset="0"/>
                <a:cs typeface="Times New Roman" panose="02020603050405020304" pitchFamily="18" charset="0"/>
              </a:rPr>
              <a:t>Τα (πέντε ;;;) Επίπεδα Γεωμετρικής Σκέψης</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13315" name="Rectangle 3">
            <a:extLst>
              <a:ext uri="{FF2B5EF4-FFF2-40B4-BE49-F238E27FC236}">
                <a16:creationId xmlns:a16="http://schemas.microsoft.com/office/drawing/2014/main" id="{09D75D2E-FB3D-4AB3-BE45-1C8B0321D6C7}"/>
              </a:ext>
            </a:extLst>
          </p:cNvPr>
          <p:cNvSpPr>
            <a:spLocks noGrp="1" noChangeArrowheads="1"/>
          </p:cNvSpPr>
          <p:nvPr>
            <p:ph type="body" idx="1"/>
          </p:nvPr>
        </p:nvSpPr>
        <p:spPr>
          <a:xfrm>
            <a:off x="5486400" y="604819"/>
            <a:ext cx="6396317" cy="5648361"/>
          </a:xfrm>
        </p:spPr>
        <p:txBody>
          <a:bodyPr anchor="ctr">
            <a:normAutofit/>
          </a:bodyPr>
          <a:lstStyle/>
          <a:p>
            <a:r>
              <a:rPr lang="el-GR" altLang="en-US" sz="2800" dirty="0">
                <a:solidFill>
                  <a:srgbClr val="000000"/>
                </a:solidFill>
                <a:latin typeface="Times New Roman" panose="02020603050405020304" pitchFamily="18" charset="0"/>
                <a:cs typeface="Times New Roman" panose="02020603050405020304" pitchFamily="18" charset="0"/>
              </a:rPr>
              <a:t>Οπτικό επίπεδο - </a:t>
            </a:r>
            <a:r>
              <a:rPr lang="en-US" altLang="en-US" sz="2800" dirty="0">
                <a:solidFill>
                  <a:srgbClr val="000000"/>
                </a:solidFill>
                <a:latin typeface="Times New Roman" panose="02020603050405020304" pitchFamily="18" charset="0"/>
                <a:cs typeface="Times New Roman" panose="02020603050405020304" pitchFamily="18" charset="0"/>
              </a:rPr>
              <a:t>Visual Level</a:t>
            </a:r>
            <a:endParaRPr lang="el-GR" altLang="en-US" sz="2800" dirty="0">
              <a:solidFill>
                <a:srgbClr val="000000"/>
              </a:solidFill>
              <a:latin typeface="Times New Roman" panose="02020603050405020304" pitchFamily="18" charset="0"/>
              <a:cs typeface="Times New Roman" panose="02020603050405020304" pitchFamily="18" charset="0"/>
            </a:endParaRPr>
          </a:p>
          <a:p>
            <a:endParaRPr lang="en-US" altLang="en-US" sz="2800" dirty="0">
              <a:solidFill>
                <a:srgbClr val="000000"/>
              </a:solidFill>
              <a:latin typeface="Times New Roman" panose="02020603050405020304" pitchFamily="18" charset="0"/>
              <a:cs typeface="Times New Roman" panose="02020603050405020304" pitchFamily="18" charset="0"/>
            </a:endParaRPr>
          </a:p>
          <a:p>
            <a:r>
              <a:rPr lang="el-GR" altLang="en-US" sz="2800" dirty="0">
                <a:solidFill>
                  <a:srgbClr val="000000"/>
                </a:solidFill>
                <a:latin typeface="Times New Roman" panose="02020603050405020304" pitchFamily="18" charset="0"/>
                <a:cs typeface="Times New Roman" panose="02020603050405020304" pitchFamily="18" charset="0"/>
              </a:rPr>
              <a:t>Περιγραφικό επίπεδο - </a:t>
            </a:r>
            <a:r>
              <a:rPr lang="en-US" altLang="en-US" sz="2800" dirty="0">
                <a:solidFill>
                  <a:srgbClr val="000000"/>
                </a:solidFill>
                <a:latin typeface="Times New Roman" panose="02020603050405020304" pitchFamily="18" charset="0"/>
                <a:cs typeface="Times New Roman" panose="02020603050405020304" pitchFamily="18" charset="0"/>
              </a:rPr>
              <a:t>Descriptive Level</a:t>
            </a:r>
            <a:endParaRPr lang="el-GR" altLang="en-US" sz="2800" dirty="0">
              <a:solidFill>
                <a:srgbClr val="000000"/>
              </a:solidFill>
              <a:latin typeface="Times New Roman" panose="02020603050405020304" pitchFamily="18" charset="0"/>
              <a:cs typeface="Times New Roman" panose="02020603050405020304" pitchFamily="18" charset="0"/>
            </a:endParaRPr>
          </a:p>
          <a:p>
            <a:endParaRPr lang="en-US" altLang="en-US" sz="2800" dirty="0">
              <a:solidFill>
                <a:srgbClr val="000000"/>
              </a:solidFill>
              <a:latin typeface="Times New Roman" panose="02020603050405020304" pitchFamily="18" charset="0"/>
              <a:cs typeface="Times New Roman" panose="02020603050405020304" pitchFamily="18" charset="0"/>
            </a:endParaRPr>
          </a:p>
          <a:p>
            <a:r>
              <a:rPr lang="el-GR" altLang="en-US" sz="2800" dirty="0">
                <a:solidFill>
                  <a:srgbClr val="000000"/>
                </a:solidFill>
                <a:latin typeface="Times New Roman" panose="02020603050405020304" pitchFamily="18" charset="0"/>
                <a:cs typeface="Times New Roman" panose="02020603050405020304" pitchFamily="18" charset="0"/>
              </a:rPr>
              <a:t>Σχεσιακό Επίπεδο - </a:t>
            </a:r>
            <a:r>
              <a:rPr lang="en-US" altLang="en-US" sz="2800" dirty="0">
                <a:solidFill>
                  <a:srgbClr val="000000"/>
                </a:solidFill>
                <a:latin typeface="Times New Roman" panose="02020603050405020304" pitchFamily="18" charset="0"/>
                <a:cs typeface="Times New Roman" panose="02020603050405020304" pitchFamily="18" charset="0"/>
              </a:rPr>
              <a:t>Relational Level</a:t>
            </a:r>
            <a:endParaRPr lang="el-GR" altLang="en-US" sz="2800" dirty="0">
              <a:solidFill>
                <a:srgbClr val="000000"/>
              </a:solidFill>
              <a:latin typeface="Times New Roman" panose="02020603050405020304" pitchFamily="18" charset="0"/>
              <a:cs typeface="Times New Roman" panose="02020603050405020304" pitchFamily="18" charset="0"/>
            </a:endParaRPr>
          </a:p>
          <a:p>
            <a:endParaRPr lang="en-US" altLang="en-US" sz="2800" dirty="0">
              <a:solidFill>
                <a:srgbClr val="000000"/>
              </a:solidFill>
              <a:latin typeface="Times New Roman" panose="02020603050405020304" pitchFamily="18" charset="0"/>
              <a:cs typeface="Times New Roman" panose="02020603050405020304" pitchFamily="18" charset="0"/>
            </a:endParaRPr>
          </a:p>
          <a:p>
            <a:r>
              <a:rPr lang="el-GR" altLang="en-US" sz="2800" dirty="0">
                <a:solidFill>
                  <a:srgbClr val="000000"/>
                </a:solidFill>
                <a:latin typeface="Times New Roman" panose="02020603050405020304" pitchFamily="18" charset="0"/>
                <a:cs typeface="Times New Roman" panose="02020603050405020304" pitchFamily="18" charset="0"/>
              </a:rPr>
              <a:t>Αφαιρετικό επίπεδο - </a:t>
            </a:r>
            <a:r>
              <a:rPr lang="en-US" altLang="en-US" sz="2800" dirty="0">
                <a:solidFill>
                  <a:srgbClr val="000000"/>
                </a:solidFill>
                <a:latin typeface="Times New Roman" panose="02020603050405020304" pitchFamily="18" charset="0"/>
                <a:cs typeface="Times New Roman" panose="02020603050405020304" pitchFamily="18" charset="0"/>
              </a:rPr>
              <a:t>Deductive Level</a:t>
            </a:r>
            <a:endParaRPr lang="el-GR" altLang="en-US" sz="2800" dirty="0">
              <a:solidFill>
                <a:srgbClr val="000000"/>
              </a:solidFill>
              <a:latin typeface="Times New Roman" panose="02020603050405020304" pitchFamily="18" charset="0"/>
              <a:cs typeface="Times New Roman" panose="02020603050405020304" pitchFamily="18" charset="0"/>
            </a:endParaRPr>
          </a:p>
          <a:p>
            <a:endParaRPr lang="en-US" altLang="en-US" sz="2800" dirty="0">
              <a:solidFill>
                <a:srgbClr val="000000"/>
              </a:solidFill>
              <a:latin typeface="Times New Roman" panose="02020603050405020304" pitchFamily="18" charset="0"/>
              <a:cs typeface="Times New Roman" panose="02020603050405020304" pitchFamily="18" charset="0"/>
            </a:endParaRPr>
          </a:p>
          <a:p>
            <a:r>
              <a:rPr lang="el-GR" altLang="en-US" sz="2800" dirty="0">
                <a:solidFill>
                  <a:srgbClr val="000000"/>
                </a:solidFill>
                <a:latin typeface="Times New Roman" panose="02020603050405020304" pitchFamily="18" charset="0"/>
                <a:cs typeface="Times New Roman" panose="02020603050405020304" pitchFamily="18" charset="0"/>
              </a:rPr>
              <a:t>Αυστηρότητα - </a:t>
            </a:r>
            <a:r>
              <a:rPr lang="en-US" altLang="en-US" sz="2800" dirty="0">
                <a:solidFill>
                  <a:srgbClr val="000000"/>
                </a:solidFill>
                <a:latin typeface="Times New Roman" panose="02020603050405020304" pitchFamily="18" charset="0"/>
                <a:cs typeface="Times New Roman" panose="02020603050405020304" pitchFamily="18" charset="0"/>
              </a:rPr>
              <a:t>Rigor</a:t>
            </a:r>
            <a:endParaRPr lang="en-US" altLang="en-US" sz="2400" dirty="0">
              <a:solidFill>
                <a:srgbClr val="000000"/>
              </a:solidFill>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32A1BCD7-E2A1-44F4-93D4-D77184B65F61}"/>
              </a:ext>
            </a:extLst>
          </p:cNvPr>
          <p:cNvSpPr/>
          <p:nvPr/>
        </p:nvSpPr>
        <p:spPr>
          <a:xfrm>
            <a:off x="5486399" y="6253180"/>
            <a:ext cx="6096000" cy="254942"/>
          </a:xfrm>
          <a:prstGeom prst="rect">
            <a:avLst/>
          </a:prstGeom>
        </p:spPr>
        <p:txBody>
          <a:bodyPr>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1000" dirty="0">
              <a:effectLst/>
              <a:latin typeface="Arial" panose="020B0604020202020204" pitchFamily="34" charset="0"/>
              <a:ea typeface="Arial" panose="020B0604020202020204" pitchFamily="34" charset="0"/>
            </a:endParaRPr>
          </a:p>
        </p:txBody>
      </p:sp>
    </p:spTree>
  </p:cSld>
  <p:clrMapOvr>
    <a:masterClrMapping/>
  </p:clrMapOvr>
  <p:transition spd="med">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290" name="Rectangle 2">
            <a:extLst>
              <a:ext uri="{FF2B5EF4-FFF2-40B4-BE49-F238E27FC236}">
                <a16:creationId xmlns:a16="http://schemas.microsoft.com/office/drawing/2014/main" id="{C1FE8AE8-FD5C-4C91-B0CB-9EC3529D2AE2}"/>
              </a:ext>
            </a:extLst>
          </p:cNvPr>
          <p:cNvSpPr>
            <a:spLocks noGrp="1" noChangeArrowheads="1"/>
          </p:cNvSpPr>
          <p:nvPr>
            <p:ph type="title"/>
          </p:nvPr>
        </p:nvSpPr>
        <p:spPr>
          <a:xfrm>
            <a:off x="104931" y="1880646"/>
            <a:ext cx="4565923" cy="2760098"/>
          </a:xfrm>
        </p:spPr>
        <p:txBody>
          <a:bodyPr>
            <a:normAutofit/>
          </a:bodyPr>
          <a:lstStyle/>
          <a:p>
            <a:pPr algn="ctr"/>
            <a:r>
              <a:rPr lang="el-GR" altLang="en-US" sz="3200" dirty="0">
                <a:solidFill>
                  <a:srgbClr val="FFFFFF"/>
                </a:solidFill>
                <a:latin typeface="Times New Roman" panose="02020603050405020304" pitchFamily="18" charset="0"/>
                <a:cs typeface="Times New Roman" panose="02020603050405020304" pitchFamily="18" charset="0"/>
              </a:rPr>
              <a:t>Χαρακτηριστικά των Επιπέδων Γεωμετρικής Σκέψης</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12291" name="Rectangle 3">
            <a:extLst>
              <a:ext uri="{FF2B5EF4-FFF2-40B4-BE49-F238E27FC236}">
                <a16:creationId xmlns:a16="http://schemas.microsoft.com/office/drawing/2014/main" id="{05C25FD5-BF7B-4862-A0F2-60D5244F9F7E}"/>
              </a:ext>
            </a:extLst>
          </p:cNvPr>
          <p:cNvSpPr>
            <a:spLocks noGrp="1" noChangeArrowheads="1"/>
          </p:cNvSpPr>
          <p:nvPr>
            <p:ph type="body" idx="1"/>
          </p:nvPr>
        </p:nvSpPr>
        <p:spPr>
          <a:xfrm>
            <a:off x="6109891" y="512144"/>
            <a:ext cx="5672378" cy="5833712"/>
          </a:xfrm>
        </p:spPr>
        <p:txBody>
          <a:bodyPr anchor="ctr">
            <a:normAutofit/>
          </a:bodyPr>
          <a:lstStyle/>
          <a:p>
            <a:pPr algn="just"/>
            <a:r>
              <a:rPr lang="el-GR" altLang="en-US" sz="2800" dirty="0">
                <a:solidFill>
                  <a:srgbClr val="000000"/>
                </a:solidFill>
                <a:latin typeface="Times New Roman" panose="02020603050405020304" pitchFamily="18" charset="0"/>
                <a:cs typeface="Times New Roman" panose="02020603050405020304" pitchFamily="18" charset="0"/>
              </a:rPr>
              <a:t>Κάθε επίπεδο έχει το δικό του </a:t>
            </a:r>
            <a:r>
              <a:rPr lang="el-GR" altLang="en-US" sz="2800" b="1" dirty="0">
                <a:solidFill>
                  <a:srgbClr val="000000"/>
                </a:solidFill>
                <a:latin typeface="Times New Roman" panose="02020603050405020304" pitchFamily="18" charset="0"/>
                <a:cs typeface="Times New Roman" panose="02020603050405020304" pitchFamily="18" charset="0"/>
              </a:rPr>
              <a:t>δίκτυο σχέσεων</a:t>
            </a:r>
            <a:r>
              <a:rPr lang="el-GR" altLang="en-US" sz="2800" dirty="0">
                <a:solidFill>
                  <a:srgbClr val="000000"/>
                </a:solidFill>
                <a:latin typeface="Times New Roman" panose="02020603050405020304" pitchFamily="18" charset="0"/>
                <a:cs typeface="Times New Roman" panose="02020603050405020304" pitchFamily="18" charset="0"/>
              </a:rPr>
              <a:t>.</a:t>
            </a:r>
          </a:p>
          <a:p>
            <a:pPr algn="just"/>
            <a:endParaRPr lang="el-GR" altLang="en-US" sz="2800" dirty="0">
              <a:solidFill>
                <a:srgbClr val="000000"/>
              </a:solidFill>
              <a:latin typeface="Times New Roman" panose="02020603050405020304" pitchFamily="18" charset="0"/>
              <a:cs typeface="Times New Roman" panose="02020603050405020304" pitchFamily="18" charset="0"/>
            </a:endParaRPr>
          </a:p>
          <a:p>
            <a:pPr algn="just"/>
            <a:r>
              <a:rPr lang="el-GR" altLang="en-US" sz="2800" dirty="0">
                <a:solidFill>
                  <a:srgbClr val="000000"/>
                </a:solidFill>
                <a:latin typeface="Times New Roman" panose="02020603050405020304" pitchFamily="18" charset="0"/>
                <a:cs typeface="Times New Roman" panose="02020603050405020304" pitchFamily="18" charset="0"/>
              </a:rPr>
              <a:t>Κάθε επίπεδο έχει τη δική του </a:t>
            </a:r>
            <a:r>
              <a:rPr lang="el-GR" altLang="en-US" sz="2800" b="1" dirty="0">
                <a:solidFill>
                  <a:srgbClr val="000000"/>
                </a:solidFill>
                <a:latin typeface="Times New Roman" panose="02020603050405020304" pitchFamily="18" charset="0"/>
                <a:cs typeface="Times New Roman" panose="02020603050405020304" pitchFamily="18" charset="0"/>
              </a:rPr>
              <a:t>γλώσσα</a:t>
            </a:r>
            <a:r>
              <a:rPr lang="el-GR" altLang="en-US" sz="2800" dirty="0">
                <a:solidFill>
                  <a:srgbClr val="000000"/>
                </a:solidFill>
                <a:latin typeface="Times New Roman" panose="02020603050405020304" pitchFamily="18" charset="0"/>
                <a:cs typeface="Times New Roman" panose="02020603050405020304" pitchFamily="18" charset="0"/>
              </a:rPr>
              <a:t>.</a:t>
            </a:r>
          </a:p>
          <a:p>
            <a:pPr algn="just"/>
            <a:endParaRPr lang="el-GR" altLang="en-US" sz="2800" dirty="0">
              <a:solidFill>
                <a:srgbClr val="000000"/>
              </a:solidFill>
              <a:latin typeface="Times New Roman" panose="02020603050405020304" pitchFamily="18" charset="0"/>
              <a:cs typeface="Times New Roman" panose="02020603050405020304" pitchFamily="18" charset="0"/>
            </a:endParaRPr>
          </a:p>
          <a:p>
            <a:pPr algn="just"/>
            <a:r>
              <a:rPr lang="el-GR" altLang="en-US" sz="2800" b="1" dirty="0">
                <a:solidFill>
                  <a:srgbClr val="000000"/>
                </a:solidFill>
                <a:latin typeface="Times New Roman" panose="02020603050405020304" pitchFamily="18" charset="0"/>
                <a:cs typeface="Times New Roman" panose="02020603050405020304" pitchFamily="18" charset="0"/>
              </a:rPr>
              <a:t>Τα επίπεδα είναι διαδοχικά και ιεραρχικά. </a:t>
            </a:r>
          </a:p>
          <a:p>
            <a:pPr algn="just"/>
            <a:endParaRPr lang="el-GR" altLang="en-US" sz="2800" b="1" dirty="0">
              <a:solidFill>
                <a:srgbClr val="000000"/>
              </a:solidFill>
              <a:latin typeface="Times New Roman" panose="02020603050405020304" pitchFamily="18" charset="0"/>
              <a:cs typeface="Times New Roman" panose="02020603050405020304" pitchFamily="18" charset="0"/>
            </a:endParaRPr>
          </a:p>
          <a:p>
            <a:pPr algn="just"/>
            <a:r>
              <a:rPr lang="el-GR" altLang="en-US" sz="2800" b="1" dirty="0">
                <a:solidFill>
                  <a:srgbClr val="000000"/>
                </a:solidFill>
                <a:latin typeface="Times New Roman" panose="02020603050405020304" pitchFamily="18" charset="0"/>
                <a:cs typeface="Times New Roman" panose="02020603050405020304" pitchFamily="18" charset="0"/>
              </a:rPr>
              <a:t>Η μετάβαση </a:t>
            </a:r>
            <a:r>
              <a:rPr lang="el-GR" altLang="en-US" sz="2800" dirty="0">
                <a:solidFill>
                  <a:srgbClr val="000000"/>
                </a:solidFill>
                <a:latin typeface="Times New Roman" panose="02020603050405020304" pitchFamily="18" charset="0"/>
                <a:cs typeface="Times New Roman" panose="02020603050405020304" pitchFamily="18" charset="0"/>
              </a:rPr>
              <a:t>από ένα επίπεδο στο επόμενο </a:t>
            </a:r>
            <a:r>
              <a:rPr lang="el-GR" altLang="en-US" sz="2800" b="1" dirty="0">
                <a:solidFill>
                  <a:srgbClr val="000000"/>
                </a:solidFill>
                <a:latin typeface="Times New Roman" panose="02020603050405020304" pitchFamily="18" charset="0"/>
                <a:cs typeface="Times New Roman" panose="02020603050405020304" pitchFamily="18" charset="0"/>
              </a:rPr>
              <a:t>εξαρτάται κυρίως από την εκπαίδευση.</a:t>
            </a:r>
            <a:endParaRPr lang="en-US" altLang="en-US" sz="2800" b="1" dirty="0">
              <a:solidFill>
                <a:srgbClr val="000000"/>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6C3E6CB2-84A4-4CBB-88B3-29BBE340F1DC}"/>
              </a:ext>
            </a:extLst>
          </p:cNvPr>
          <p:cNvSpPr/>
          <p:nvPr/>
        </p:nvSpPr>
        <p:spPr>
          <a:xfrm>
            <a:off x="6459940" y="6345856"/>
            <a:ext cx="5322329" cy="43191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rPr>
              <a:t>, 1-16.</a:t>
            </a:r>
            <a:endParaRPr lang="en-US" sz="1000" dirty="0">
              <a:effectLst/>
              <a:latin typeface="Arial" panose="020B0604020202020204" pitchFamily="34" charset="0"/>
              <a:ea typeface="Arial" panose="020B0604020202020204" pitchFamily="34" charset="0"/>
            </a:endParaRPr>
          </a:p>
        </p:txBody>
      </p:sp>
    </p:spTree>
  </p:cSld>
  <p:clrMapOvr>
    <a:masterClrMapping/>
  </p:clrMapOvr>
  <p:transition spd="med">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665"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0658" name="Rectangle 2">
            <a:extLst>
              <a:ext uri="{FF2B5EF4-FFF2-40B4-BE49-F238E27FC236}">
                <a16:creationId xmlns:a16="http://schemas.microsoft.com/office/drawing/2014/main" id="{3DD4D7C4-D70A-4C7D-BF58-D3E4103C1608}"/>
              </a:ext>
            </a:extLst>
          </p:cNvPr>
          <p:cNvSpPr>
            <a:spLocks noGrp="1" noChangeArrowheads="1"/>
          </p:cNvSpPr>
          <p:nvPr>
            <p:ph type="title"/>
          </p:nvPr>
        </p:nvSpPr>
        <p:spPr>
          <a:xfrm>
            <a:off x="-70877" y="1008792"/>
            <a:ext cx="4596714" cy="1384739"/>
          </a:xfrm>
        </p:spPr>
        <p:txBody>
          <a:bodyPr>
            <a:normAutofit/>
          </a:bodyPr>
          <a:lstStyle/>
          <a:p>
            <a:pPr algn="ctr">
              <a:lnSpc>
                <a:spcPct val="90000"/>
              </a:lnSpc>
            </a:pPr>
            <a:r>
              <a:rPr lang="el-GR" altLang="en-US" sz="3200" dirty="0">
                <a:solidFill>
                  <a:srgbClr val="FFFFFF"/>
                </a:solidFill>
                <a:latin typeface="Times New Roman" panose="02020603050405020304" pitchFamily="18" charset="0"/>
                <a:cs typeface="Times New Roman" panose="02020603050405020304" pitchFamily="18" charset="0"/>
              </a:rPr>
              <a:t>Χαρακτηριστικά Οπτικού Επιπέδου</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70659" name="Rectangle 3">
            <a:extLst>
              <a:ext uri="{FF2B5EF4-FFF2-40B4-BE49-F238E27FC236}">
                <a16:creationId xmlns:a16="http://schemas.microsoft.com/office/drawing/2014/main" id="{47477602-86C3-4859-81C6-4E9DA5C6243D}"/>
              </a:ext>
            </a:extLst>
          </p:cNvPr>
          <p:cNvSpPr>
            <a:spLocks noGrp="1" noChangeArrowheads="1"/>
          </p:cNvSpPr>
          <p:nvPr>
            <p:ph type="body" idx="1"/>
          </p:nvPr>
        </p:nvSpPr>
        <p:spPr>
          <a:xfrm>
            <a:off x="4776190" y="196898"/>
            <a:ext cx="7165456" cy="6586151"/>
          </a:xfrm>
        </p:spPr>
        <p:txBody>
          <a:bodyPr anchor="ctr">
            <a:normAutofit/>
          </a:bodyPr>
          <a:lstStyle/>
          <a:p>
            <a:pPr lvl="1">
              <a:buFontTx/>
              <a:buNone/>
            </a:pPr>
            <a:r>
              <a:rPr lang="el-GR" altLang="en-US" dirty="0">
                <a:solidFill>
                  <a:srgbClr val="000000"/>
                </a:solidFill>
                <a:latin typeface="Times New Roman" panose="02020603050405020304" pitchFamily="18" charset="0"/>
                <a:cs typeface="Times New Roman" panose="02020603050405020304" pitchFamily="18" charset="0"/>
              </a:rPr>
              <a:t>Ο μαθητής</a:t>
            </a:r>
          </a:p>
          <a:p>
            <a:pPr lvl="1" algn="just">
              <a:buFont typeface="Arial" panose="020B0604020202020204" pitchFamily="34" charset="0"/>
              <a:buChar char="•"/>
            </a:pPr>
            <a:r>
              <a:rPr lang="el-GR" altLang="en-US" u="sng" dirty="0">
                <a:solidFill>
                  <a:srgbClr val="000000"/>
                </a:solidFill>
                <a:latin typeface="Times New Roman" panose="02020603050405020304" pitchFamily="18" charset="0"/>
                <a:cs typeface="Times New Roman" panose="02020603050405020304" pitchFamily="18" charset="0"/>
              </a:rPr>
              <a:t>προσδιορίζει, συγκρίνει και ταξινομεί</a:t>
            </a:r>
            <a:r>
              <a:rPr lang="el-GR" altLang="en-US" dirty="0">
                <a:solidFill>
                  <a:srgbClr val="000000"/>
                </a:solidFill>
                <a:latin typeface="Times New Roman" panose="02020603050405020304" pitchFamily="18" charset="0"/>
                <a:cs typeface="Times New Roman" panose="02020603050405020304" pitchFamily="18" charset="0"/>
              </a:rPr>
              <a:t> τα σχήματα </a:t>
            </a:r>
            <a:r>
              <a:rPr lang="el-GR" altLang="en-US" b="1" dirty="0">
                <a:solidFill>
                  <a:srgbClr val="000000"/>
                </a:solidFill>
                <a:latin typeface="Times New Roman" panose="02020603050405020304" pitchFamily="18" charset="0"/>
                <a:cs typeface="Times New Roman" panose="02020603050405020304" pitchFamily="18" charset="0"/>
              </a:rPr>
              <a:t>με βάση την εμφάνισή τους ως σύνολο</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u="sng" dirty="0">
                <a:solidFill>
                  <a:srgbClr val="000000"/>
                </a:solidFill>
                <a:latin typeface="Times New Roman" panose="02020603050405020304" pitchFamily="18" charset="0"/>
                <a:cs typeface="Times New Roman" panose="02020603050405020304" pitchFamily="18" charset="0"/>
              </a:rPr>
              <a:t>επιλύει προβλήματα</a:t>
            </a:r>
            <a:r>
              <a:rPr lang="el-GR" altLang="en-US" dirty="0">
                <a:solidFill>
                  <a:srgbClr val="000000"/>
                </a:solidFill>
                <a:latin typeface="Times New Roman" panose="02020603050405020304" pitchFamily="18" charset="0"/>
                <a:cs typeface="Times New Roman" panose="02020603050405020304" pitchFamily="18" charset="0"/>
              </a:rPr>
              <a:t> χρησιμοποιώντας </a:t>
            </a:r>
            <a:r>
              <a:rPr lang="el-GR" altLang="en-US" b="1" dirty="0">
                <a:solidFill>
                  <a:srgbClr val="000000"/>
                </a:solidFill>
                <a:latin typeface="Times New Roman" panose="02020603050405020304" pitchFamily="18" charset="0"/>
                <a:cs typeface="Times New Roman" panose="02020603050405020304" pitchFamily="18" charset="0"/>
              </a:rPr>
              <a:t>γενικές ιδιότητες και τεχνικές.</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u="sng" dirty="0">
                <a:solidFill>
                  <a:srgbClr val="000000"/>
                </a:solidFill>
                <a:latin typeface="Times New Roman" panose="02020603050405020304" pitchFamily="18" charset="0"/>
                <a:cs typeface="Times New Roman" panose="02020603050405020304" pitchFamily="18" charset="0"/>
              </a:rPr>
              <a:t>χρησιμοποιεί</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ανεπίσημη γλώσσα</a:t>
            </a:r>
            <a:r>
              <a:rPr lang="el-GR" altLang="en-US" dirty="0">
                <a:solidFill>
                  <a:srgbClr val="000000"/>
                </a:solidFill>
                <a:latin typeface="Times New Roman" panose="02020603050405020304" pitchFamily="18" charset="0"/>
                <a:cs typeface="Times New Roman" panose="02020603050405020304" pitchFamily="18" charset="0"/>
              </a:rPr>
              <a:t>.</a:t>
            </a:r>
          </a:p>
          <a:p>
            <a:pPr>
              <a:buFont typeface="Wingdings" panose="05000000000000000000" pitchFamily="2" charset="2"/>
              <a:buNone/>
            </a:pPr>
            <a:endParaRPr lang="en-US" altLang="en-US" sz="2000" dirty="0">
              <a:solidFill>
                <a:srgbClr val="000000"/>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B6CF7ACB-E498-4B2D-97C4-F8DFCE4620CB}"/>
              </a:ext>
            </a:extLst>
          </p:cNvPr>
          <p:cNvPicPr>
            <a:picLocks noChangeAspect="1"/>
          </p:cNvPicPr>
          <p:nvPr/>
        </p:nvPicPr>
        <p:blipFill>
          <a:blip r:embed="rId4"/>
          <a:stretch>
            <a:fillRect/>
          </a:stretch>
        </p:blipFill>
        <p:spPr>
          <a:xfrm>
            <a:off x="542286" y="2154700"/>
            <a:ext cx="3370388" cy="3178024"/>
          </a:xfrm>
          <a:prstGeom prst="rect">
            <a:avLst/>
          </a:prstGeom>
        </p:spPr>
      </p:pic>
      <p:pic>
        <p:nvPicPr>
          <p:cNvPr id="3" name="Picture 2">
            <a:extLst>
              <a:ext uri="{FF2B5EF4-FFF2-40B4-BE49-F238E27FC236}">
                <a16:creationId xmlns:a16="http://schemas.microsoft.com/office/drawing/2014/main" id="{05533CEA-8BFE-40C8-A982-FDDE947D50BD}"/>
              </a:ext>
            </a:extLst>
          </p:cNvPr>
          <p:cNvPicPr>
            <a:picLocks noChangeAspect="1"/>
          </p:cNvPicPr>
          <p:nvPr/>
        </p:nvPicPr>
        <p:blipFill>
          <a:blip r:embed="rId5"/>
          <a:stretch>
            <a:fillRect/>
          </a:stretch>
        </p:blipFill>
        <p:spPr>
          <a:xfrm>
            <a:off x="779915" y="4991890"/>
            <a:ext cx="2664183" cy="1103472"/>
          </a:xfrm>
          <a:prstGeom prst="rect">
            <a:avLst/>
          </a:prstGeom>
        </p:spPr>
      </p:pic>
      <p:sp>
        <p:nvSpPr>
          <p:cNvPr id="10" name="Rectangle 9">
            <a:extLst>
              <a:ext uri="{FF2B5EF4-FFF2-40B4-BE49-F238E27FC236}">
                <a16:creationId xmlns:a16="http://schemas.microsoft.com/office/drawing/2014/main" id="{E3745B2E-1198-4049-A19F-191D9DCF45D4}"/>
              </a:ext>
            </a:extLst>
          </p:cNvPr>
          <p:cNvSpPr/>
          <p:nvPr/>
        </p:nvSpPr>
        <p:spPr>
          <a:xfrm>
            <a:off x="5621352" y="5915849"/>
            <a:ext cx="6130867" cy="76976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900" dirty="0">
              <a:latin typeface="Arial" panose="020B0604020202020204" pitchFamily="34" charset="0"/>
              <a:ea typeface="Arial" panose="020B0604020202020204" pitchFamily="34" charset="0"/>
            </a:endParaRPr>
          </a:p>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Burger, W. F., Shaughnessy, J. M. (1986). </a:t>
            </a:r>
            <a:r>
              <a:rPr lang="en-US" sz="1000" i="1" dirty="0">
                <a:solidFill>
                  <a:srgbClr val="222222"/>
                </a:solidFill>
                <a:highlight>
                  <a:srgbClr val="FFFFFF"/>
                </a:highlight>
                <a:latin typeface="Times New Roman" panose="02020603050405020304" pitchFamily="18" charset="0"/>
                <a:ea typeface="Arial" panose="020B0604020202020204" pitchFamily="34" charset="0"/>
              </a:rPr>
              <a:t>Characterizing the van Hiele levels of development in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Journal for research in mathematics education, 31-48.</a:t>
            </a:r>
          </a:p>
          <a:p>
            <a:pPr algn="just">
              <a:lnSpc>
                <a:spcPct val="115000"/>
              </a:lnSpc>
              <a:spcAft>
                <a:spcPts val="0"/>
              </a:spcAft>
            </a:pPr>
            <a:r>
              <a:rPr lang="en-US" sz="900" dirty="0">
                <a:solidFill>
                  <a:srgbClr val="222222"/>
                </a:solidFill>
                <a:latin typeface="Times New Roman" panose="02020603050405020304" pitchFamily="18" charset="0"/>
                <a:ea typeface="Arial" panose="020B0604020202020204" pitchFamily="34" charset="0"/>
              </a:rPr>
              <a:t>Fuys, D., Geddes, D., Tischler, R. (2005). </a:t>
            </a:r>
            <a:r>
              <a:rPr lang="en-US" sz="900" i="1" dirty="0">
                <a:solidFill>
                  <a:srgbClr val="222222"/>
                </a:solidFill>
                <a:latin typeface="Times New Roman" panose="02020603050405020304" pitchFamily="18" charset="0"/>
                <a:ea typeface="Arial" panose="020B0604020202020204" pitchFamily="34" charset="0"/>
              </a:rPr>
              <a:t>The Van Hiele Model of Thinking in Geometry among Adolescents.</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ransition spd="med">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162" name="Rectangle 2">
            <a:extLst>
              <a:ext uri="{FF2B5EF4-FFF2-40B4-BE49-F238E27FC236}">
                <a16:creationId xmlns:a16="http://schemas.microsoft.com/office/drawing/2014/main" id="{A0A12E15-9559-4FA3-8A60-8DDD6B95E99D}"/>
              </a:ext>
            </a:extLst>
          </p:cNvPr>
          <p:cNvSpPr>
            <a:spLocks noGrp="1" noChangeArrowheads="1"/>
          </p:cNvSpPr>
          <p:nvPr>
            <p:ph type="title"/>
          </p:nvPr>
        </p:nvSpPr>
        <p:spPr>
          <a:xfrm>
            <a:off x="966952" y="1204108"/>
            <a:ext cx="2690648" cy="1781175"/>
          </a:xfrm>
        </p:spPr>
        <p:txBody>
          <a:bodyPr>
            <a:normAutofit/>
          </a:bodyPr>
          <a:lstStyle/>
          <a:p>
            <a:pPr>
              <a:lnSpc>
                <a:spcPct val="90000"/>
              </a:lnSpc>
            </a:pPr>
            <a:r>
              <a:rPr lang="el-GR" altLang="en-US" sz="2000" dirty="0">
                <a:solidFill>
                  <a:srgbClr val="FFFFFF"/>
                </a:solidFill>
              </a:rPr>
              <a:t>Δραστηριότητα στο Οπτικό Επίπεδο</a:t>
            </a:r>
            <a:endParaRPr lang="en-US" altLang="en-US" sz="2000" dirty="0">
              <a:solidFill>
                <a:srgbClr val="FFFFFF"/>
              </a:solidFill>
            </a:endParaRPr>
          </a:p>
        </p:txBody>
      </p:sp>
      <p:sp>
        <p:nvSpPr>
          <p:cNvPr id="92163" name="Rectangle 3">
            <a:extLst>
              <a:ext uri="{FF2B5EF4-FFF2-40B4-BE49-F238E27FC236}">
                <a16:creationId xmlns:a16="http://schemas.microsoft.com/office/drawing/2014/main" id="{DF4BEBAC-0E38-49F7-AEFC-AD38D9796152}"/>
              </a:ext>
            </a:extLst>
          </p:cNvPr>
          <p:cNvSpPr>
            <a:spLocks noGrp="1" noChangeArrowheads="1"/>
          </p:cNvSpPr>
          <p:nvPr>
            <p:ph type="body" idx="1"/>
          </p:nvPr>
        </p:nvSpPr>
        <p:spPr>
          <a:xfrm>
            <a:off x="2108465" y="4691833"/>
            <a:ext cx="2669407" cy="2427333"/>
          </a:xfrm>
        </p:spPr>
        <p:txBody>
          <a:bodyPr>
            <a:normAutofit/>
          </a:bodyPr>
          <a:lstStyle/>
          <a:p>
            <a:pPr marL="609600" indent="-609600">
              <a:buNone/>
            </a:pPr>
            <a:endParaRPr lang="en-US" altLang="en-US" sz="1600" dirty="0"/>
          </a:p>
          <a:p>
            <a:pPr marL="609600" indent="-609600">
              <a:buNone/>
            </a:pPr>
            <a:endParaRPr lang="en-US" altLang="en-US" sz="1600" dirty="0"/>
          </a:p>
          <a:p>
            <a:pPr marL="609600" indent="-609600">
              <a:buNone/>
            </a:pPr>
            <a:endParaRPr lang="en-US" altLang="en-US" sz="1600" dirty="0"/>
          </a:p>
          <a:p>
            <a:pPr marL="609600" indent="-609600">
              <a:buNone/>
            </a:pPr>
            <a:endParaRPr lang="en-US" altLang="en-US" sz="1600" dirty="0"/>
          </a:p>
          <a:p>
            <a:pPr marL="990600" lvl="1" indent="-533400">
              <a:buNone/>
            </a:pPr>
            <a:r>
              <a:rPr lang="el-GR" altLang="en-US" sz="3200" dirty="0"/>
              <a:t>Γλιστράει!</a:t>
            </a:r>
            <a:endParaRPr lang="en-US" altLang="en-US" sz="3200" dirty="0"/>
          </a:p>
        </p:txBody>
      </p:sp>
      <p:pic>
        <p:nvPicPr>
          <p:cNvPr id="92164" name="Picture 4">
            <a:extLst>
              <a:ext uri="{FF2B5EF4-FFF2-40B4-BE49-F238E27FC236}">
                <a16:creationId xmlns:a16="http://schemas.microsoft.com/office/drawing/2014/main" id="{69FF70D2-12D6-43B2-93C4-BB537834E8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901" y="3315266"/>
            <a:ext cx="4643674" cy="2418071"/>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a:extLst>
              <a:ext uri="{FF2B5EF4-FFF2-40B4-BE49-F238E27FC236}">
                <a16:creationId xmlns:a16="http://schemas.microsoft.com/office/drawing/2014/main" id="{94173DB4-00E2-4496-A097-2B178A5D68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5218" y="2052657"/>
            <a:ext cx="2636257" cy="304291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3">
            <a:extLst>
              <a:ext uri="{FF2B5EF4-FFF2-40B4-BE49-F238E27FC236}">
                <a16:creationId xmlns:a16="http://schemas.microsoft.com/office/drawing/2014/main" id="{2DCFF872-19D8-4A63-8C96-8C927CF627E6}"/>
              </a:ext>
            </a:extLst>
          </p:cNvPr>
          <p:cNvSpPr txBox="1">
            <a:spLocks noChangeArrowheads="1"/>
          </p:cNvSpPr>
          <p:nvPr/>
        </p:nvSpPr>
        <p:spPr bwMode="auto">
          <a:xfrm>
            <a:off x="6499400" y="4919330"/>
            <a:ext cx="5465805" cy="2427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defTabSz="914400"/>
            <a:endParaRPr lang="en-US" altLang="en-US" sz="1600" dirty="0"/>
          </a:p>
          <a:p>
            <a:pPr marL="609600" indent="-609600" defTabSz="914400"/>
            <a:endParaRPr lang="en-US" altLang="en-US" sz="1600" dirty="0"/>
          </a:p>
          <a:p>
            <a:pPr marL="609600" indent="-609600" defTabSz="914400"/>
            <a:endParaRPr lang="en-US" altLang="en-US" sz="1600" dirty="0"/>
          </a:p>
          <a:p>
            <a:pPr marL="1371600" lvl="2" indent="-457200" defTabSz="914400">
              <a:buFont typeface="Wingdings" panose="05000000000000000000" pitchFamily="2" charset="2"/>
              <a:buNone/>
            </a:pPr>
            <a:r>
              <a:rPr lang="el-GR" altLang="en-US" sz="4600" dirty="0"/>
              <a:t>Είναι μια αντανάκλαση!</a:t>
            </a:r>
          </a:p>
          <a:p>
            <a:pPr marL="1371600" lvl="2" indent="-457200" defTabSz="914400">
              <a:buFont typeface="Wingdings" panose="05000000000000000000" pitchFamily="2" charset="2"/>
              <a:buNone/>
            </a:pPr>
            <a:r>
              <a:rPr lang="el-GR" altLang="en-US" sz="4600" dirty="0"/>
              <a:t>Είναι ένας καθρέπτης!</a:t>
            </a:r>
            <a:endParaRPr lang="en-US" altLang="en-US" sz="4600" dirty="0"/>
          </a:p>
          <a:p>
            <a:pPr marL="609600" indent="-609600" defTabSz="914400">
              <a:buFont typeface="Wingdings" panose="05000000000000000000" pitchFamily="2" charset="2"/>
              <a:buNone/>
            </a:pPr>
            <a:endParaRPr lang="en-US" altLang="en-US" sz="1600" dirty="0"/>
          </a:p>
        </p:txBody>
      </p:sp>
    </p:spTree>
  </p:cSld>
  <p:clrMapOvr>
    <a:masterClrMapping/>
  </p:clrMapOvr>
  <p:transition spd="med">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1682" name="Rectangle 2">
            <a:extLst>
              <a:ext uri="{FF2B5EF4-FFF2-40B4-BE49-F238E27FC236}">
                <a16:creationId xmlns:a16="http://schemas.microsoft.com/office/drawing/2014/main" id="{B6E79567-8901-4CE1-B0AE-B938C2F3B312}"/>
              </a:ext>
            </a:extLst>
          </p:cNvPr>
          <p:cNvSpPr>
            <a:spLocks noGrp="1" noChangeArrowheads="1"/>
          </p:cNvSpPr>
          <p:nvPr>
            <p:ph type="title"/>
          </p:nvPr>
        </p:nvSpPr>
        <p:spPr>
          <a:xfrm>
            <a:off x="6096000" y="11593"/>
            <a:ext cx="4977976" cy="1454051"/>
          </a:xfrm>
        </p:spPr>
        <p:txBody>
          <a:bodyPr>
            <a:normAutofit/>
          </a:bodyPr>
          <a:lstStyle/>
          <a:p>
            <a:pPr algn="ctr">
              <a:lnSpc>
                <a:spcPct val="90000"/>
              </a:lnSpc>
            </a:pPr>
            <a:r>
              <a:rPr lang="el-GR" altLang="en-US" sz="3200" dirty="0">
                <a:solidFill>
                  <a:srgbClr val="000000"/>
                </a:solidFill>
                <a:latin typeface="Times New Roman" panose="02020603050405020304" pitchFamily="18" charset="0"/>
                <a:cs typeface="Times New Roman" panose="02020603050405020304" pitchFamily="18" charset="0"/>
              </a:rPr>
              <a:t>Χαρακτηριστικά Περιγραφικού Επιπέδου</a:t>
            </a:r>
            <a:endParaRPr lang="en-US" altLang="en-US" sz="3200" dirty="0">
              <a:solidFill>
                <a:srgbClr val="000000"/>
              </a:solidFill>
              <a:latin typeface="Times New Roman" panose="02020603050405020304" pitchFamily="18" charset="0"/>
              <a:cs typeface="Times New Roman" panose="02020603050405020304" pitchFamily="18" charset="0"/>
            </a:endParaRPr>
          </a:p>
        </p:txBody>
      </p:sp>
      <p:sp>
        <p:nvSpPr>
          <p:cNvPr id="79"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683" name="Rectangle 3">
            <a:extLst>
              <a:ext uri="{FF2B5EF4-FFF2-40B4-BE49-F238E27FC236}">
                <a16:creationId xmlns:a16="http://schemas.microsoft.com/office/drawing/2014/main" id="{EBF6D5B4-0E1A-4BAE-A4E6-D33E29A99A91}"/>
              </a:ext>
            </a:extLst>
          </p:cNvPr>
          <p:cNvSpPr>
            <a:spLocks noGrp="1" noChangeArrowheads="1"/>
          </p:cNvSpPr>
          <p:nvPr>
            <p:ph type="body" idx="1"/>
          </p:nvPr>
        </p:nvSpPr>
        <p:spPr>
          <a:xfrm>
            <a:off x="4665159" y="1400809"/>
            <a:ext cx="7210269" cy="4904605"/>
          </a:xfrm>
        </p:spPr>
        <p:txBody>
          <a:bodyPr anchor="ctr">
            <a:noAutofit/>
          </a:bodyPr>
          <a:lstStyle/>
          <a:p>
            <a:pPr lvl="1" algn="just">
              <a:lnSpc>
                <a:spcPct val="90000"/>
              </a:lnSpc>
              <a:buFontTx/>
              <a:buNone/>
            </a:pPr>
            <a:r>
              <a:rPr lang="el-GR" altLang="en-US" dirty="0">
                <a:solidFill>
                  <a:srgbClr val="000000"/>
                </a:solidFill>
                <a:latin typeface="Times New Roman" panose="02020603050405020304" pitchFamily="18" charset="0"/>
                <a:cs typeface="Times New Roman" panose="02020603050405020304" pitchFamily="18" charset="0"/>
              </a:rPr>
              <a:t>Ο μαθητής:</a:t>
            </a:r>
          </a:p>
          <a:p>
            <a:pPr lvl="1" algn="just">
              <a:lnSpc>
                <a:spcPct val="90000"/>
              </a:lnSpc>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αναγνωρίζει και περιγράφει ένα σχήμα </a:t>
            </a:r>
            <a:r>
              <a:rPr lang="el-GR" altLang="en-US" b="1" dirty="0">
                <a:solidFill>
                  <a:srgbClr val="000000"/>
                </a:solidFill>
                <a:latin typeface="Times New Roman" panose="02020603050405020304" pitchFamily="18" charset="0"/>
                <a:cs typeface="Times New Roman" panose="02020603050405020304" pitchFamily="18" charset="0"/>
              </a:rPr>
              <a:t>από τις ιδιότητές του.</a:t>
            </a:r>
          </a:p>
          <a:p>
            <a:pPr lvl="1" algn="just">
              <a:lnSpc>
                <a:spcPct val="90000"/>
              </a:lnSpc>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ανακαλύπτει </a:t>
            </a:r>
            <a:r>
              <a:rPr lang="el-GR" altLang="en-US" b="1" dirty="0">
                <a:solidFill>
                  <a:srgbClr val="000000"/>
                </a:solidFill>
                <a:latin typeface="Times New Roman" panose="02020603050405020304" pitchFamily="18" charset="0"/>
                <a:cs typeface="Times New Roman" panose="02020603050405020304" pitchFamily="18" charset="0"/>
              </a:rPr>
              <a:t>πειραματικά τις ιδιότητες </a:t>
            </a:r>
            <a:r>
              <a:rPr lang="el-GR" altLang="en-US" dirty="0">
                <a:solidFill>
                  <a:srgbClr val="000000"/>
                </a:solidFill>
                <a:latin typeface="Times New Roman" panose="02020603050405020304" pitchFamily="18" charset="0"/>
                <a:cs typeface="Times New Roman" panose="02020603050405020304" pitchFamily="18" charset="0"/>
              </a:rPr>
              <a:t>με παρατήρηση, μέτρηση, σχεδίαση.</a:t>
            </a:r>
          </a:p>
          <a:p>
            <a:pPr lvl="1" algn="just">
              <a:lnSpc>
                <a:spcPct val="90000"/>
              </a:lnSpc>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χρησιμοποιεί </a:t>
            </a:r>
            <a:r>
              <a:rPr lang="el-GR" altLang="en-US" b="1" dirty="0">
                <a:solidFill>
                  <a:srgbClr val="000000"/>
                </a:solidFill>
                <a:latin typeface="Times New Roman" panose="02020603050405020304" pitchFamily="18" charset="0"/>
                <a:cs typeface="Times New Roman" panose="02020603050405020304" pitchFamily="18" charset="0"/>
              </a:rPr>
              <a:t>επίσημη γλώσσα και σύμβολα.</a:t>
            </a:r>
          </a:p>
        </p:txBody>
      </p:sp>
      <p:sp>
        <p:nvSpPr>
          <p:cNvPr id="12" name="Rectangle 3">
            <a:extLst>
              <a:ext uri="{FF2B5EF4-FFF2-40B4-BE49-F238E27FC236}">
                <a16:creationId xmlns:a16="http://schemas.microsoft.com/office/drawing/2014/main" id="{34DEA6BA-A978-4045-94F1-93F6D1058525}"/>
              </a:ext>
            </a:extLst>
          </p:cNvPr>
          <p:cNvSpPr txBox="1">
            <a:spLocks noChangeArrowheads="1"/>
          </p:cNvSpPr>
          <p:nvPr/>
        </p:nvSpPr>
        <p:spPr bwMode="auto">
          <a:xfrm>
            <a:off x="94593" y="4180997"/>
            <a:ext cx="5381543" cy="3415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400"/>
            <a:endParaRPr lang="en-US" altLang="en-US" sz="2000" dirty="0">
              <a:solidFill>
                <a:schemeClr val="bg1"/>
              </a:solidFill>
            </a:endParaRPr>
          </a:p>
          <a:p>
            <a:pPr lvl="1" defTabSz="914400">
              <a:buFontTx/>
              <a:buNone/>
            </a:pPr>
            <a:endParaRPr lang="en-US" altLang="en-US" sz="2000" dirty="0">
              <a:solidFill>
                <a:schemeClr val="bg1"/>
              </a:solidFill>
            </a:endParaRPr>
          </a:p>
          <a:p>
            <a:pPr lvl="1" defTabSz="914400">
              <a:buFontTx/>
              <a:buNone/>
            </a:pPr>
            <a:endParaRPr lang="en-US" altLang="en-US" sz="2000" dirty="0">
              <a:solidFill>
                <a:schemeClr val="bg1"/>
              </a:solidFill>
            </a:endParaRPr>
          </a:p>
          <a:p>
            <a:pPr lvl="1" defTabSz="914400">
              <a:buFontTx/>
              <a:buNone/>
            </a:pPr>
            <a:endParaRPr lang="en-US" altLang="en-US" sz="2000" dirty="0">
              <a:solidFill>
                <a:schemeClr val="bg1"/>
              </a:solidFill>
            </a:endParaRPr>
          </a:p>
          <a:p>
            <a:pPr lvl="1" defTabSz="914400">
              <a:buFontTx/>
              <a:buNone/>
            </a:pPr>
            <a:r>
              <a:rPr lang="el-GR" altLang="en-US" sz="3200" dirty="0">
                <a:solidFill>
                  <a:schemeClr val="bg1">
                    <a:lumMod val="50000"/>
                  </a:schemeClr>
                </a:solidFill>
              </a:rPr>
              <a:t>Είναι μια περιστροφή!</a:t>
            </a:r>
            <a:endParaRPr lang="en-US" altLang="en-US" sz="3200" dirty="0">
              <a:solidFill>
                <a:schemeClr val="bg1">
                  <a:lumMod val="50000"/>
                </a:schemeClr>
              </a:solidFill>
            </a:endParaRPr>
          </a:p>
        </p:txBody>
      </p:sp>
      <p:pic>
        <p:nvPicPr>
          <p:cNvPr id="13" name="Picture 6">
            <a:extLst>
              <a:ext uri="{FF2B5EF4-FFF2-40B4-BE49-F238E27FC236}">
                <a16:creationId xmlns:a16="http://schemas.microsoft.com/office/drawing/2014/main" id="{2B423990-8C65-4C3B-B3BC-EB40FC7B24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366" y="891935"/>
            <a:ext cx="5253169" cy="494926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a:extLst>
              <a:ext uri="{FF2B5EF4-FFF2-40B4-BE49-F238E27FC236}">
                <a16:creationId xmlns:a16="http://schemas.microsoft.com/office/drawing/2014/main" id="{9B47BE57-3AAC-4005-BD12-67C6AE352B48}"/>
              </a:ext>
            </a:extLst>
          </p:cNvPr>
          <p:cNvSpPr/>
          <p:nvPr/>
        </p:nvSpPr>
        <p:spPr>
          <a:xfrm>
            <a:off x="5621352" y="5915849"/>
            <a:ext cx="6130867" cy="76976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900" dirty="0">
              <a:latin typeface="Arial" panose="020B0604020202020204" pitchFamily="34" charset="0"/>
              <a:ea typeface="Arial" panose="020B0604020202020204" pitchFamily="34" charset="0"/>
            </a:endParaRPr>
          </a:p>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Burger, W. F., Shaughnessy, J. M. (1986). </a:t>
            </a:r>
            <a:r>
              <a:rPr lang="en-US" sz="1000" i="1" dirty="0">
                <a:solidFill>
                  <a:srgbClr val="222222"/>
                </a:solidFill>
                <a:highlight>
                  <a:srgbClr val="FFFFFF"/>
                </a:highlight>
                <a:latin typeface="Times New Roman" panose="02020603050405020304" pitchFamily="18" charset="0"/>
                <a:ea typeface="Arial" panose="020B0604020202020204" pitchFamily="34" charset="0"/>
              </a:rPr>
              <a:t>Characterizing the van Hiele levels of development in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Journal for research in mathematics education, 31-48.</a:t>
            </a:r>
          </a:p>
          <a:p>
            <a:pPr algn="just">
              <a:lnSpc>
                <a:spcPct val="115000"/>
              </a:lnSpc>
              <a:spcAft>
                <a:spcPts val="0"/>
              </a:spcAft>
            </a:pPr>
            <a:r>
              <a:rPr lang="en-US" sz="900" dirty="0">
                <a:solidFill>
                  <a:srgbClr val="222222"/>
                </a:solidFill>
                <a:latin typeface="Times New Roman" panose="02020603050405020304" pitchFamily="18" charset="0"/>
                <a:ea typeface="Arial" panose="020B0604020202020204" pitchFamily="34" charset="0"/>
              </a:rPr>
              <a:t>Fuys, D., Geddes, D., Tischler, R. (2005). </a:t>
            </a:r>
            <a:r>
              <a:rPr lang="en-US" sz="900" i="1" dirty="0">
                <a:solidFill>
                  <a:srgbClr val="222222"/>
                </a:solidFill>
                <a:latin typeface="Times New Roman" panose="02020603050405020304" pitchFamily="18" charset="0"/>
                <a:ea typeface="Arial" panose="020B0604020202020204" pitchFamily="34" charset="0"/>
              </a:rPr>
              <a:t>The Van Hiele Model of Thinking in Geometry among Adolescents.</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ransition spd="med">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258" name="Rectangle 2">
            <a:extLst>
              <a:ext uri="{FF2B5EF4-FFF2-40B4-BE49-F238E27FC236}">
                <a16:creationId xmlns:a16="http://schemas.microsoft.com/office/drawing/2014/main" id="{7A9A2EE7-57B9-49F5-86B7-53B14E13DBF0}"/>
              </a:ext>
            </a:extLst>
          </p:cNvPr>
          <p:cNvSpPr>
            <a:spLocks noGrp="1" noChangeArrowheads="1"/>
          </p:cNvSpPr>
          <p:nvPr>
            <p:ph type="title"/>
          </p:nvPr>
        </p:nvSpPr>
        <p:spPr>
          <a:xfrm>
            <a:off x="926075" y="1162069"/>
            <a:ext cx="3133857" cy="1781175"/>
          </a:xfrm>
        </p:spPr>
        <p:txBody>
          <a:bodyPr>
            <a:normAutofit/>
          </a:bodyPr>
          <a:lstStyle/>
          <a:p>
            <a:pPr>
              <a:lnSpc>
                <a:spcPct val="90000"/>
              </a:lnSpc>
            </a:pPr>
            <a:r>
              <a:rPr lang="el-GR" altLang="en-US" sz="2000" dirty="0">
                <a:solidFill>
                  <a:srgbClr val="FFFFFF"/>
                </a:solidFill>
              </a:rPr>
              <a:t>Δραστηριότητα στο Περιγραφικό Επίπεδο</a:t>
            </a:r>
            <a:endParaRPr lang="en-US" altLang="en-US" sz="2000" dirty="0">
              <a:solidFill>
                <a:srgbClr val="FFFFFF"/>
              </a:solidFill>
            </a:endParaRPr>
          </a:p>
        </p:txBody>
      </p:sp>
      <p:sp>
        <p:nvSpPr>
          <p:cNvPr id="96259" name="Rectangle 3">
            <a:extLst>
              <a:ext uri="{FF2B5EF4-FFF2-40B4-BE49-F238E27FC236}">
                <a16:creationId xmlns:a16="http://schemas.microsoft.com/office/drawing/2014/main" id="{D686C185-68D7-4761-ADD9-D5AA8DE57F31}"/>
              </a:ext>
            </a:extLst>
          </p:cNvPr>
          <p:cNvSpPr>
            <a:spLocks noGrp="1" noChangeArrowheads="1"/>
          </p:cNvSpPr>
          <p:nvPr>
            <p:ph type="body" idx="1"/>
          </p:nvPr>
        </p:nvSpPr>
        <p:spPr>
          <a:xfrm>
            <a:off x="778576" y="4659914"/>
            <a:ext cx="5317424" cy="1568809"/>
          </a:xfrm>
        </p:spPr>
        <p:txBody>
          <a:bodyPr>
            <a:normAutofit fontScale="70000" lnSpcReduction="20000"/>
          </a:bodyPr>
          <a:lstStyle/>
          <a:p>
            <a:endParaRPr lang="en-US" altLang="en-US" sz="1600" dirty="0"/>
          </a:p>
          <a:p>
            <a:endParaRPr lang="en-US" altLang="en-US" sz="1600" dirty="0"/>
          </a:p>
          <a:p>
            <a:pPr lvl="1">
              <a:buFontTx/>
              <a:buNone/>
            </a:pPr>
            <a:endParaRPr lang="en-US" altLang="en-US" sz="1600" dirty="0"/>
          </a:p>
          <a:p>
            <a:pPr lvl="1">
              <a:buFontTx/>
              <a:buNone/>
            </a:pPr>
            <a:endParaRPr lang="en-US" altLang="en-US" sz="1600" dirty="0"/>
          </a:p>
          <a:p>
            <a:pPr lvl="1">
              <a:buFontTx/>
              <a:buNone/>
            </a:pPr>
            <a:endParaRPr lang="en-US" altLang="en-US" sz="1600" dirty="0"/>
          </a:p>
          <a:p>
            <a:pPr lvl="1">
              <a:buFontTx/>
              <a:buNone/>
            </a:pPr>
            <a:endParaRPr lang="en-US" altLang="en-US" sz="1600" dirty="0"/>
          </a:p>
          <a:p>
            <a:pPr lvl="1">
              <a:buFontTx/>
              <a:buNone/>
            </a:pPr>
            <a:r>
              <a:rPr lang="el-GR" altLang="en-US" sz="4600" dirty="0"/>
              <a:t>Είναι μια μετατόπιση!</a:t>
            </a:r>
            <a:endParaRPr lang="en-US" altLang="en-US" sz="4600" dirty="0"/>
          </a:p>
        </p:txBody>
      </p:sp>
      <p:pic>
        <p:nvPicPr>
          <p:cNvPr id="96260" name="Picture 4">
            <a:extLst>
              <a:ext uri="{FF2B5EF4-FFF2-40B4-BE49-F238E27FC236}">
                <a16:creationId xmlns:a16="http://schemas.microsoft.com/office/drawing/2014/main" id="{5DAD43DC-876C-4C07-A70E-7ADB6338C5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7346" y="3258711"/>
            <a:ext cx="4403907" cy="2395181"/>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a:extLst>
              <a:ext uri="{FF2B5EF4-FFF2-40B4-BE49-F238E27FC236}">
                <a16:creationId xmlns:a16="http://schemas.microsoft.com/office/drawing/2014/main" id="{79DAA4A2-D4FF-4604-AECF-D85AEB7931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591" t="58563" r="45126" b="1685"/>
          <a:stretch>
            <a:fillRect/>
          </a:stretch>
        </p:blipFill>
        <p:spPr bwMode="auto">
          <a:xfrm>
            <a:off x="6940744" y="2056318"/>
            <a:ext cx="4187252" cy="33880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a:extLst>
              <a:ext uri="{FF2B5EF4-FFF2-40B4-BE49-F238E27FC236}">
                <a16:creationId xmlns:a16="http://schemas.microsoft.com/office/drawing/2014/main" id="{46F2D293-9563-462C-9107-11E60B493FE1}"/>
              </a:ext>
            </a:extLst>
          </p:cNvPr>
          <p:cNvSpPr txBox="1">
            <a:spLocks noChangeArrowheads="1"/>
          </p:cNvSpPr>
          <p:nvPr/>
        </p:nvSpPr>
        <p:spPr bwMode="auto">
          <a:xfrm>
            <a:off x="6756575" y="4659914"/>
            <a:ext cx="5275117" cy="2427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400"/>
            <a:endParaRPr lang="en-US" altLang="en-US" sz="1600" dirty="0"/>
          </a:p>
          <a:p>
            <a:pPr defTabSz="914400"/>
            <a:endParaRPr lang="en-US" altLang="en-US" sz="1600" dirty="0"/>
          </a:p>
          <a:p>
            <a:pPr lvl="1" defTabSz="914400">
              <a:buFontTx/>
              <a:buNone/>
            </a:pPr>
            <a:endParaRPr lang="en-US" altLang="en-US" sz="1600" dirty="0"/>
          </a:p>
          <a:p>
            <a:pPr lvl="1" defTabSz="914400">
              <a:buFontTx/>
              <a:buNone/>
            </a:pPr>
            <a:r>
              <a:rPr lang="el-GR" altLang="en-US" sz="3200" dirty="0"/>
              <a:t>Είναι μια ανάκλαση!</a:t>
            </a:r>
            <a:endParaRPr lang="en-US" altLang="en-US" sz="3200" dirty="0"/>
          </a:p>
          <a:p>
            <a:pPr defTabSz="914400"/>
            <a:endParaRPr lang="en-US" altLang="en-US" sz="1600" dirty="0"/>
          </a:p>
        </p:txBody>
      </p:sp>
    </p:spTree>
  </p:cSld>
  <p:clrMapOvr>
    <a:masterClrMapping/>
  </p:clrMapOvr>
  <p:transition spd="med">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2706" name="Rectangle 2">
            <a:extLst>
              <a:ext uri="{FF2B5EF4-FFF2-40B4-BE49-F238E27FC236}">
                <a16:creationId xmlns:a16="http://schemas.microsoft.com/office/drawing/2014/main" id="{ABF5783F-F678-4C80-A630-FA2DB7106F95}"/>
              </a:ext>
            </a:extLst>
          </p:cNvPr>
          <p:cNvSpPr>
            <a:spLocks noGrp="1" noChangeArrowheads="1"/>
          </p:cNvSpPr>
          <p:nvPr>
            <p:ph type="title"/>
          </p:nvPr>
        </p:nvSpPr>
        <p:spPr>
          <a:xfrm>
            <a:off x="205364" y="794478"/>
            <a:ext cx="3669161" cy="1723869"/>
          </a:xfrm>
        </p:spPr>
        <p:txBody>
          <a:bodyPr>
            <a:noAutofit/>
          </a:bodyPr>
          <a:lstStyle/>
          <a:p>
            <a:pPr algn="ctr">
              <a:lnSpc>
                <a:spcPct val="90000"/>
              </a:lnSpc>
            </a:pPr>
            <a:r>
              <a:rPr lang="el-GR" altLang="en-US" sz="3200" dirty="0">
                <a:solidFill>
                  <a:srgbClr val="FFFFFF"/>
                </a:solidFill>
                <a:latin typeface="Times New Roman" panose="02020603050405020304" pitchFamily="18" charset="0"/>
                <a:cs typeface="Times New Roman" panose="02020603050405020304" pitchFamily="18" charset="0"/>
              </a:rPr>
              <a:t>Χαρακτηριστικά Σχεσιακού Επιπέδου</a:t>
            </a:r>
            <a:br>
              <a:rPr lang="en-US" altLang="en-US" sz="3200" dirty="0">
                <a:solidFill>
                  <a:srgbClr val="FFFFFF"/>
                </a:solidFill>
                <a:latin typeface="Times New Roman" panose="02020603050405020304" pitchFamily="18" charset="0"/>
                <a:cs typeface="Times New Roman" panose="02020603050405020304" pitchFamily="18" charset="0"/>
              </a:rPr>
            </a:b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72707" name="Rectangle 3">
            <a:extLst>
              <a:ext uri="{FF2B5EF4-FFF2-40B4-BE49-F238E27FC236}">
                <a16:creationId xmlns:a16="http://schemas.microsoft.com/office/drawing/2014/main" id="{74C83C9F-696F-4393-B07D-DF966A0C5432}"/>
              </a:ext>
            </a:extLst>
          </p:cNvPr>
          <p:cNvSpPr>
            <a:spLocks noGrp="1" noChangeArrowheads="1"/>
          </p:cNvSpPr>
          <p:nvPr>
            <p:ph type="body" idx="1"/>
          </p:nvPr>
        </p:nvSpPr>
        <p:spPr>
          <a:xfrm>
            <a:off x="4949318" y="222422"/>
            <a:ext cx="6802901" cy="6413156"/>
          </a:xfrm>
        </p:spPr>
        <p:txBody>
          <a:bodyPr anchor="ctr">
            <a:normAutofit/>
          </a:bodyPr>
          <a:lstStyle/>
          <a:p>
            <a:pPr lvl="1" algn="just">
              <a:buFontTx/>
              <a:buNone/>
            </a:pPr>
            <a:r>
              <a:rPr lang="el-GR" altLang="en-US" dirty="0">
                <a:solidFill>
                  <a:srgbClr val="000000"/>
                </a:solidFill>
                <a:latin typeface="Times New Roman" panose="02020603050405020304" pitchFamily="18" charset="0"/>
                <a:cs typeface="Times New Roman" panose="02020603050405020304" pitchFamily="18" charset="0"/>
              </a:rPr>
              <a:t>Ο μαθητής</a:t>
            </a:r>
          </a:p>
          <a:p>
            <a:pPr lvl="1" algn="just">
              <a:buFont typeface="Arial" panose="020B0604020202020204" pitchFamily="34" charset="0"/>
              <a:buChar char="•"/>
            </a:pPr>
            <a:r>
              <a:rPr lang="el-GR" altLang="en-US" u="sng" dirty="0">
                <a:solidFill>
                  <a:srgbClr val="000000"/>
                </a:solidFill>
                <a:latin typeface="Times New Roman" panose="02020603050405020304" pitchFamily="18" charset="0"/>
                <a:cs typeface="Times New Roman" panose="02020603050405020304" pitchFamily="18" charset="0"/>
              </a:rPr>
              <a:t>μπορεί να ορίσει </a:t>
            </a:r>
            <a:r>
              <a:rPr lang="el-GR" altLang="en-US" dirty="0">
                <a:solidFill>
                  <a:srgbClr val="000000"/>
                </a:solidFill>
                <a:latin typeface="Times New Roman" panose="02020603050405020304" pitchFamily="18" charset="0"/>
                <a:cs typeface="Times New Roman" panose="02020603050405020304" pitchFamily="18" charset="0"/>
              </a:rPr>
              <a:t>ένα σχήμα </a:t>
            </a:r>
            <a:r>
              <a:rPr lang="el-GR" altLang="en-US" b="1" dirty="0">
                <a:solidFill>
                  <a:srgbClr val="000000"/>
                </a:solidFill>
                <a:latin typeface="Times New Roman" panose="02020603050405020304" pitchFamily="18" charset="0"/>
                <a:cs typeface="Times New Roman" panose="02020603050405020304" pitchFamily="18" charset="0"/>
              </a:rPr>
              <a:t>με</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τις ελάχιστες απαραίτητες ιδιότητες</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δίνει </a:t>
            </a:r>
            <a:r>
              <a:rPr lang="el-GR" altLang="en-US" b="1" dirty="0">
                <a:solidFill>
                  <a:srgbClr val="000000"/>
                </a:solidFill>
                <a:latin typeface="Times New Roman" panose="02020603050405020304" pitchFamily="18" charset="0"/>
                <a:cs typeface="Times New Roman" panose="02020603050405020304" pitchFamily="18" charset="0"/>
              </a:rPr>
              <a:t>ανεπίσημα επιχειρήματα </a:t>
            </a:r>
            <a:r>
              <a:rPr lang="el-GR" altLang="en-US" dirty="0">
                <a:solidFill>
                  <a:srgbClr val="000000"/>
                </a:solidFill>
                <a:latin typeface="Times New Roman" panose="02020603050405020304" pitchFamily="18" charset="0"/>
                <a:cs typeface="Times New Roman" panose="02020603050405020304" pitchFamily="18" charset="0"/>
              </a:rPr>
              <a:t>και </a:t>
            </a:r>
            <a:r>
              <a:rPr lang="el-GR" altLang="en-US" u="sng" dirty="0">
                <a:solidFill>
                  <a:srgbClr val="000000"/>
                </a:solidFill>
                <a:latin typeface="Times New Roman" panose="02020603050405020304" pitchFamily="18" charset="0"/>
                <a:cs typeface="Times New Roman" panose="02020603050405020304" pitchFamily="18" charset="0"/>
              </a:rPr>
              <a:t>ανακαλύπτει</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νέες ιδιότητες</a:t>
            </a:r>
            <a:r>
              <a:rPr lang="el-GR" altLang="en-US" dirty="0">
                <a:solidFill>
                  <a:srgbClr val="000000"/>
                </a:solidFill>
                <a:latin typeface="Times New Roman" panose="02020603050405020304" pitchFamily="18" charset="0"/>
                <a:cs typeface="Times New Roman" panose="02020603050405020304" pitchFamily="18" charset="0"/>
              </a:rPr>
              <a:t>.</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u="sng" dirty="0">
                <a:solidFill>
                  <a:srgbClr val="000000"/>
                </a:solidFill>
                <a:latin typeface="Times New Roman" panose="02020603050405020304" pitchFamily="18" charset="0"/>
                <a:cs typeface="Times New Roman" panose="02020603050405020304" pitchFamily="18" charset="0"/>
              </a:rPr>
              <a:t>ακολουθεί</a:t>
            </a:r>
            <a:r>
              <a:rPr lang="el-GR" altLang="en-US" dirty="0">
                <a:solidFill>
                  <a:srgbClr val="000000"/>
                </a:solidFill>
                <a:latin typeface="Times New Roman" panose="02020603050405020304" pitchFamily="18" charset="0"/>
                <a:cs typeface="Times New Roman" panose="02020603050405020304" pitchFamily="18" charset="0"/>
              </a:rPr>
              <a:t> και </a:t>
            </a:r>
            <a:r>
              <a:rPr lang="el-GR" altLang="en-US" u="sng" dirty="0">
                <a:solidFill>
                  <a:srgbClr val="000000"/>
                </a:solidFill>
                <a:latin typeface="Times New Roman" panose="02020603050405020304" pitchFamily="18" charset="0"/>
                <a:cs typeface="Times New Roman" panose="02020603050405020304" pitchFamily="18" charset="0"/>
              </a:rPr>
              <a:t>γράφει</a:t>
            </a:r>
            <a:r>
              <a:rPr lang="el-GR" altLang="en-US" dirty="0">
                <a:solidFill>
                  <a:srgbClr val="000000"/>
                </a:solidFill>
                <a:latin typeface="Times New Roman" panose="02020603050405020304" pitchFamily="18" charset="0"/>
                <a:cs typeface="Times New Roman" panose="02020603050405020304" pitchFamily="18" charset="0"/>
              </a:rPr>
              <a:t> </a:t>
            </a:r>
            <a:r>
              <a:rPr lang="el-GR" altLang="en-US" b="1" dirty="0">
                <a:solidFill>
                  <a:srgbClr val="000000"/>
                </a:solidFill>
                <a:latin typeface="Times New Roman" panose="02020603050405020304" pitchFamily="18" charset="0"/>
                <a:cs typeface="Times New Roman" panose="02020603050405020304" pitchFamily="18" charset="0"/>
              </a:rPr>
              <a:t>τμήματα μιας αφαιρετικής απόδειξης</a:t>
            </a:r>
            <a:r>
              <a:rPr lang="el-GR" altLang="en-US" dirty="0">
                <a:solidFill>
                  <a:srgbClr val="000000"/>
                </a:solidFill>
                <a:latin typeface="Times New Roman" panose="02020603050405020304" pitchFamily="18" charset="0"/>
                <a:cs typeface="Times New Roman" panose="02020603050405020304" pitchFamily="18" charset="0"/>
              </a:rPr>
              <a:t>.</a:t>
            </a:r>
          </a:p>
        </p:txBody>
      </p:sp>
      <p:pic>
        <p:nvPicPr>
          <p:cNvPr id="7" name="Picture 6">
            <a:extLst>
              <a:ext uri="{FF2B5EF4-FFF2-40B4-BE49-F238E27FC236}">
                <a16:creationId xmlns:a16="http://schemas.microsoft.com/office/drawing/2014/main" id="{5CC793E8-B558-4A00-9AF5-147E9F99BE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537" y="2049904"/>
            <a:ext cx="4852780" cy="263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a:extLst>
              <a:ext uri="{FF2B5EF4-FFF2-40B4-BE49-F238E27FC236}">
                <a16:creationId xmlns:a16="http://schemas.microsoft.com/office/drawing/2014/main" id="{CB49A958-8455-43EB-97C6-B80F218D1988}"/>
              </a:ext>
            </a:extLst>
          </p:cNvPr>
          <p:cNvSpPr txBox="1">
            <a:spLocks noChangeArrowheads="1"/>
          </p:cNvSpPr>
          <p:nvPr/>
        </p:nvSpPr>
        <p:spPr bwMode="auto">
          <a:xfrm>
            <a:off x="-71069" y="4790673"/>
            <a:ext cx="5509068" cy="2067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90513" indent="0" defTabSz="914400">
              <a:lnSpc>
                <a:spcPct val="90000"/>
              </a:lnSpc>
              <a:buFont typeface="Wingdings" panose="05000000000000000000" pitchFamily="2" charset="2"/>
              <a:buNone/>
            </a:pPr>
            <a:r>
              <a:rPr lang="el-GR" altLang="en-US" sz="2800" dirty="0">
                <a:latin typeface="Times New Roman" panose="02020603050405020304" pitchFamily="18" charset="0"/>
                <a:cs typeface="Times New Roman" panose="02020603050405020304" pitchFamily="18" charset="0"/>
              </a:rPr>
              <a:t>Αν ξέρω πώς να βρω το εμβαδό του ορθογωνίου, μπορώ να βρω και το εμβαδό του τριγώνου!</a:t>
            </a:r>
            <a:endParaRPr lang="en-US" altLang="en-US" sz="2800" dirty="0">
              <a:latin typeface="Times New Roman" panose="02020603050405020304" pitchFamily="18" charset="0"/>
              <a:cs typeface="Times New Roman" panose="02020603050405020304" pitchFamily="18" charset="0"/>
            </a:endParaRPr>
          </a:p>
          <a:p>
            <a:pPr marL="290513" indent="0" defTabSz="914400">
              <a:lnSpc>
                <a:spcPct val="90000"/>
              </a:lnSpc>
              <a:buFont typeface="Wingdings" panose="05000000000000000000" pitchFamily="2" charset="2"/>
              <a:buNone/>
            </a:pPr>
            <a:r>
              <a:rPr lang="el-GR" altLang="en-US" sz="2800" dirty="0">
                <a:latin typeface="Times New Roman" panose="02020603050405020304" pitchFamily="18" charset="0"/>
                <a:cs typeface="Times New Roman" panose="02020603050405020304" pitchFamily="18" charset="0"/>
              </a:rPr>
              <a:t>   Εμβαδό</a:t>
            </a:r>
            <a:r>
              <a:rPr lang="en-US" altLang="en-US" sz="2800" dirty="0">
                <a:latin typeface="Times New Roman" panose="02020603050405020304" pitchFamily="18" charset="0"/>
                <a:cs typeface="Times New Roman" panose="02020603050405020304" pitchFamily="18" charset="0"/>
              </a:rPr>
              <a:t>=</a:t>
            </a:r>
          </a:p>
        </p:txBody>
      </p:sp>
      <p:graphicFrame>
        <p:nvGraphicFramePr>
          <p:cNvPr id="9" name="Object 7">
            <a:extLst>
              <a:ext uri="{FF2B5EF4-FFF2-40B4-BE49-F238E27FC236}">
                <a16:creationId xmlns:a16="http://schemas.microsoft.com/office/drawing/2014/main" id="{4D9F6B13-E7EC-48FC-B639-1170A0CDF2D8}"/>
              </a:ext>
            </a:extLst>
          </p:cNvPr>
          <p:cNvGraphicFramePr>
            <a:graphicFrameLocks noChangeAspect="1"/>
          </p:cNvGraphicFramePr>
          <p:nvPr>
            <p:extLst>
              <p:ext uri="{D42A27DB-BD31-4B8C-83A1-F6EECF244321}">
                <p14:modId xmlns:p14="http://schemas.microsoft.com/office/powerpoint/2010/main" val="1358458663"/>
              </p:ext>
            </p:extLst>
          </p:nvPr>
        </p:nvGraphicFramePr>
        <p:xfrm>
          <a:off x="2039944" y="5932226"/>
          <a:ext cx="667774" cy="753386"/>
        </p:xfrm>
        <a:graphic>
          <a:graphicData uri="http://schemas.openxmlformats.org/presentationml/2006/ole">
            <mc:AlternateContent xmlns:mc="http://schemas.openxmlformats.org/markup-compatibility/2006">
              <mc:Choice xmlns:v="urn:schemas-microsoft-com:vml" Requires="v">
                <p:oleObj spid="_x0000_s4185" name="Equation" r:id="rId6" imgW="393480" imgH="444240" progId="Equation.DSMT4">
                  <p:embed/>
                </p:oleObj>
              </mc:Choice>
              <mc:Fallback>
                <p:oleObj name="Equation" r:id="rId6" imgW="393480" imgH="444240" progId="Equation.DSMT4">
                  <p:embed/>
                  <p:pic>
                    <p:nvPicPr>
                      <p:cNvPr id="81927" name="Object 7">
                        <a:extLst>
                          <a:ext uri="{FF2B5EF4-FFF2-40B4-BE49-F238E27FC236}">
                            <a16:creationId xmlns:a16="http://schemas.microsoft.com/office/drawing/2014/main" id="{26224F9D-C8C7-4BE4-BC92-33BBE4D875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9944" y="5932226"/>
                        <a:ext cx="667774" cy="753386"/>
                      </a:xfrm>
                      <a:prstGeom prst="rect">
                        <a:avLst/>
                      </a:prstGeom>
                      <a:noFill/>
                      <a:ln>
                        <a:noFill/>
                      </a:ln>
                      <a:effectLst/>
                      <a:extLst/>
                    </p:spPr>
                  </p:pic>
                </p:oleObj>
              </mc:Fallback>
            </mc:AlternateContent>
          </a:graphicData>
        </a:graphic>
      </p:graphicFrame>
      <p:sp>
        <p:nvSpPr>
          <p:cNvPr id="11" name="Rectangle 10">
            <a:extLst>
              <a:ext uri="{FF2B5EF4-FFF2-40B4-BE49-F238E27FC236}">
                <a16:creationId xmlns:a16="http://schemas.microsoft.com/office/drawing/2014/main" id="{DEE57094-C2EF-4FB5-A8C1-2D05C6B275BF}"/>
              </a:ext>
            </a:extLst>
          </p:cNvPr>
          <p:cNvSpPr/>
          <p:nvPr/>
        </p:nvSpPr>
        <p:spPr>
          <a:xfrm>
            <a:off x="5621352" y="5915849"/>
            <a:ext cx="6130867" cy="76976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900" dirty="0">
              <a:latin typeface="Arial" panose="020B0604020202020204" pitchFamily="34" charset="0"/>
              <a:ea typeface="Arial" panose="020B0604020202020204" pitchFamily="34" charset="0"/>
            </a:endParaRPr>
          </a:p>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Burger, W. F., Shaughnessy, J. M. (1986). </a:t>
            </a:r>
            <a:r>
              <a:rPr lang="en-US" sz="1000" i="1" dirty="0">
                <a:solidFill>
                  <a:srgbClr val="222222"/>
                </a:solidFill>
                <a:highlight>
                  <a:srgbClr val="FFFFFF"/>
                </a:highlight>
                <a:latin typeface="Times New Roman" panose="02020603050405020304" pitchFamily="18" charset="0"/>
                <a:ea typeface="Arial" panose="020B0604020202020204" pitchFamily="34" charset="0"/>
              </a:rPr>
              <a:t>Characterizing the van Hiele levels of development in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Journal for research in mathematics education, 31-48.</a:t>
            </a:r>
          </a:p>
          <a:p>
            <a:pPr algn="just">
              <a:lnSpc>
                <a:spcPct val="115000"/>
              </a:lnSpc>
              <a:spcAft>
                <a:spcPts val="0"/>
              </a:spcAft>
            </a:pPr>
            <a:r>
              <a:rPr lang="en-US" sz="900" dirty="0">
                <a:solidFill>
                  <a:srgbClr val="222222"/>
                </a:solidFill>
                <a:latin typeface="Times New Roman" panose="02020603050405020304" pitchFamily="18" charset="0"/>
                <a:ea typeface="Arial" panose="020B0604020202020204" pitchFamily="34" charset="0"/>
              </a:rPr>
              <a:t>Fuys, D., Geddes, D., Tischler, R. (2005). </a:t>
            </a:r>
            <a:r>
              <a:rPr lang="en-US" sz="900" i="1" dirty="0">
                <a:solidFill>
                  <a:srgbClr val="222222"/>
                </a:solidFill>
                <a:latin typeface="Times New Roman" panose="02020603050405020304" pitchFamily="18" charset="0"/>
                <a:ea typeface="Arial" panose="020B0604020202020204" pitchFamily="34" charset="0"/>
              </a:rPr>
              <a:t>The Van Hiele Model of Thinking in Geometry among Adolescents.</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ransition spd="med">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3730" name="Rectangle 2">
            <a:extLst>
              <a:ext uri="{FF2B5EF4-FFF2-40B4-BE49-F238E27FC236}">
                <a16:creationId xmlns:a16="http://schemas.microsoft.com/office/drawing/2014/main" id="{FA66AD2C-F1B3-4AF4-B0DD-0AE2C691E6BA}"/>
              </a:ext>
            </a:extLst>
          </p:cNvPr>
          <p:cNvSpPr>
            <a:spLocks noGrp="1" noChangeArrowheads="1"/>
          </p:cNvSpPr>
          <p:nvPr>
            <p:ph type="title"/>
          </p:nvPr>
        </p:nvSpPr>
        <p:spPr>
          <a:xfrm>
            <a:off x="-162711" y="339928"/>
            <a:ext cx="5049504" cy="2760098"/>
          </a:xfrm>
        </p:spPr>
        <p:txBody>
          <a:bodyPr>
            <a:normAutofit/>
          </a:bodyPr>
          <a:lstStyle/>
          <a:p>
            <a:pPr algn="ctr">
              <a:lnSpc>
                <a:spcPct val="90000"/>
              </a:lnSpc>
            </a:pPr>
            <a:r>
              <a:rPr lang="el-GR" altLang="en-US" sz="3200" dirty="0">
                <a:solidFill>
                  <a:srgbClr val="FFFFFF"/>
                </a:solidFill>
                <a:latin typeface="Times New Roman" panose="02020603050405020304" pitchFamily="18" charset="0"/>
                <a:cs typeface="Times New Roman" panose="02020603050405020304" pitchFamily="18" charset="0"/>
              </a:rPr>
              <a:t>Χαρακτηριστικά Αφαιρετικού</a:t>
            </a:r>
            <a:br>
              <a:rPr lang="el-GR" altLang="en-US" sz="3200" dirty="0">
                <a:solidFill>
                  <a:srgbClr val="FFFFFF"/>
                </a:solidFill>
                <a:latin typeface="Times New Roman" panose="02020603050405020304" pitchFamily="18" charset="0"/>
                <a:cs typeface="Times New Roman" panose="02020603050405020304" pitchFamily="18" charset="0"/>
              </a:rPr>
            </a:br>
            <a:r>
              <a:rPr lang="el-GR" altLang="en-US" sz="3200" dirty="0">
                <a:solidFill>
                  <a:srgbClr val="FFFFFF"/>
                </a:solidFill>
                <a:latin typeface="Times New Roman" panose="02020603050405020304" pitchFamily="18" charset="0"/>
                <a:cs typeface="Times New Roman" panose="02020603050405020304" pitchFamily="18" charset="0"/>
              </a:rPr>
              <a:t>Επιπέδου</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73731" name="Rectangle 3">
            <a:extLst>
              <a:ext uri="{FF2B5EF4-FFF2-40B4-BE49-F238E27FC236}">
                <a16:creationId xmlns:a16="http://schemas.microsoft.com/office/drawing/2014/main" id="{2C44B59D-F6F6-47C6-8413-2D138703383F}"/>
              </a:ext>
            </a:extLst>
          </p:cNvPr>
          <p:cNvSpPr>
            <a:spLocks noGrp="1" noChangeArrowheads="1"/>
          </p:cNvSpPr>
          <p:nvPr>
            <p:ph type="body" idx="1"/>
          </p:nvPr>
        </p:nvSpPr>
        <p:spPr>
          <a:xfrm>
            <a:off x="5842158" y="222421"/>
            <a:ext cx="6082111" cy="6264876"/>
          </a:xfrm>
        </p:spPr>
        <p:txBody>
          <a:bodyPr anchor="ctr">
            <a:normAutofit/>
          </a:bodyPr>
          <a:lstStyle/>
          <a:p>
            <a:pPr>
              <a:buNone/>
            </a:pPr>
            <a:r>
              <a:rPr lang="el-GR" altLang="en-US" sz="2800" dirty="0">
                <a:solidFill>
                  <a:srgbClr val="000000"/>
                </a:solidFill>
                <a:latin typeface="Times New Roman" panose="02020603050405020304" pitchFamily="18" charset="0"/>
                <a:cs typeface="Times New Roman" panose="02020603050405020304" pitchFamily="18" charset="0"/>
              </a:rPr>
              <a:t>Ο μαθητής</a:t>
            </a:r>
          </a:p>
          <a:p>
            <a:pPr>
              <a:buFont typeface="Arial" panose="020B0604020202020204" pitchFamily="34" charset="0"/>
              <a:buChar char="•"/>
            </a:pPr>
            <a:r>
              <a:rPr lang="el-GR" altLang="en-US" sz="2800" u="sng" dirty="0">
                <a:solidFill>
                  <a:srgbClr val="000000"/>
                </a:solidFill>
                <a:latin typeface="Times New Roman" panose="02020603050405020304" pitchFamily="18" charset="0"/>
                <a:cs typeface="Times New Roman" panose="02020603050405020304" pitchFamily="18" charset="0"/>
              </a:rPr>
              <a:t>αναγνωρίζει και χρησιμοποιεί</a:t>
            </a:r>
            <a:r>
              <a:rPr lang="el-GR" altLang="en-US" sz="2800" dirty="0">
                <a:solidFill>
                  <a:srgbClr val="000000"/>
                </a:solidFill>
                <a:latin typeface="Times New Roman" panose="02020603050405020304" pitchFamily="18" charset="0"/>
                <a:cs typeface="Times New Roman" panose="02020603050405020304" pitchFamily="18" charset="0"/>
              </a:rPr>
              <a:t> με άνεση </a:t>
            </a:r>
            <a:r>
              <a:rPr lang="el-GR" altLang="en-US" sz="2800" b="1" dirty="0">
                <a:solidFill>
                  <a:srgbClr val="000000"/>
                </a:solidFill>
                <a:latin typeface="Times New Roman" panose="02020603050405020304" pitchFamily="18" charset="0"/>
                <a:cs typeface="Times New Roman" panose="02020603050405020304" pitchFamily="18" charset="0"/>
              </a:rPr>
              <a:t>τα στοιχεία ενός αξιωματικού συστήματος </a:t>
            </a:r>
            <a:r>
              <a:rPr lang="el-GR" altLang="en-US" sz="2800" dirty="0">
                <a:solidFill>
                  <a:srgbClr val="000000"/>
                </a:solidFill>
                <a:latin typeface="Times New Roman" panose="02020603050405020304" pitchFamily="18" charset="0"/>
                <a:cs typeface="Times New Roman" panose="02020603050405020304" pitchFamily="18" charset="0"/>
              </a:rPr>
              <a:t>(απροσδιόριστοι όροι, ορισμοί, αξιώματα, θεωρήματα).</a:t>
            </a:r>
          </a:p>
          <a:p>
            <a:pPr>
              <a:buFont typeface="Arial" panose="020B0604020202020204" pitchFamily="34" charset="0"/>
              <a:buChar char="•"/>
            </a:pPr>
            <a:endParaRPr lang="el-GR" altLang="en-US" sz="2800" dirty="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l-GR" altLang="en-US" sz="2800" u="sng" dirty="0">
                <a:solidFill>
                  <a:srgbClr val="000000"/>
                </a:solidFill>
                <a:latin typeface="Times New Roman" panose="02020603050405020304" pitchFamily="18" charset="0"/>
                <a:cs typeface="Times New Roman" panose="02020603050405020304" pitchFamily="18" charset="0"/>
              </a:rPr>
              <a:t>δημιουργεί, συγκρίνει, αντιπαραβάλλει</a:t>
            </a:r>
            <a:r>
              <a:rPr lang="el-GR" altLang="en-US" sz="2800" dirty="0">
                <a:solidFill>
                  <a:srgbClr val="000000"/>
                </a:solidFill>
                <a:latin typeface="Times New Roman" panose="02020603050405020304" pitchFamily="18" charset="0"/>
                <a:cs typeface="Times New Roman" panose="02020603050405020304" pitchFamily="18" charset="0"/>
              </a:rPr>
              <a:t>  </a:t>
            </a:r>
            <a:r>
              <a:rPr lang="el-GR" altLang="en-US" sz="2800" b="1" dirty="0">
                <a:solidFill>
                  <a:srgbClr val="000000"/>
                </a:solidFill>
                <a:latin typeface="Times New Roman" panose="02020603050405020304" pitchFamily="18" charset="0"/>
                <a:cs typeface="Times New Roman" panose="02020603050405020304" pitchFamily="18" charset="0"/>
              </a:rPr>
              <a:t>αποδείξεις</a:t>
            </a:r>
            <a:r>
              <a:rPr lang="el-GR" altLang="en-US" sz="2800" dirty="0">
                <a:solidFill>
                  <a:srgbClr val="000000"/>
                </a:solidFill>
                <a:latin typeface="Times New Roman" panose="02020603050405020304" pitchFamily="18" charset="0"/>
                <a:cs typeface="Times New Roman" panose="02020603050405020304" pitchFamily="18" charset="0"/>
              </a:rPr>
              <a:t>.</a:t>
            </a:r>
          </a:p>
          <a:p>
            <a:pPr marL="0" indent="0">
              <a:buNone/>
            </a:pPr>
            <a:endParaRPr lang="el-GR" altLang="en-US" sz="2800" dirty="0">
              <a:solidFill>
                <a:srgbClr val="000000"/>
              </a:solidFill>
              <a:latin typeface="Times New Roman" panose="02020603050405020304" pitchFamily="18" charset="0"/>
              <a:cs typeface="Times New Roman" panose="02020603050405020304" pitchFamily="18" charset="0"/>
            </a:endParaRPr>
          </a:p>
        </p:txBody>
      </p:sp>
      <p:sp>
        <p:nvSpPr>
          <p:cNvPr id="7" name="Rectangle 3">
            <a:extLst>
              <a:ext uri="{FF2B5EF4-FFF2-40B4-BE49-F238E27FC236}">
                <a16:creationId xmlns:a16="http://schemas.microsoft.com/office/drawing/2014/main" id="{74BB2806-0873-4AEE-8CF4-D36E2A1D71CD}"/>
              </a:ext>
            </a:extLst>
          </p:cNvPr>
          <p:cNvSpPr txBox="1">
            <a:spLocks noChangeArrowheads="1"/>
          </p:cNvSpPr>
          <p:nvPr/>
        </p:nvSpPr>
        <p:spPr bwMode="auto">
          <a:xfrm>
            <a:off x="136215" y="3100026"/>
            <a:ext cx="5203681" cy="3058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914400">
              <a:buFont typeface="Wingdings" panose="05000000000000000000" pitchFamily="2" charset="2"/>
              <a:buNone/>
            </a:pPr>
            <a:r>
              <a:rPr lang="el-GR" altLang="en-US" sz="2800" dirty="0">
                <a:latin typeface="Times New Roman" panose="02020603050405020304" pitchFamily="18" charset="0"/>
                <a:cs typeface="Times New Roman" panose="02020603050405020304" pitchFamily="18" charset="0"/>
              </a:rPr>
              <a:t>Η εμπειρία μου ως δάσκαλος της Γεωμετρίας με πείθει ότι πολύ συχνά, οι μαθητές δεν έχουν επιτύχει ακόμη αυτό το επίπεδο ανεπίσημης αφαίρεσης. Συνεπώς, δεν έχουν πετύχει στη μελέτη τους για το είδος της Γεωμετρίας που δημιούργησε ο Ευκλείδης.</a:t>
            </a:r>
          </a:p>
          <a:p>
            <a:pPr marL="0" indent="0" algn="r" defTabSz="914400">
              <a:buFont typeface="Wingdings" panose="05000000000000000000" pitchFamily="2" charset="2"/>
              <a:buNone/>
            </a:pPr>
            <a:r>
              <a:rPr lang="en-US" altLang="en-US" sz="2800" dirty="0">
                <a:latin typeface="Times New Roman" panose="02020603050405020304" pitchFamily="18" charset="0"/>
                <a:cs typeface="Times New Roman" panose="02020603050405020304" pitchFamily="18" charset="0"/>
              </a:rPr>
              <a:t>Pierre van Hiele</a:t>
            </a:r>
          </a:p>
          <a:p>
            <a:pPr marL="0" indent="0" defTabSz="914400">
              <a:buFont typeface="Wingdings" panose="05000000000000000000" pitchFamily="2" charset="2"/>
              <a:buNone/>
            </a:pPr>
            <a:endParaRPr lang="en-US" altLang="en-US" sz="2800" dirty="0">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FCB02134-2BE9-4064-AE76-3906485B1B50}"/>
              </a:ext>
            </a:extLst>
          </p:cNvPr>
          <p:cNvSpPr/>
          <p:nvPr/>
        </p:nvSpPr>
        <p:spPr>
          <a:xfrm>
            <a:off x="5621352" y="5915849"/>
            <a:ext cx="6130867" cy="76976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900" dirty="0">
              <a:latin typeface="Arial" panose="020B0604020202020204" pitchFamily="34" charset="0"/>
              <a:ea typeface="Arial" panose="020B0604020202020204" pitchFamily="34" charset="0"/>
            </a:endParaRPr>
          </a:p>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Burger, W. F., Shaughnessy, J. M. (1986). </a:t>
            </a:r>
            <a:r>
              <a:rPr lang="en-US" sz="1000" i="1" dirty="0">
                <a:solidFill>
                  <a:srgbClr val="222222"/>
                </a:solidFill>
                <a:highlight>
                  <a:srgbClr val="FFFFFF"/>
                </a:highlight>
                <a:latin typeface="Times New Roman" panose="02020603050405020304" pitchFamily="18" charset="0"/>
                <a:ea typeface="Arial" panose="020B0604020202020204" pitchFamily="34" charset="0"/>
              </a:rPr>
              <a:t>Characterizing the van Hiele levels of development in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Journal for research in mathematics education, 31-48.</a:t>
            </a:r>
          </a:p>
          <a:p>
            <a:pPr algn="just">
              <a:lnSpc>
                <a:spcPct val="115000"/>
              </a:lnSpc>
              <a:spcAft>
                <a:spcPts val="0"/>
              </a:spcAft>
            </a:pPr>
            <a:r>
              <a:rPr lang="en-US" sz="900" dirty="0">
                <a:solidFill>
                  <a:srgbClr val="222222"/>
                </a:solidFill>
                <a:latin typeface="Times New Roman" panose="02020603050405020304" pitchFamily="18" charset="0"/>
                <a:ea typeface="Arial" panose="020B0604020202020204" pitchFamily="34" charset="0"/>
              </a:rPr>
              <a:t>Fuys, D., Geddes, D., Tischler, R. (2005). </a:t>
            </a:r>
            <a:r>
              <a:rPr lang="en-US" sz="900" i="1" dirty="0">
                <a:solidFill>
                  <a:srgbClr val="222222"/>
                </a:solidFill>
                <a:latin typeface="Times New Roman" panose="02020603050405020304" pitchFamily="18" charset="0"/>
                <a:ea typeface="Arial" panose="020B0604020202020204" pitchFamily="34" charset="0"/>
              </a:rPr>
              <a:t>The Van Hiele Model of Thinking in Geometry among Adolescents.</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ransition spd="med">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chemeClr val="bg2">
                <a:tint val="97000"/>
                <a:hueMod val="92000"/>
                <a:satMod val="169000"/>
                <a:lumMod val="164000"/>
              </a:schemeClr>
            </a:gs>
            <a:gs pos="100000">
              <a:schemeClr val="bg2">
                <a:shade val="96000"/>
                <a:satMod val="120000"/>
                <a:lumMod val="90000"/>
              </a:schemeClr>
            </a:gs>
          </a:gsLst>
          <a:lin ang="2700000" scaled="1"/>
          <a:tileRect/>
        </a:gradFill>
        <a:effectLst/>
      </p:bgPr>
    </p:bg>
    <p:spTree>
      <p:nvGrpSpPr>
        <p:cNvPr id="1" name=""/>
        <p:cNvGrpSpPr/>
        <p:nvPr/>
      </p:nvGrpSpPr>
      <p:grpSpPr>
        <a:xfrm>
          <a:off x="0" y="0"/>
          <a:ext cx="0" cy="0"/>
          <a:chOff x="0" y="0"/>
          <a:chExt cx="0" cy="0"/>
        </a:xfrm>
      </p:grpSpPr>
      <p:pic>
        <p:nvPicPr>
          <p:cNvPr id="3" name="Picture 2" descr="A close up of text on a white background&#10;&#10;Description automatically generated">
            <a:extLst>
              <a:ext uri="{FF2B5EF4-FFF2-40B4-BE49-F238E27FC236}">
                <a16:creationId xmlns:a16="http://schemas.microsoft.com/office/drawing/2014/main" id="{3C8B0352-1F95-4D1B-90A9-5B37F0D4FA21}"/>
              </a:ext>
            </a:extLst>
          </p:cNvPr>
          <p:cNvPicPr>
            <a:picLocks noChangeAspect="1"/>
          </p:cNvPicPr>
          <p:nvPr/>
        </p:nvPicPr>
        <p:blipFill>
          <a:blip r:embed="rId3"/>
          <a:stretch>
            <a:fillRect/>
          </a:stretch>
        </p:blipFill>
        <p:spPr>
          <a:xfrm>
            <a:off x="0" y="0"/>
            <a:ext cx="12192000" cy="6857999"/>
          </a:xfrm>
          <a:prstGeom prst="rect">
            <a:avLst/>
          </a:prstGeom>
        </p:spPr>
      </p:pic>
      <p:pic>
        <p:nvPicPr>
          <p:cNvPr id="5" name="Picture 4">
            <a:extLst>
              <a:ext uri="{FF2B5EF4-FFF2-40B4-BE49-F238E27FC236}">
                <a16:creationId xmlns:a16="http://schemas.microsoft.com/office/drawing/2014/main" id="{1CBBDAE1-889F-4616-AA4A-4D8059BDB04F}"/>
              </a:ext>
            </a:extLst>
          </p:cNvPr>
          <p:cNvPicPr>
            <a:picLocks noChangeAspect="1"/>
          </p:cNvPicPr>
          <p:nvPr/>
        </p:nvPicPr>
        <p:blipFill>
          <a:blip r:embed="rId4"/>
          <a:stretch>
            <a:fillRect/>
          </a:stretch>
        </p:blipFill>
        <p:spPr>
          <a:xfrm>
            <a:off x="6630955" y="2054367"/>
            <a:ext cx="3749181" cy="4676037"/>
          </a:xfrm>
          <a:prstGeom prst="rect">
            <a:avLst/>
          </a:prstGeom>
          <a:solidFill>
            <a:srgbClr val="C2AF91">
              <a:alpha val="94000"/>
            </a:srgbClr>
          </a:solidFill>
        </p:spPr>
      </p:pic>
    </p:spTree>
    <p:extLst>
      <p:ext uri="{BB962C8B-B14F-4D97-AF65-F5344CB8AC3E}">
        <p14:creationId xmlns:p14="http://schemas.microsoft.com/office/powerpoint/2010/main" val="2840622220"/>
      </p:ext>
    </p:extLst>
  </p:cSld>
  <p:clrMapOvr>
    <a:masterClrMapping/>
  </p:clrMapOvr>
  <p:transition spd="med">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5C85A4CC-43A3-4BA2-AE94-4E86E4697FA3}"/>
              </a:ext>
            </a:extLst>
          </p:cNvPr>
          <p:cNvSpPr>
            <a:spLocks noGrp="1" noChangeArrowheads="1"/>
          </p:cNvSpPr>
          <p:nvPr>
            <p:ph type="title"/>
          </p:nvPr>
        </p:nvSpPr>
        <p:spPr/>
        <p:txBody>
          <a:bodyPr/>
          <a:lstStyle/>
          <a:p>
            <a:pPr algn="ctr"/>
            <a:r>
              <a:rPr lang="el-GR" altLang="en-US" sz="3200" dirty="0">
                <a:latin typeface="Times New Roman" panose="02020603050405020304" pitchFamily="18" charset="0"/>
                <a:cs typeface="Times New Roman" panose="02020603050405020304" pitchFamily="18" charset="0"/>
              </a:rPr>
              <a:t>Παράδειγμα Αφαιρετικού Επιπέδου</a:t>
            </a:r>
            <a:endParaRPr lang="en-US" altLang="en-US" sz="3200" dirty="0">
              <a:latin typeface="Times New Roman" panose="02020603050405020304" pitchFamily="18" charset="0"/>
              <a:cs typeface="Times New Roman" panose="02020603050405020304" pitchFamily="18" charset="0"/>
            </a:endParaRPr>
          </a:p>
        </p:txBody>
      </p:sp>
      <p:sp>
        <p:nvSpPr>
          <p:cNvPr id="90115" name="Rectangle 3">
            <a:extLst>
              <a:ext uri="{FF2B5EF4-FFF2-40B4-BE49-F238E27FC236}">
                <a16:creationId xmlns:a16="http://schemas.microsoft.com/office/drawing/2014/main" id="{9EBF4B92-8307-4906-8427-9A6ED1360044}"/>
              </a:ext>
            </a:extLst>
          </p:cNvPr>
          <p:cNvSpPr>
            <a:spLocks noGrp="1" noChangeArrowheads="1"/>
          </p:cNvSpPr>
          <p:nvPr>
            <p:ph type="body" sz="half" idx="1"/>
          </p:nvPr>
        </p:nvSpPr>
        <p:spPr>
          <a:xfrm>
            <a:off x="1025611" y="1981200"/>
            <a:ext cx="10455189" cy="4114800"/>
          </a:xfrm>
        </p:spPr>
        <p:txBody>
          <a:bodyPr/>
          <a:lstStyle/>
          <a:p>
            <a:pPr>
              <a:buFont typeface="Wingdings" panose="05000000000000000000" pitchFamily="2" charset="2"/>
              <a:buNone/>
            </a:pPr>
            <a:r>
              <a:rPr lang="en-US" altLang="en-US" sz="2800" dirty="0">
                <a:latin typeface="Times New Roman" panose="02020603050405020304" pitchFamily="18" charset="0"/>
                <a:cs typeface="Times New Roman" panose="02020603050405020304" pitchFamily="18" charset="0"/>
              </a:rPr>
              <a:t>	</a:t>
            </a:r>
            <a:r>
              <a:rPr lang="el-GR" altLang="en-US" sz="2800" dirty="0">
                <a:latin typeface="Times New Roman" panose="02020603050405020304" pitchFamily="18" charset="0"/>
                <a:cs typeface="Times New Roman" panose="02020603050405020304" pitchFamily="18" charset="0"/>
              </a:rPr>
              <a:t>Στο ορθογώνιο τρίγωνο </a:t>
            </a:r>
            <a:r>
              <a:rPr lang="en-US" altLang="en-US" sz="2800" i="1" dirty="0">
                <a:latin typeface="Times New Roman" panose="02020603050405020304" pitchFamily="18" charset="0"/>
                <a:cs typeface="Times New Roman" panose="02020603050405020304" pitchFamily="18" charset="0"/>
              </a:rPr>
              <a:t>ABC</a:t>
            </a:r>
            <a:r>
              <a:rPr lang="en-US" altLang="en-US" sz="2800" dirty="0">
                <a:latin typeface="Times New Roman" panose="02020603050405020304" pitchFamily="18" charset="0"/>
                <a:cs typeface="Times New Roman" panose="02020603050405020304" pitchFamily="18" charset="0"/>
              </a:rPr>
              <a:t>,       </a:t>
            </a:r>
            <a:r>
              <a:rPr lang="el-GR" altLang="en-US" sz="2800" dirty="0">
                <a:latin typeface="Times New Roman" panose="02020603050405020304" pitchFamily="18" charset="0"/>
                <a:cs typeface="Times New Roman" panose="02020603050405020304" pitchFamily="18" charset="0"/>
              </a:rPr>
              <a:t> είναι διάμεσος</a:t>
            </a:r>
            <a:r>
              <a:rPr lang="en-US" altLang="en-US" sz="2800" dirty="0">
                <a:latin typeface="Times New Roman" panose="02020603050405020304" pitchFamily="18" charset="0"/>
                <a:cs typeface="Times New Roman" panose="02020603050405020304" pitchFamily="18" charset="0"/>
              </a:rPr>
              <a:t>.</a:t>
            </a:r>
          </a:p>
          <a:p>
            <a:pPr lvl="1">
              <a:buFontTx/>
              <a:buNone/>
            </a:pPr>
            <a:r>
              <a:rPr lang="el-GR" altLang="en-US" dirty="0">
                <a:latin typeface="Times New Roman" panose="02020603050405020304" pitchFamily="18" charset="0"/>
                <a:cs typeface="Times New Roman" panose="02020603050405020304" pitchFamily="18" charset="0"/>
              </a:rPr>
              <a:t>Μπορώ να αποδείξω ότι: </a:t>
            </a:r>
          </a:p>
          <a:p>
            <a:pPr lvl="1">
              <a:buFontTx/>
              <a:buNone/>
            </a:pPr>
            <a:r>
              <a:rPr lang="el-GR" altLang="en-US" dirty="0">
                <a:latin typeface="Times New Roman" panose="02020603050405020304" pitchFamily="18" charset="0"/>
                <a:cs typeface="Times New Roman" panose="02020603050405020304" pitchFamily="18" charset="0"/>
              </a:rPr>
              <a:t>Το Εμβαδό του τριγώνου </a:t>
            </a:r>
            <a:r>
              <a:rPr lang="en-US" altLang="en-US" i="1" dirty="0">
                <a:latin typeface="Times New Roman" panose="02020603050405020304" pitchFamily="18" charset="0"/>
                <a:cs typeface="Times New Roman" panose="02020603050405020304" pitchFamily="18" charset="0"/>
              </a:rPr>
              <a:t>ABM</a:t>
            </a:r>
            <a:r>
              <a:rPr lang="en-US" altLang="en-US" dirty="0">
                <a:latin typeface="Times New Roman" panose="02020603050405020304" pitchFamily="18" charset="0"/>
                <a:cs typeface="Times New Roman" panose="02020603050405020304" pitchFamily="18" charset="0"/>
              </a:rPr>
              <a:t> = </a:t>
            </a:r>
            <a:r>
              <a:rPr lang="el-GR" altLang="en-US" dirty="0">
                <a:latin typeface="Times New Roman" panose="02020603050405020304" pitchFamily="18" charset="0"/>
                <a:cs typeface="Times New Roman" panose="02020603050405020304" pitchFamily="18" charset="0"/>
              </a:rPr>
              <a:t>Εμβαδό του τριγώνου </a:t>
            </a:r>
            <a:r>
              <a:rPr lang="en-US" altLang="en-US" i="1" dirty="0">
                <a:latin typeface="Times New Roman" panose="02020603050405020304" pitchFamily="18" charset="0"/>
                <a:cs typeface="Times New Roman" panose="02020603050405020304" pitchFamily="18" charset="0"/>
              </a:rPr>
              <a:t>MBC</a:t>
            </a:r>
            <a:r>
              <a:rPr lang="en-US" altLang="en-US" dirty="0">
                <a:latin typeface="Times New Roman" panose="02020603050405020304" pitchFamily="18" charset="0"/>
                <a:cs typeface="Times New Roman" panose="02020603050405020304" pitchFamily="18" charset="0"/>
              </a:rPr>
              <a:t>.</a:t>
            </a:r>
          </a:p>
        </p:txBody>
      </p:sp>
      <p:graphicFrame>
        <p:nvGraphicFramePr>
          <p:cNvPr id="90117" name="Object 5">
            <a:extLst>
              <a:ext uri="{FF2B5EF4-FFF2-40B4-BE49-F238E27FC236}">
                <a16:creationId xmlns:a16="http://schemas.microsoft.com/office/drawing/2014/main" id="{246CA905-4C4A-413B-8B03-E933FF2AD182}"/>
              </a:ext>
            </a:extLst>
          </p:cNvPr>
          <p:cNvGraphicFramePr>
            <a:graphicFrameLocks noGrp="1" noChangeAspect="1"/>
          </p:cNvGraphicFramePr>
          <p:nvPr>
            <p:ph sz="quarter" idx="2"/>
          </p:nvPr>
        </p:nvGraphicFramePr>
        <p:xfrm>
          <a:off x="7829550" y="2871789"/>
          <a:ext cx="914400" cy="198437"/>
        </p:xfrm>
        <a:graphic>
          <a:graphicData uri="http://schemas.openxmlformats.org/presentationml/2006/ole">
            <mc:AlternateContent xmlns:mc="http://schemas.openxmlformats.org/markup-compatibility/2006">
              <mc:Choice xmlns:v="urn:schemas-microsoft-com:vml" Requires="v">
                <p:oleObj spid="_x0000_s2278" name="Equation" r:id="rId4" imgW="914400" imgH="198720" progId="Equation.DSMT4">
                  <p:embed/>
                </p:oleObj>
              </mc:Choice>
              <mc:Fallback>
                <p:oleObj name="Equation" r:id="rId4" imgW="914400" imgH="198720" progId="Equation.DSMT4">
                  <p:embed/>
                  <p:pic>
                    <p:nvPicPr>
                      <p:cNvPr id="90117" name="Object 5">
                        <a:extLst>
                          <a:ext uri="{FF2B5EF4-FFF2-40B4-BE49-F238E27FC236}">
                            <a16:creationId xmlns:a16="http://schemas.microsoft.com/office/drawing/2014/main" id="{246CA905-4C4A-413B-8B03-E933FF2AD1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9550" y="2871789"/>
                        <a:ext cx="9144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90116" name="Picture 4">
            <a:extLst>
              <a:ext uri="{FF2B5EF4-FFF2-40B4-BE49-F238E27FC236}">
                <a16:creationId xmlns:a16="http://schemas.microsoft.com/office/drawing/2014/main" id="{8C073BE3-5E0A-4E2C-8C59-D954F1985C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799" y="3320577"/>
            <a:ext cx="6096000" cy="317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0125" name="Object 13">
            <a:extLst>
              <a:ext uri="{FF2B5EF4-FFF2-40B4-BE49-F238E27FC236}">
                <a16:creationId xmlns:a16="http://schemas.microsoft.com/office/drawing/2014/main" id="{E53BAFB4-8638-4D82-A509-B381CE4C5C0C}"/>
              </a:ext>
            </a:extLst>
          </p:cNvPr>
          <p:cNvGraphicFramePr>
            <a:graphicFrameLocks noChangeAspect="1"/>
          </p:cNvGraphicFramePr>
          <p:nvPr>
            <p:extLst>
              <p:ext uri="{D42A27DB-BD31-4B8C-83A1-F6EECF244321}">
                <p14:modId xmlns:p14="http://schemas.microsoft.com/office/powerpoint/2010/main" val="258217971"/>
              </p:ext>
            </p:extLst>
          </p:nvPr>
        </p:nvGraphicFramePr>
        <p:xfrm>
          <a:off x="5773486" y="1981200"/>
          <a:ext cx="645027" cy="448788"/>
        </p:xfrm>
        <a:graphic>
          <a:graphicData uri="http://schemas.openxmlformats.org/presentationml/2006/ole">
            <mc:AlternateContent xmlns:mc="http://schemas.openxmlformats.org/markup-compatibility/2006">
              <mc:Choice xmlns:v="urn:schemas-microsoft-com:vml" Requires="v">
                <p:oleObj spid="_x0000_s2279" name="Equation" r:id="rId7" imgW="291960" imgH="203040" progId="Equation.DSMT4">
                  <p:embed/>
                </p:oleObj>
              </mc:Choice>
              <mc:Fallback>
                <p:oleObj name="Equation" r:id="rId7" imgW="291960" imgH="203040" progId="Equation.DSMT4">
                  <p:embed/>
                  <p:pic>
                    <p:nvPicPr>
                      <p:cNvPr id="90125" name="Object 13">
                        <a:extLst>
                          <a:ext uri="{FF2B5EF4-FFF2-40B4-BE49-F238E27FC236}">
                            <a16:creationId xmlns:a16="http://schemas.microsoft.com/office/drawing/2014/main" id="{E53BAFB4-8638-4D82-A509-B381CE4C5C0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3486" y="1981200"/>
                        <a:ext cx="645027" cy="448788"/>
                      </a:xfrm>
                      <a:prstGeom prst="rect">
                        <a:avLst/>
                      </a:prstGeom>
                      <a:noFill/>
                      <a:ln>
                        <a:noFill/>
                      </a:ln>
                      <a:effectLst/>
                    </p:spPr>
                  </p:pic>
                </p:oleObj>
              </mc:Fallback>
            </mc:AlternateContent>
          </a:graphicData>
        </a:graphic>
      </p:graphicFrame>
    </p:spTree>
  </p:cSld>
  <p:clrMapOvr>
    <a:masterClrMapping/>
  </p:clrMapOvr>
  <p:transition spd="med">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4754" name="Rectangle 2">
            <a:extLst>
              <a:ext uri="{FF2B5EF4-FFF2-40B4-BE49-F238E27FC236}">
                <a16:creationId xmlns:a16="http://schemas.microsoft.com/office/drawing/2014/main" id="{D30BAADF-4460-4454-BC5E-47A694D638CD}"/>
              </a:ext>
            </a:extLst>
          </p:cNvPr>
          <p:cNvSpPr>
            <a:spLocks noGrp="1" noChangeArrowheads="1"/>
          </p:cNvSpPr>
          <p:nvPr>
            <p:ph type="title"/>
          </p:nvPr>
        </p:nvSpPr>
        <p:spPr>
          <a:xfrm>
            <a:off x="849941" y="1678887"/>
            <a:ext cx="3017521" cy="2760098"/>
          </a:xfrm>
        </p:spPr>
        <p:txBody>
          <a:bodyPr>
            <a:normAutofit/>
          </a:bodyPr>
          <a:lstStyle/>
          <a:p>
            <a:r>
              <a:rPr lang="el-GR" altLang="en-US" sz="3200" dirty="0">
                <a:solidFill>
                  <a:srgbClr val="FFFFFF"/>
                </a:solidFill>
                <a:latin typeface="Times New Roman" panose="02020603050405020304" pitchFamily="18" charset="0"/>
                <a:cs typeface="Times New Roman" panose="02020603050405020304" pitchFamily="18" charset="0"/>
              </a:rPr>
              <a:t>Αυστηρότητα</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74755" name="Rectangle 3">
            <a:extLst>
              <a:ext uri="{FF2B5EF4-FFF2-40B4-BE49-F238E27FC236}">
                <a16:creationId xmlns:a16="http://schemas.microsoft.com/office/drawing/2014/main" id="{E4269F3B-894B-422F-8B8C-25EF31031C68}"/>
              </a:ext>
            </a:extLst>
          </p:cNvPr>
          <p:cNvSpPr>
            <a:spLocks noGrp="1" noChangeArrowheads="1"/>
          </p:cNvSpPr>
          <p:nvPr>
            <p:ph type="body" idx="1"/>
          </p:nvPr>
        </p:nvSpPr>
        <p:spPr>
          <a:xfrm>
            <a:off x="4949319" y="813683"/>
            <a:ext cx="7057802" cy="5230634"/>
          </a:xfrm>
        </p:spPr>
        <p:txBody>
          <a:bodyPr anchor="ctr">
            <a:normAutofit/>
          </a:bodyPr>
          <a:lstStyle/>
          <a:p>
            <a:pPr>
              <a:buNone/>
            </a:pPr>
            <a:r>
              <a:rPr lang="el-GR" altLang="en-US" sz="2800" dirty="0">
                <a:solidFill>
                  <a:srgbClr val="000000"/>
                </a:solidFill>
                <a:latin typeface="Times New Roman" panose="02020603050405020304" pitchFamily="18" charset="0"/>
                <a:cs typeface="Times New Roman" panose="02020603050405020304" pitchFamily="18" charset="0"/>
              </a:rPr>
              <a:t>Ο φοιτητής</a:t>
            </a:r>
          </a:p>
          <a:p>
            <a:pPr>
              <a:buFont typeface="Arial" panose="020B0604020202020204" pitchFamily="34" charset="0"/>
              <a:buChar char="•"/>
            </a:pPr>
            <a:r>
              <a:rPr lang="el-GR" altLang="en-US" sz="2800" u="sng" dirty="0">
                <a:solidFill>
                  <a:srgbClr val="000000"/>
                </a:solidFill>
                <a:latin typeface="Times New Roman" panose="02020603050405020304" pitchFamily="18" charset="0"/>
                <a:cs typeface="Times New Roman" panose="02020603050405020304" pitchFamily="18" charset="0"/>
              </a:rPr>
              <a:t>συγκρίνει</a:t>
            </a:r>
            <a:r>
              <a:rPr lang="el-GR" altLang="en-US" sz="2800" dirty="0">
                <a:solidFill>
                  <a:srgbClr val="000000"/>
                </a:solidFill>
                <a:latin typeface="Times New Roman" panose="02020603050405020304" pitchFamily="18" charset="0"/>
                <a:cs typeface="Times New Roman" panose="02020603050405020304" pitchFamily="18" charset="0"/>
              </a:rPr>
              <a:t> </a:t>
            </a:r>
            <a:r>
              <a:rPr lang="el-GR" altLang="en-US" sz="2800" b="1" dirty="0">
                <a:solidFill>
                  <a:srgbClr val="000000"/>
                </a:solidFill>
                <a:latin typeface="Times New Roman" panose="02020603050405020304" pitchFamily="18" charset="0"/>
                <a:cs typeface="Times New Roman" panose="02020603050405020304" pitchFamily="18" charset="0"/>
              </a:rPr>
              <a:t>αξιωματικά συστήματα </a:t>
            </a:r>
            <a:r>
              <a:rPr lang="el-GR" altLang="en-US" sz="2800" dirty="0">
                <a:solidFill>
                  <a:srgbClr val="000000"/>
                </a:solidFill>
                <a:latin typeface="Times New Roman" panose="02020603050405020304" pitchFamily="18" charset="0"/>
                <a:cs typeface="Times New Roman" panose="02020603050405020304" pitchFamily="18" charset="0"/>
              </a:rPr>
              <a:t>(π.χ. Ευκλείδεια και μη Ευκλείδεια Γεωμετρία).</a:t>
            </a:r>
          </a:p>
          <a:p>
            <a:pPr>
              <a:buFont typeface="Arial" panose="020B0604020202020204" pitchFamily="34" charset="0"/>
              <a:buChar char="•"/>
            </a:pPr>
            <a:endParaRPr lang="el-GR" altLang="en-US" sz="2800" dirty="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l-GR" altLang="en-US" sz="2800" u="sng" dirty="0">
                <a:solidFill>
                  <a:srgbClr val="000000"/>
                </a:solidFill>
                <a:latin typeface="Times New Roman" panose="02020603050405020304" pitchFamily="18" charset="0"/>
                <a:cs typeface="Times New Roman" panose="02020603050405020304" pitchFamily="18" charset="0"/>
              </a:rPr>
              <a:t>καθορίζει αυστηρά</a:t>
            </a:r>
            <a:r>
              <a:rPr lang="el-GR" altLang="en-US" sz="2800" dirty="0">
                <a:solidFill>
                  <a:srgbClr val="000000"/>
                </a:solidFill>
                <a:latin typeface="Times New Roman" panose="02020603050405020304" pitchFamily="18" charset="0"/>
                <a:cs typeface="Times New Roman" panose="02020603050405020304" pitchFamily="18" charset="0"/>
              </a:rPr>
              <a:t> τα </a:t>
            </a:r>
            <a:r>
              <a:rPr lang="el-GR" altLang="en-US" sz="2800" b="1" dirty="0">
                <a:solidFill>
                  <a:srgbClr val="000000"/>
                </a:solidFill>
                <a:latin typeface="Times New Roman" panose="02020603050405020304" pitchFamily="18" charset="0"/>
                <a:cs typeface="Times New Roman" panose="02020603050405020304" pitchFamily="18" charset="0"/>
              </a:rPr>
              <a:t>θεωρήματα σε διαφορετικά αξιωματικά συστήματα</a:t>
            </a:r>
            <a:r>
              <a:rPr lang="el-GR" altLang="en-US" sz="2800" dirty="0">
                <a:solidFill>
                  <a:srgbClr val="000000"/>
                </a:solidFill>
                <a:latin typeface="Times New Roman" panose="02020603050405020304" pitchFamily="18" charset="0"/>
                <a:cs typeface="Times New Roman" panose="02020603050405020304" pitchFamily="18" charset="0"/>
              </a:rPr>
              <a:t>.</a:t>
            </a:r>
            <a:endParaRPr lang="en-US" altLang="en-US" sz="2800" dirty="0">
              <a:solidFill>
                <a:srgbClr val="000000"/>
              </a:solidFill>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BCC39111-8361-4ED5-8FE6-5760BFD5CC8C}"/>
              </a:ext>
            </a:extLst>
          </p:cNvPr>
          <p:cNvSpPr/>
          <p:nvPr/>
        </p:nvSpPr>
        <p:spPr>
          <a:xfrm>
            <a:off x="5621352" y="5915849"/>
            <a:ext cx="6130867" cy="769763"/>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Usiskin, Z. (1982). </a:t>
            </a:r>
            <a:r>
              <a:rPr lang="en-US" sz="1000" i="1" dirty="0">
                <a:solidFill>
                  <a:srgbClr val="222222"/>
                </a:solidFill>
                <a:highlight>
                  <a:srgbClr val="FFFFFF"/>
                </a:highlight>
                <a:latin typeface="Times New Roman" panose="02020603050405020304" pitchFamily="18" charset="0"/>
                <a:ea typeface="Arial" panose="020B0604020202020204" pitchFamily="34" charset="0"/>
              </a:rPr>
              <a:t>Van Hiele Levels and Achievement in Secondary School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CDASSG Project.</a:t>
            </a:r>
            <a:endParaRPr lang="en-US" sz="900" dirty="0">
              <a:latin typeface="Arial" panose="020B0604020202020204" pitchFamily="34" charset="0"/>
              <a:ea typeface="Arial" panose="020B0604020202020204" pitchFamily="34" charset="0"/>
            </a:endParaRPr>
          </a:p>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rPr>
              <a:t>Burger, W. F., Shaughnessy, J. M. (1986). </a:t>
            </a:r>
            <a:r>
              <a:rPr lang="en-US" sz="1000" i="1" dirty="0">
                <a:solidFill>
                  <a:srgbClr val="222222"/>
                </a:solidFill>
                <a:highlight>
                  <a:srgbClr val="FFFFFF"/>
                </a:highlight>
                <a:latin typeface="Times New Roman" panose="02020603050405020304" pitchFamily="18" charset="0"/>
                <a:ea typeface="Arial" panose="020B0604020202020204" pitchFamily="34" charset="0"/>
              </a:rPr>
              <a:t>Characterizing the van Hiele levels of development in geometry</a:t>
            </a:r>
            <a:r>
              <a:rPr lang="en-US" sz="1000" dirty="0">
                <a:solidFill>
                  <a:srgbClr val="222222"/>
                </a:solidFill>
                <a:highlight>
                  <a:srgbClr val="FFFFFF"/>
                </a:highlight>
                <a:latin typeface="Times New Roman" panose="02020603050405020304" pitchFamily="18" charset="0"/>
                <a:ea typeface="Arial" panose="020B0604020202020204" pitchFamily="34" charset="0"/>
              </a:rPr>
              <a:t>. Journal for research in mathematics education, 31-48.</a:t>
            </a:r>
          </a:p>
          <a:p>
            <a:pPr algn="just">
              <a:lnSpc>
                <a:spcPct val="115000"/>
              </a:lnSpc>
              <a:spcAft>
                <a:spcPts val="0"/>
              </a:spcAft>
            </a:pPr>
            <a:r>
              <a:rPr lang="en-US" sz="900" dirty="0">
                <a:solidFill>
                  <a:srgbClr val="222222"/>
                </a:solidFill>
                <a:latin typeface="Times New Roman" panose="02020603050405020304" pitchFamily="18" charset="0"/>
                <a:ea typeface="Arial" panose="020B0604020202020204" pitchFamily="34" charset="0"/>
              </a:rPr>
              <a:t>Fuys, D., Geddes, D., Tischler, R. (2005). </a:t>
            </a:r>
            <a:r>
              <a:rPr lang="en-US" sz="900" i="1" dirty="0">
                <a:solidFill>
                  <a:srgbClr val="222222"/>
                </a:solidFill>
                <a:latin typeface="Times New Roman" panose="02020603050405020304" pitchFamily="18" charset="0"/>
                <a:ea typeface="Arial" panose="020B0604020202020204" pitchFamily="34" charset="0"/>
              </a:rPr>
              <a:t>The Van Hiele Model of Thinking in Geometry among Adolescents.</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ransition spd="med">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338" name="Rectangle 2">
            <a:extLst>
              <a:ext uri="{FF2B5EF4-FFF2-40B4-BE49-F238E27FC236}">
                <a16:creationId xmlns:a16="http://schemas.microsoft.com/office/drawing/2014/main" id="{34D41DA7-B728-4F25-AFDC-1616741154A1}"/>
              </a:ext>
            </a:extLst>
          </p:cNvPr>
          <p:cNvSpPr>
            <a:spLocks noGrp="1" noChangeArrowheads="1"/>
          </p:cNvSpPr>
          <p:nvPr>
            <p:ph type="title"/>
          </p:nvPr>
        </p:nvSpPr>
        <p:spPr>
          <a:xfrm>
            <a:off x="640079" y="2053641"/>
            <a:ext cx="3812000" cy="2760098"/>
          </a:xfrm>
        </p:spPr>
        <p:txBody>
          <a:bodyPr>
            <a:normAutofit/>
          </a:bodyPr>
          <a:lstStyle/>
          <a:p>
            <a:pPr algn="ctr">
              <a:lnSpc>
                <a:spcPct val="90000"/>
              </a:lnSpc>
            </a:pPr>
            <a:r>
              <a:rPr lang="el-GR" altLang="en-US" sz="3200" dirty="0">
                <a:solidFill>
                  <a:srgbClr val="FFFFFF"/>
                </a:solidFill>
                <a:latin typeface="Times New Roman" panose="02020603050405020304" pitchFamily="18" charset="0"/>
                <a:cs typeface="Times New Roman" panose="02020603050405020304" pitchFamily="18" charset="0"/>
              </a:rPr>
              <a:t>Η φάσεις μετάβασης από ένα επίπεδο στο επόμενο</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14339" name="Rectangle 3">
            <a:extLst>
              <a:ext uri="{FF2B5EF4-FFF2-40B4-BE49-F238E27FC236}">
                <a16:creationId xmlns:a16="http://schemas.microsoft.com/office/drawing/2014/main" id="{732FECE8-D69E-462B-803C-6BAF3A309B18}"/>
              </a:ext>
            </a:extLst>
          </p:cNvPr>
          <p:cNvSpPr>
            <a:spLocks noGrp="1" noChangeArrowheads="1"/>
          </p:cNvSpPr>
          <p:nvPr>
            <p:ph type="body" idx="1"/>
          </p:nvPr>
        </p:nvSpPr>
        <p:spPr>
          <a:xfrm>
            <a:off x="5591331" y="921787"/>
            <a:ext cx="6300002" cy="5230634"/>
          </a:xfrm>
        </p:spPr>
        <p:txBody>
          <a:bodyPr anchor="ctr">
            <a:normAutofit/>
          </a:bodyPr>
          <a:lstStyle/>
          <a:p>
            <a:pPr>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Διερεύνηση - Πληροφόρηση</a:t>
            </a:r>
          </a:p>
          <a:p>
            <a:pPr>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Καθοδηγούμενος προσανατολισμός</a:t>
            </a:r>
          </a:p>
          <a:p>
            <a:pPr>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Επεξήγηση</a:t>
            </a:r>
          </a:p>
          <a:p>
            <a:pPr>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Ελεύθερος προσανατολισμός</a:t>
            </a:r>
          </a:p>
          <a:p>
            <a:pPr>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Ολοκλήρωση</a:t>
            </a:r>
            <a:endParaRPr lang="en-US" altLang="en-US" sz="2800" dirty="0">
              <a:solidFill>
                <a:srgbClr val="000000"/>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1BCFCFC7-2417-45F8-947B-34D710504D5A}"/>
              </a:ext>
            </a:extLst>
          </p:cNvPr>
          <p:cNvSpPr/>
          <p:nvPr/>
        </p:nvSpPr>
        <p:spPr>
          <a:xfrm>
            <a:off x="5591330" y="5554450"/>
            <a:ext cx="5817703"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9938" name="Rectangle 2">
            <a:extLst>
              <a:ext uri="{FF2B5EF4-FFF2-40B4-BE49-F238E27FC236}">
                <a16:creationId xmlns:a16="http://schemas.microsoft.com/office/drawing/2014/main" id="{A6EDB197-EDDC-463A-BCFA-53E0C594E71A}"/>
              </a:ext>
            </a:extLst>
          </p:cNvPr>
          <p:cNvSpPr>
            <a:spLocks noGrp="1" noChangeArrowheads="1"/>
          </p:cNvSpPr>
          <p:nvPr>
            <p:ph type="title"/>
          </p:nvPr>
        </p:nvSpPr>
        <p:spPr>
          <a:xfrm>
            <a:off x="863864" y="1009658"/>
            <a:ext cx="2516974" cy="1036218"/>
          </a:xfrm>
        </p:spPr>
        <p:txBody>
          <a:bodyPr>
            <a:noAutofit/>
          </a:bodyPr>
          <a:lstStyle/>
          <a:p>
            <a:pPr>
              <a:lnSpc>
                <a:spcPct val="90000"/>
              </a:lnSpc>
            </a:pPr>
            <a:br>
              <a:rPr lang="en-US" altLang="en-US" sz="3200" dirty="0">
                <a:solidFill>
                  <a:srgbClr val="FFFFFF"/>
                </a:solidFill>
                <a:latin typeface="Times New Roman" panose="02020603050405020304" pitchFamily="18" charset="0"/>
                <a:cs typeface="Times New Roman" panose="02020603050405020304" pitchFamily="18" charset="0"/>
              </a:rPr>
            </a:br>
            <a:br>
              <a:rPr lang="en-US" altLang="en-US" sz="3200" dirty="0">
                <a:solidFill>
                  <a:srgbClr val="FFFFFF"/>
                </a:solidFill>
                <a:latin typeface="Times New Roman" panose="02020603050405020304" pitchFamily="18" charset="0"/>
                <a:cs typeface="Times New Roman" panose="02020603050405020304" pitchFamily="18" charset="0"/>
              </a:rPr>
            </a:br>
            <a:r>
              <a:rPr lang="el-GR" altLang="en-US" sz="3200" dirty="0">
                <a:solidFill>
                  <a:srgbClr val="FFFFFF"/>
                </a:solidFill>
                <a:latin typeface="Times New Roman" panose="02020603050405020304" pitchFamily="18" charset="0"/>
                <a:cs typeface="Times New Roman" panose="02020603050405020304" pitchFamily="18" charset="0"/>
              </a:rPr>
              <a:t>Διερεύνηση</a:t>
            </a:r>
            <a:br>
              <a:rPr lang="en-US" altLang="en-US" sz="3200" dirty="0">
                <a:solidFill>
                  <a:srgbClr val="FFFFFF"/>
                </a:solidFill>
                <a:latin typeface="Times New Roman" panose="02020603050405020304" pitchFamily="18" charset="0"/>
                <a:cs typeface="Times New Roman" panose="02020603050405020304" pitchFamily="18" charset="0"/>
              </a:rPr>
            </a:br>
            <a:br>
              <a:rPr lang="en-US" altLang="en-US" sz="3200" dirty="0">
                <a:solidFill>
                  <a:srgbClr val="FFFFFF"/>
                </a:solidFill>
                <a:latin typeface="Times New Roman" panose="02020603050405020304" pitchFamily="18" charset="0"/>
                <a:cs typeface="Times New Roman" panose="02020603050405020304" pitchFamily="18" charset="0"/>
              </a:rPr>
            </a:b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39939" name="Rectangle 3">
            <a:extLst>
              <a:ext uri="{FF2B5EF4-FFF2-40B4-BE49-F238E27FC236}">
                <a16:creationId xmlns:a16="http://schemas.microsoft.com/office/drawing/2014/main" id="{D7270AA0-4D4C-4B6D-B620-2FD2A89DF5F3}"/>
              </a:ext>
            </a:extLst>
          </p:cNvPr>
          <p:cNvSpPr>
            <a:spLocks noGrp="1" noChangeArrowheads="1"/>
          </p:cNvSpPr>
          <p:nvPr>
            <p:ph type="body" idx="1"/>
          </p:nvPr>
        </p:nvSpPr>
        <p:spPr>
          <a:xfrm>
            <a:off x="5362833" y="801866"/>
            <a:ext cx="6573794" cy="5230634"/>
          </a:xfrm>
        </p:spPr>
        <p:txBody>
          <a:bodyPr anchor="ctr">
            <a:normAutofit/>
          </a:bodyPr>
          <a:lstStyle/>
          <a:p>
            <a:pPr lvl="1" algn="just">
              <a:buFontTx/>
              <a:buNone/>
            </a:pPr>
            <a:r>
              <a:rPr lang="en-US" altLang="en-US" dirty="0">
                <a:solidFill>
                  <a:srgbClr val="000000"/>
                </a:solidFill>
                <a:latin typeface="Times New Roman" panose="02020603050405020304" pitchFamily="18" charset="0"/>
                <a:cs typeface="Times New Roman" panose="02020603050405020304" pitchFamily="18" charset="0"/>
              </a:rPr>
              <a:t>	</a:t>
            </a:r>
            <a:r>
              <a:rPr lang="el-GR" altLang="en-US" dirty="0">
                <a:solidFill>
                  <a:srgbClr val="000000"/>
                </a:solidFill>
                <a:latin typeface="Times New Roman" panose="02020603050405020304" pitchFamily="18" charset="0"/>
                <a:cs typeface="Times New Roman" panose="02020603050405020304" pitchFamily="18" charset="0"/>
              </a:rPr>
              <a:t>Πραγματοποιείται  </a:t>
            </a:r>
            <a:r>
              <a:rPr lang="el-GR" altLang="en-US" b="1" dirty="0">
                <a:solidFill>
                  <a:srgbClr val="000000"/>
                </a:solidFill>
                <a:latin typeface="Times New Roman" panose="02020603050405020304" pitchFamily="18" charset="0"/>
                <a:cs typeface="Times New Roman" panose="02020603050405020304" pitchFamily="18" charset="0"/>
              </a:rPr>
              <a:t>συνομιλία με τους μαθητές και γίνεται σαφές το πλαίσιο εργασίας.</a:t>
            </a:r>
            <a:endParaRPr lang="en-US" altLang="en-US" b="1" dirty="0">
              <a:solidFill>
                <a:srgbClr val="000000"/>
              </a:solidFill>
              <a:latin typeface="Times New Roman" panose="02020603050405020304" pitchFamily="18" charset="0"/>
              <a:cs typeface="Times New Roman" panose="02020603050405020304" pitchFamily="18" charset="0"/>
            </a:endParaRPr>
          </a:p>
        </p:txBody>
      </p:sp>
      <p:pic>
        <p:nvPicPr>
          <p:cNvPr id="7" name="Picture 4">
            <a:extLst>
              <a:ext uri="{FF2B5EF4-FFF2-40B4-BE49-F238E27FC236}">
                <a16:creationId xmlns:a16="http://schemas.microsoft.com/office/drawing/2014/main" id="{7687BD7D-1453-4B44-8DC5-4708461D97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79219" y="2538829"/>
            <a:ext cx="3867462" cy="2384707"/>
          </a:xfrm>
          <a:prstGeom prst="rect">
            <a:avLst/>
          </a:prstGeom>
          <a:noFill/>
        </p:spPr>
      </p:pic>
      <p:sp>
        <p:nvSpPr>
          <p:cNvPr id="8" name="Rectangle 3">
            <a:extLst>
              <a:ext uri="{FF2B5EF4-FFF2-40B4-BE49-F238E27FC236}">
                <a16:creationId xmlns:a16="http://schemas.microsoft.com/office/drawing/2014/main" id="{D1E010F1-43D5-4972-98C5-6A7C457A1D47}"/>
              </a:ext>
            </a:extLst>
          </p:cNvPr>
          <p:cNvSpPr txBox="1">
            <a:spLocks noChangeArrowheads="1"/>
          </p:cNvSpPr>
          <p:nvPr/>
        </p:nvSpPr>
        <p:spPr bwMode="auto">
          <a:xfrm>
            <a:off x="-792492" y="5127969"/>
            <a:ext cx="5153821" cy="152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400">
              <a:lnSpc>
                <a:spcPct val="90000"/>
              </a:lnSpc>
              <a:spcBef>
                <a:spcPts val="1000"/>
              </a:spcBef>
              <a:buFont typeface="Wingdings" panose="05000000000000000000" pitchFamily="2" charset="2"/>
              <a:buNone/>
            </a:pPr>
            <a:r>
              <a:rPr lang="en-US" altLang="en-US" sz="2800" dirty="0">
                <a:solidFill>
                  <a:srgbClr val="FFFFFF"/>
                </a:solidFill>
                <a:latin typeface="Times New Roman" panose="02020603050405020304" pitchFamily="18" charset="0"/>
                <a:cs typeface="Times New Roman" panose="02020603050405020304" pitchFamily="18" charset="0"/>
              </a:rPr>
              <a:t>	</a:t>
            </a:r>
            <a:r>
              <a:rPr lang="en-US" altLang="en-US" sz="2800" dirty="0" err="1">
                <a:solidFill>
                  <a:srgbClr val="FFFFFF"/>
                </a:solidFill>
                <a:latin typeface="Times New Roman" panose="02020603050405020304" pitchFamily="18" charset="0"/>
                <a:cs typeface="Times New Roman" panose="02020603050405020304" pitchFamily="18" charset="0"/>
              </a:rPr>
              <a:t>Ονομάζετ</a:t>
            </a:r>
            <a:r>
              <a:rPr lang="en-US" altLang="en-US" sz="2800" dirty="0">
                <a:solidFill>
                  <a:srgbClr val="FFFFFF"/>
                </a:solidFill>
                <a:latin typeface="Times New Roman" panose="02020603050405020304" pitchFamily="18" charset="0"/>
                <a:cs typeface="Times New Roman" panose="02020603050405020304" pitchFamily="18" charset="0"/>
              </a:rPr>
              <a:t>α</a:t>
            </a:r>
            <a:r>
              <a:rPr lang="el-GR" altLang="en-US" sz="2800" dirty="0">
                <a:solidFill>
                  <a:srgbClr val="FFFFFF"/>
                </a:solidFill>
                <a:latin typeface="Times New Roman" panose="02020603050405020304" pitchFamily="18" charset="0"/>
                <a:cs typeface="Times New Roman" panose="02020603050405020304" pitchFamily="18" charset="0"/>
              </a:rPr>
              <a:t>ι</a:t>
            </a:r>
            <a:r>
              <a:rPr lang="en-US" altLang="en-US" sz="2800" dirty="0">
                <a:solidFill>
                  <a:srgbClr val="FFFFFF"/>
                </a:solidFill>
                <a:latin typeface="Times New Roman" panose="02020603050405020304" pitchFamily="18" charset="0"/>
                <a:cs typeface="Times New Roman" panose="02020603050405020304" pitchFamily="18" charset="0"/>
              </a:rPr>
              <a:t> "ρόμβος".</a:t>
            </a:r>
          </a:p>
        </p:txBody>
      </p:sp>
      <p:sp>
        <p:nvSpPr>
          <p:cNvPr id="11" name="Rectangle 10">
            <a:extLst>
              <a:ext uri="{FF2B5EF4-FFF2-40B4-BE49-F238E27FC236}">
                <a16:creationId xmlns:a16="http://schemas.microsoft.com/office/drawing/2014/main" id="{2111CF0C-A04A-4D48-BE85-B3FFE3F8B6E2}"/>
              </a:ext>
            </a:extLst>
          </p:cNvPr>
          <p:cNvSpPr/>
          <p:nvPr/>
        </p:nvSpPr>
        <p:spPr>
          <a:xfrm>
            <a:off x="5591330" y="5554450"/>
            <a:ext cx="5817703"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1986" name="Rectangle 2">
            <a:extLst>
              <a:ext uri="{FF2B5EF4-FFF2-40B4-BE49-F238E27FC236}">
                <a16:creationId xmlns:a16="http://schemas.microsoft.com/office/drawing/2014/main" id="{64E3CE43-E60C-42A4-A7E7-F14C783D0B94}"/>
              </a:ext>
            </a:extLst>
          </p:cNvPr>
          <p:cNvSpPr>
            <a:spLocks noGrp="1" noChangeArrowheads="1"/>
          </p:cNvSpPr>
          <p:nvPr>
            <p:ph type="title"/>
          </p:nvPr>
        </p:nvSpPr>
        <p:spPr>
          <a:xfrm>
            <a:off x="89974" y="-16933"/>
            <a:ext cx="3836942" cy="2760098"/>
          </a:xfrm>
        </p:spPr>
        <p:txBody>
          <a:bodyPr>
            <a:normAutofit/>
          </a:bodyPr>
          <a:lstStyle/>
          <a:p>
            <a:pPr algn="ctr">
              <a:lnSpc>
                <a:spcPct val="90000"/>
              </a:lnSpc>
            </a:pPr>
            <a:r>
              <a:rPr lang="el-GR" altLang="en-US" sz="3200" dirty="0">
                <a:solidFill>
                  <a:srgbClr val="FFFFFF"/>
                </a:solidFill>
                <a:latin typeface="Times New Roman" panose="02020603050405020304" pitchFamily="18" charset="0"/>
                <a:cs typeface="Times New Roman" panose="02020603050405020304" pitchFamily="18" charset="0"/>
              </a:rPr>
              <a:t>Κατευθυνόμενος προσανατολισμός</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41987" name="Rectangle 3">
            <a:extLst>
              <a:ext uri="{FF2B5EF4-FFF2-40B4-BE49-F238E27FC236}">
                <a16:creationId xmlns:a16="http://schemas.microsoft.com/office/drawing/2014/main" id="{B87C7F80-AF05-4ABD-9683-B87869E9DFFC}"/>
              </a:ext>
            </a:extLst>
          </p:cNvPr>
          <p:cNvSpPr>
            <a:spLocks noGrp="1" noChangeArrowheads="1"/>
          </p:cNvSpPr>
          <p:nvPr>
            <p:ph type="body" idx="1"/>
          </p:nvPr>
        </p:nvSpPr>
        <p:spPr>
          <a:xfrm>
            <a:off x="4588151" y="323816"/>
            <a:ext cx="7353870" cy="5230634"/>
          </a:xfrm>
        </p:spPr>
        <p:txBody>
          <a:bodyPr anchor="ctr">
            <a:normAutofit/>
          </a:bodyPr>
          <a:lstStyle/>
          <a:p>
            <a:pPr algn="just"/>
            <a:endParaRPr lang="en-US" altLang="en-US" sz="2800"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Οι </a:t>
            </a:r>
            <a:r>
              <a:rPr lang="el-GR" altLang="en-US" b="1" dirty="0">
                <a:solidFill>
                  <a:srgbClr val="000000"/>
                </a:solidFill>
                <a:latin typeface="Times New Roman" panose="02020603050405020304" pitchFamily="18" charset="0"/>
                <a:cs typeface="Times New Roman" panose="02020603050405020304" pitchFamily="18" charset="0"/>
              </a:rPr>
              <a:t>δραστηριότητες καθοδηγούν </a:t>
            </a:r>
            <a:r>
              <a:rPr lang="el-GR" altLang="en-US" dirty="0">
                <a:solidFill>
                  <a:srgbClr val="000000"/>
                </a:solidFill>
                <a:latin typeface="Times New Roman" panose="02020603050405020304" pitchFamily="18" charset="0"/>
                <a:cs typeface="Times New Roman" panose="02020603050405020304" pitchFamily="18" charset="0"/>
              </a:rPr>
              <a:t>τον μαθητή στις σχέσεις του επόμενου επιπέδου.</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b="1" dirty="0">
                <a:solidFill>
                  <a:srgbClr val="000000"/>
                </a:solidFill>
                <a:latin typeface="Times New Roman" panose="02020603050405020304" pitchFamily="18" charset="0"/>
                <a:cs typeface="Times New Roman" panose="02020603050405020304" pitchFamily="18" charset="0"/>
              </a:rPr>
              <a:t>Οι σχέσεις </a:t>
            </a:r>
            <a:r>
              <a:rPr lang="el-GR" altLang="en-US" dirty="0">
                <a:solidFill>
                  <a:srgbClr val="000000"/>
                </a:solidFill>
                <a:latin typeface="Times New Roman" panose="02020603050405020304" pitchFamily="18" charset="0"/>
                <a:cs typeface="Times New Roman" panose="02020603050405020304" pitchFamily="18" charset="0"/>
              </a:rPr>
              <a:t>που ανήκουν στο πλαίσιο </a:t>
            </a:r>
            <a:r>
              <a:rPr lang="el-GR" altLang="en-US" b="1" dirty="0">
                <a:solidFill>
                  <a:srgbClr val="000000"/>
                </a:solidFill>
                <a:latin typeface="Times New Roman" panose="02020603050405020304" pitchFamily="18" charset="0"/>
                <a:cs typeface="Times New Roman" panose="02020603050405020304" pitchFamily="18" charset="0"/>
              </a:rPr>
              <a:t>ανακαλύπτονται και συζητούνται</a:t>
            </a:r>
            <a:r>
              <a:rPr lang="el-GR" altLang="en-US" dirty="0">
                <a:solidFill>
                  <a:srgbClr val="000000"/>
                </a:solidFill>
                <a:latin typeface="Times New Roman" panose="02020603050405020304" pitchFamily="18" charset="0"/>
                <a:cs typeface="Times New Roman" panose="02020603050405020304" pitchFamily="18" charset="0"/>
              </a:rPr>
              <a:t>.</a:t>
            </a:r>
            <a:endParaRPr lang="en-US" altLang="en-US" dirty="0">
              <a:solidFill>
                <a:srgbClr val="000000"/>
              </a:solidFill>
              <a:latin typeface="Times New Roman" panose="02020603050405020304" pitchFamily="18" charset="0"/>
              <a:cs typeface="Times New Roman" panose="02020603050405020304" pitchFamily="18" charset="0"/>
            </a:endParaRPr>
          </a:p>
        </p:txBody>
      </p:sp>
      <p:pic>
        <p:nvPicPr>
          <p:cNvPr id="7" name="Picture 8">
            <a:extLst>
              <a:ext uri="{FF2B5EF4-FFF2-40B4-BE49-F238E27FC236}">
                <a16:creationId xmlns:a16="http://schemas.microsoft.com/office/drawing/2014/main" id="{99C7077E-0A55-4898-A870-8355BBD80F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89975" y="1769039"/>
            <a:ext cx="4726703" cy="2026673"/>
          </a:xfrm>
          <a:prstGeom prst="rect">
            <a:avLst/>
          </a:prstGeom>
          <a:noFill/>
          <a:ln/>
        </p:spPr>
      </p:pic>
      <p:sp>
        <p:nvSpPr>
          <p:cNvPr id="8" name="Rectangle 3">
            <a:extLst>
              <a:ext uri="{FF2B5EF4-FFF2-40B4-BE49-F238E27FC236}">
                <a16:creationId xmlns:a16="http://schemas.microsoft.com/office/drawing/2014/main" id="{D430AC9D-3EBB-4218-B632-091E48E7EC0F}"/>
              </a:ext>
            </a:extLst>
          </p:cNvPr>
          <p:cNvSpPr txBox="1">
            <a:spLocks noChangeArrowheads="1"/>
          </p:cNvSpPr>
          <p:nvPr/>
        </p:nvSpPr>
        <p:spPr bwMode="auto">
          <a:xfrm>
            <a:off x="-143947" y="3935225"/>
            <a:ext cx="4960626" cy="712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914400">
              <a:buFont typeface="Wingdings" panose="05000000000000000000" pitchFamily="2" charset="2"/>
              <a:buNone/>
            </a:pPr>
            <a:r>
              <a:rPr lang="en-US" altLang="en-US" sz="2800" dirty="0">
                <a:latin typeface="Times New Roman" panose="02020603050405020304" pitchFamily="18" charset="0"/>
                <a:cs typeface="Times New Roman" panose="02020603050405020304" pitchFamily="18" charset="0"/>
              </a:rPr>
              <a:t>	</a:t>
            </a:r>
            <a:r>
              <a:rPr lang="el-GR" altLang="en-US" sz="2800" dirty="0">
                <a:latin typeface="Times New Roman" panose="02020603050405020304" pitchFamily="18" charset="0"/>
                <a:cs typeface="Times New Roman" panose="02020603050405020304" pitchFamily="18" charset="0"/>
              </a:rPr>
              <a:t>Διπλώστε τον ρόμβο στους άξονες συμμετρίας του. Τι παρατηρείτε;</a:t>
            </a:r>
            <a:endParaRPr lang="en-US" altLang="en-US" sz="2800" dirty="0">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AC73D50B-3890-48EB-BDBB-0E7483FF34E9}"/>
              </a:ext>
            </a:extLst>
          </p:cNvPr>
          <p:cNvSpPr/>
          <p:nvPr/>
        </p:nvSpPr>
        <p:spPr>
          <a:xfrm>
            <a:off x="5591330" y="5554450"/>
            <a:ext cx="5817703"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5058" name="Rectangle 2">
            <a:extLst>
              <a:ext uri="{FF2B5EF4-FFF2-40B4-BE49-F238E27FC236}">
                <a16:creationId xmlns:a16="http://schemas.microsoft.com/office/drawing/2014/main" id="{2AA5B9EE-9230-4134-B661-B51D89229398}"/>
              </a:ext>
            </a:extLst>
          </p:cNvPr>
          <p:cNvSpPr>
            <a:spLocks noGrp="1" noChangeArrowheads="1"/>
          </p:cNvSpPr>
          <p:nvPr>
            <p:ph type="title"/>
          </p:nvPr>
        </p:nvSpPr>
        <p:spPr>
          <a:xfrm>
            <a:off x="1013402" y="880551"/>
            <a:ext cx="2197225" cy="1083716"/>
          </a:xfrm>
        </p:spPr>
        <p:txBody>
          <a:bodyPr>
            <a:normAutofit/>
          </a:bodyPr>
          <a:lstStyle/>
          <a:p>
            <a:r>
              <a:rPr lang="el-GR" altLang="en-US" sz="3200" dirty="0">
                <a:solidFill>
                  <a:srgbClr val="FFFFFF"/>
                </a:solidFill>
                <a:latin typeface="Times New Roman" panose="02020603050405020304" pitchFamily="18" charset="0"/>
                <a:cs typeface="Times New Roman" panose="02020603050405020304" pitchFamily="18" charset="0"/>
              </a:rPr>
              <a:t>Επεξήγηση</a:t>
            </a:r>
            <a:br>
              <a:rPr lang="el-GR" altLang="en-US" sz="3200" dirty="0">
                <a:solidFill>
                  <a:srgbClr val="FFFFFF"/>
                </a:solidFill>
                <a:latin typeface="Times New Roman" panose="02020603050405020304" pitchFamily="18" charset="0"/>
                <a:cs typeface="Times New Roman" panose="02020603050405020304" pitchFamily="18" charset="0"/>
              </a:rPr>
            </a:b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45059" name="Rectangle 3">
            <a:extLst>
              <a:ext uri="{FF2B5EF4-FFF2-40B4-BE49-F238E27FC236}">
                <a16:creationId xmlns:a16="http://schemas.microsoft.com/office/drawing/2014/main" id="{B3FC56B8-9AC1-4E46-9DA9-F9B033E986B0}"/>
              </a:ext>
            </a:extLst>
          </p:cNvPr>
          <p:cNvSpPr>
            <a:spLocks noGrp="1" noChangeArrowheads="1"/>
          </p:cNvSpPr>
          <p:nvPr>
            <p:ph type="body" idx="1"/>
          </p:nvPr>
        </p:nvSpPr>
        <p:spPr>
          <a:xfrm>
            <a:off x="4309240" y="604156"/>
            <a:ext cx="7577960" cy="5870783"/>
          </a:xfrm>
        </p:spPr>
        <p:txBody>
          <a:bodyPr anchor="ctr">
            <a:normAutofit/>
          </a:bodyPr>
          <a:lstStyle/>
          <a:p>
            <a:pPr>
              <a:buFont typeface="Wingdings" panose="05000000000000000000" pitchFamily="2" charset="2"/>
              <a:buNone/>
            </a:pPr>
            <a:endParaRPr lang="en-US" altLang="en-US" sz="2800"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b="1" dirty="0">
                <a:solidFill>
                  <a:srgbClr val="000000"/>
                </a:solidFill>
                <a:latin typeface="Times New Roman" panose="02020603050405020304" pitchFamily="18" charset="0"/>
                <a:cs typeface="Times New Roman" panose="02020603050405020304" pitchFamily="18" charset="0"/>
              </a:rPr>
              <a:t>Οι μαθητές μοιράζονται τις απόψεις τους </a:t>
            </a:r>
            <a:r>
              <a:rPr lang="el-GR" altLang="en-US" dirty="0">
                <a:solidFill>
                  <a:srgbClr val="000000"/>
                </a:solidFill>
                <a:latin typeface="Times New Roman" panose="02020603050405020304" pitchFamily="18" charset="0"/>
                <a:cs typeface="Times New Roman" panose="02020603050405020304" pitchFamily="18" charset="0"/>
              </a:rPr>
              <a:t>για τις σχέσεις και τις έννοιες που έχουν ανακαλύψει στη δραστηριότητα.</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Ο δάσκαλος φροντίζει να </a:t>
            </a:r>
            <a:r>
              <a:rPr lang="el-GR" altLang="en-US" b="1" dirty="0">
                <a:solidFill>
                  <a:srgbClr val="000000"/>
                </a:solidFill>
                <a:latin typeface="Times New Roman" panose="02020603050405020304" pitchFamily="18" charset="0"/>
                <a:cs typeface="Times New Roman" panose="02020603050405020304" pitchFamily="18" charset="0"/>
              </a:rPr>
              <a:t>αναπτυχθεί και να χρησιμοποιηθεί η σωστή τεχνική γλώσσα.</a:t>
            </a:r>
            <a:endParaRPr lang="en-US" altLang="en-US" b="1" dirty="0">
              <a:solidFill>
                <a:srgbClr val="000000"/>
              </a:solidFill>
              <a:latin typeface="Times New Roman" panose="02020603050405020304" pitchFamily="18" charset="0"/>
              <a:cs typeface="Times New Roman" panose="02020603050405020304" pitchFamily="18" charset="0"/>
            </a:endParaRPr>
          </a:p>
        </p:txBody>
      </p:sp>
      <p:sp>
        <p:nvSpPr>
          <p:cNvPr id="7" name="Rectangle 3">
            <a:extLst>
              <a:ext uri="{FF2B5EF4-FFF2-40B4-BE49-F238E27FC236}">
                <a16:creationId xmlns:a16="http://schemas.microsoft.com/office/drawing/2014/main" id="{1F2376DF-AE7C-45B5-B923-B1A539CBD695}"/>
              </a:ext>
            </a:extLst>
          </p:cNvPr>
          <p:cNvSpPr txBox="1">
            <a:spLocks noChangeArrowheads="1"/>
          </p:cNvSpPr>
          <p:nvPr/>
        </p:nvSpPr>
        <p:spPr bwMode="auto">
          <a:xfrm>
            <a:off x="304800" y="1422409"/>
            <a:ext cx="4216400" cy="5870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indent="0" defTabSz="914400">
              <a:lnSpc>
                <a:spcPct val="90000"/>
              </a:lnSpc>
              <a:buFont typeface="Wingdings" panose="05000000000000000000" pitchFamily="2" charset="2"/>
              <a:buNone/>
            </a:pPr>
            <a:r>
              <a:rPr lang="en-US" altLang="en-US" sz="2800" b="1" dirty="0" err="1">
                <a:solidFill>
                  <a:srgbClr val="000000"/>
                </a:solidFill>
                <a:latin typeface="Times New Roman" panose="02020603050405020304" pitchFamily="18" charset="0"/>
                <a:cs typeface="Times New Roman" panose="02020603050405020304" pitchFamily="18" charset="0"/>
              </a:rPr>
              <a:t>Συζητήστε</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τις</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ιδέες</a:t>
            </a:r>
            <a:r>
              <a:rPr lang="en-US" altLang="en-US" sz="2800" b="1" dirty="0">
                <a:solidFill>
                  <a:srgbClr val="000000"/>
                </a:solidFill>
                <a:latin typeface="Times New Roman" panose="02020603050405020304" pitchFamily="18" charset="0"/>
                <a:cs typeface="Times New Roman" panose="02020603050405020304" pitchFamily="18" charset="0"/>
              </a:rPr>
              <a:t> σας </a:t>
            </a:r>
            <a:r>
              <a:rPr lang="el-GR" altLang="en-US" sz="2800" b="1" dirty="0">
                <a:solidFill>
                  <a:srgbClr val="000000"/>
                </a:solidFill>
                <a:latin typeface="Times New Roman" panose="02020603050405020304" pitchFamily="18" charset="0"/>
                <a:cs typeface="Times New Roman" panose="02020603050405020304" pitchFamily="18" charset="0"/>
              </a:rPr>
              <a:t>σ</a:t>
            </a:r>
            <a:r>
              <a:rPr lang="en-US" altLang="en-US" sz="2800" b="1" dirty="0" err="1">
                <a:solidFill>
                  <a:srgbClr val="000000"/>
                </a:solidFill>
                <a:latin typeface="Times New Roman" panose="02020603050405020304" pitchFamily="18" charset="0"/>
                <a:cs typeface="Times New Roman" panose="02020603050405020304" pitchFamily="18" charset="0"/>
              </a:rPr>
              <a:t>την</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τάξη</a:t>
            </a:r>
            <a:r>
              <a:rPr lang="en-US" altLang="en-US" sz="2800" b="1" dirty="0">
                <a:solidFill>
                  <a:srgbClr val="000000"/>
                </a:solidFill>
                <a:latin typeface="Times New Roman" panose="02020603050405020304" pitchFamily="18" charset="0"/>
                <a:cs typeface="Times New Roman" panose="02020603050405020304" pitchFamily="18" charset="0"/>
              </a:rPr>
              <a:t>.</a:t>
            </a:r>
            <a:endParaRPr lang="el-GR" altLang="en-US" sz="2800" b="1" dirty="0">
              <a:solidFill>
                <a:srgbClr val="000000"/>
              </a:solidFill>
              <a:latin typeface="Times New Roman" panose="02020603050405020304" pitchFamily="18" charset="0"/>
              <a:cs typeface="Times New Roman" panose="02020603050405020304" pitchFamily="18" charset="0"/>
            </a:endParaRPr>
          </a:p>
          <a:p>
            <a:pPr indent="-228600" defTabSz="914400">
              <a:lnSpc>
                <a:spcPct val="90000"/>
              </a:lnSpc>
              <a:buFont typeface="Arial" panose="020B0604020202020204" pitchFamily="34" charset="0"/>
              <a:buChar char="•"/>
            </a:pPr>
            <a:r>
              <a:rPr lang="en-US" altLang="en-US" sz="2800" dirty="0" err="1">
                <a:solidFill>
                  <a:srgbClr val="000000"/>
                </a:solidFill>
                <a:latin typeface="Times New Roman" panose="02020603050405020304" pitchFamily="18" charset="0"/>
                <a:cs typeface="Times New Roman" panose="02020603050405020304" pitchFamily="18" charset="0"/>
              </a:rPr>
              <a:t>Οι</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δι</a:t>
            </a:r>
            <a:r>
              <a:rPr lang="en-US" altLang="en-US" sz="2800" dirty="0">
                <a:solidFill>
                  <a:srgbClr val="000000"/>
                </a:solidFill>
                <a:latin typeface="Times New Roman" panose="02020603050405020304" pitchFamily="18" charset="0"/>
                <a:cs typeface="Times New Roman" panose="02020603050405020304" pitchFamily="18" charset="0"/>
              </a:rPr>
              <a:t>αγώνιοι βρίσκονται στις γραμμές συμμετρίας.</a:t>
            </a:r>
            <a:endParaRPr lang="el-GR" altLang="en-US" sz="2800" dirty="0">
              <a:solidFill>
                <a:srgbClr val="000000"/>
              </a:solidFill>
              <a:latin typeface="Times New Roman" panose="02020603050405020304" pitchFamily="18" charset="0"/>
              <a:cs typeface="Times New Roman" panose="02020603050405020304" pitchFamily="18" charset="0"/>
            </a:endParaRPr>
          </a:p>
          <a:p>
            <a:pPr indent="-228600" defTabSz="914400">
              <a:lnSpc>
                <a:spcPct val="90000"/>
              </a:lnSpc>
              <a:buFont typeface="Arial" panose="020B0604020202020204" pitchFamily="34" charset="0"/>
              <a:buChar char="•"/>
            </a:pPr>
            <a:r>
              <a:rPr lang="en-US" altLang="en-US" sz="2800" dirty="0">
                <a:solidFill>
                  <a:srgbClr val="000000"/>
                </a:solidFill>
                <a:latin typeface="Times New Roman" panose="02020603050405020304" pitchFamily="18" charset="0"/>
                <a:cs typeface="Times New Roman" panose="02020603050405020304" pitchFamily="18" charset="0"/>
              </a:rPr>
              <a:t>Υπ</a:t>
            </a:r>
            <a:r>
              <a:rPr lang="en-US" altLang="en-US" sz="2800" dirty="0" err="1">
                <a:solidFill>
                  <a:srgbClr val="000000"/>
                </a:solidFill>
                <a:latin typeface="Times New Roman" panose="02020603050405020304" pitchFamily="18" charset="0"/>
                <a:cs typeface="Times New Roman" panose="02020603050405020304" pitchFamily="18" charset="0"/>
              </a:rPr>
              <a:t>άρχουν</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δύο</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γρ</a:t>
            </a:r>
            <a:r>
              <a:rPr lang="en-US" altLang="en-US" sz="2800" dirty="0">
                <a:solidFill>
                  <a:srgbClr val="000000"/>
                </a:solidFill>
                <a:latin typeface="Times New Roman" panose="02020603050405020304" pitchFamily="18" charset="0"/>
                <a:cs typeface="Times New Roman" panose="02020603050405020304" pitchFamily="18" charset="0"/>
              </a:rPr>
              <a:t>αμμές συμμετρίας.</a:t>
            </a:r>
            <a:endParaRPr lang="el-GR" altLang="en-US" sz="2800" dirty="0">
              <a:solidFill>
                <a:srgbClr val="000000"/>
              </a:solidFill>
              <a:latin typeface="Times New Roman" panose="02020603050405020304" pitchFamily="18" charset="0"/>
              <a:cs typeface="Times New Roman" panose="02020603050405020304" pitchFamily="18" charset="0"/>
            </a:endParaRPr>
          </a:p>
          <a:p>
            <a:pPr indent="-228600" defTabSz="914400">
              <a:lnSpc>
                <a:spcPct val="90000"/>
              </a:lnSpc>
              <a:buFont typeface="Arial" panose="020B0604020202020204" pitchFamily="34" charset="0"/>
              <a:buChar char="•"/>
            </a:pPr>
            <a:r>
              <a:rPr lang="en-US" altLang="en-US" sz="2800" dirty="0" err="1">
                <a:solidFill>
                  <a:srgbClr val="000000"/>
                </a:solidFill>
                <a:latin typeface="Times New Roman" panose="02020603050405020304" pitchFamily="18" charset="0"/>
                <a:cs typeface="Times New Roman" panose="02020603050405020304" pitchFamily="18" charset="0"/>
              </a:rPr>
              <a:t>Οι</a:t>
            </a:r>
            <a:r>
              <a:rPr lang="en-US" altLang="en-US" sz="2800" dirty="0">
                <a:solidFill>
                  <a:srgbClr val="000000"/>
                </a:solidFill>
                <a:latin typeface="Times New Roman" panose="02020603050405020304" pitchFamily="18" charset="0"/>
                <a:cs typeface="Times New Roman" panose="02020603050405020304" pitchFamily="18" charset="0"/>
              </a:rPr>
              <a:t> α</a:t>
            </a:r>
            <a:r>
              <a:rPr lang="en-US" altLang="en-US" sz="2800" dirty="0" err="1">
                <a:solidFill>
                  <a:srgbClr val="000000"/>
                </a:solidFill>
                <a:latin typeface="Times New Roman" panose="02020603050405020304" pitchFamily="18" charset="0"/>
                <a:cs typeface="Times New Roman" panose="02020603050405020304" pitchFamily="18" charset="0"/>
              </a:rPr>
              <a:t>ντίθετες</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γωνίες</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είν</a:t>
            </a:r>
            <a:r>
              <a:rPr lang="en-US" altLang="en-US" sz="2800" dirty="0">
                <a:solidFill>
                  <a:srgbClr val="000000"/>
                </a:solidFill>
                <a:latin typeface="Times New Roman" panose="02020603050405020304" pitchFamily="18" charset="0"/>
                <a:cs typeface="Times New Roman" panose="02020603050405020304" pitchFamily="18" charset="0"/>
              </a:rPr>
              <a:t>αι ίσες.</a:t>
            </a:r>
            <a:endParaRPr lang="el-GR" altLang="en-US" sz="2800" dirty="0">
              <a:solidFill>
                <a:srgbClr val="000000"/>
              </a:solidFill>
              <a:latin typeface="Times New Roman" panose="02020603050405020304" pitchFamily="18" charset="0"/>
              <a:cs typeface="Times New Roman" panose="02020603050405020304" pitchFamily="18" charset="0"/>
            </a:endParaRPr>
          </a:p>
          <a:p>
            <a:pPr indent="-228600" defTabSz="914400">
              <a:lnSpc>
                <a:spcPct val="90000"/>
              </a:lnSpc>
              <a:buFont typeface="Arial" panose="020B0604020202020204" pitchFamily="34" charset="0"/>
              <a:buChar char="•"/>
            </a:pPr>
            <a:r>
              <a:rPr lang="en-US" altLang="en-US" sz="2800" dirty="0" err="1">
                <a:solidFill>
                  <a:srgbClr val="000000"/>
                </a:solidFill>
                <a:latin typeface="Times New Roman" panose="02020603050405020304" pitchFamily="18" charset="0"/>
                <a:cs typeface="Times New Roman" panose="02020603050405020304" pitchFamily="18" charset="0"/>
              </a:rPr>
              <a:t>Οι</a:t>
            </a:r>
            <a:r>
              <a:rPr lang="en-US" altLang="en-US" sz="2800" dirty="0">
                <a:solidFill>
                  <a:srgbClr val="000000"/>
                </a:solidFill>
                <a:latin typeface="Times New Roman" panose="02020603050405020304" pitchFamily="18" charset="0"/>
                <a:cs typeface="Times New Roman" panose="02020603050405020304" pitchFamily="18" charset="0"/>
              </a:rPr>
              <a:t> </a:t>
            </a:r>
            <a:r>
              <a:rPr lang="en-US" altLang="en-US" sz="2800" dirty="0" err="1">
                <a:solidFill>
                  <a:srgbClr val="000000"/>
                </a:solidFill>
                <a:latin typeface="Times New Roman" panose="02020603050405020304" pitchFamily="18" charset="0"/>
                <a:cs typeface="Times New Roman" panose="02020603050405020304" pitchFamily="18" charset="0"/>
              </a:rPr>
              <a:t>δι</a:t>
            </a:r>
            <a:r>
              <a:rPr lang="en-US" altLang="en-US" sz="2800" dirty="0">
                <a:solidFill>
                  <a:srgbClr val="000000"/>
                </a:solidFill>
                <a:latin typeface="Times New Roman" panose="02020603050405020304" pitchFamily="18" charset="0"/>
                <a:cs typeface="Times New Roman" panose="02020603050405020304" pitchFamily="18" charset="0"/>
              </a:rPr>
              <a:t>αγώνιοι διχοτομούν τις γωνίες των κορυφών.…</a:t>
            </a:r>
          </a:p>
          <a:p>
            <a:pPr indent="-228600" defTabSz="914400">
              <a:lnSpc>
                <a:spcPct val="90000"/>
              </a:lnSpc>
              <a:buFont typeface="Arial" panose="020B0604020202020204" pitchFamily="34" charset="0"/>
              <a:buChar char="•"/>
            </a:pPr>
            <a:endParaRPr lang="en-US" altLang="en-US" sz="2400" dirty="0">
              <a:solidFill>
                <a:srgbClr val="000000"/>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87CBC5DD-B754-4B69-9DFF-F7BE58C55D2D}"/>
              </a:ext>
            </a:extLst>
          </p:cNvPr>
          <p:cNvSpPr/>
          <p:nvPr/>
        </p:nvSpPr>
        <p:spPr>
          <a:xfrm>
            <a:off x="5591330" y="5554450"/>
            <a:ext cx="5817703"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7106" name="Rectangle 2">
            <a:extLst>
              <a:ext uri="{FF2B5EF4-FFF2-40B4-BE49-F238E27FC236}">
                <a16:creationId xmlns:a16="http://schemas.microsoft.com/office/drawing/2014/main" id="{67753CC0-7B82-4290-8F73-0ED68F749098}"/>
              </a:ext>
            </a:extLst>
          </p:cNvPr>
          <p:cNvSpPr>
            <a:spLocks noGrp="1" noChangeArrowheads="1"/>
          </p:cNvSpPr>
          <p:nvPr>
            <p:ph type="title"/>
          </p:nvPr>
        </p:nvSpPr>
        <p:spPr>
          <a:xfrm>
            <a:off x="-1" y="372586"/>
            <a:ext cx="4553567" cy="1676365"/>
          </a:xfrm>
        </p:spPr>
        <p:txBody>
          <a:bodyPr>
            <a:normAutofit/>
          </a:bodyPr>
          <a:lstStyle/>
          <a:p>
            <a:pPr algn="ctr"/>
            <a:r>
              <a:rPr lang="el-GR" altLang="en-US" sz="3200" dirty="0">
                <a:solidFill>
                  <a:srgbClr val="FFFFFF"/>
                </a:solidFill>
                <a:latin typeface="Times New Roman" panose="02020603050405020304" pitchFamily="18" charset="0"/>
                <a:cs typeface="Times New Roman" panose="02020603050405020304" pitchFamily="18" charset="0"/>
              </a:rPr>
              <a:t>Ελεύθερος Προσανατολισμός</a:t>
            </a:r>
          </a:p>
        </p:txBody>
      </p:sp>
      <p:sp>
        <p:nvSpPr>
          <p:cNvPr id="47107" name="Rectangle 3">
            <a:extLst>
              <a:ext uri="{FF2B5EF4-FFF2-40B4-BE49-F238E27FC236}">
                <a16:creationId xmlns:a16="http://schemas.microsoft.com/office/drawing/2014/main" id="{0F6E0BE7-B533-4BDE-8938-BF1F480A9673}"/>
              </a:ext>
            </a:extLst>
          </p:cNvPr>
          <p:cNvSpPr>
            <a:spLocks noGrp="1" noChangeArrowheads="1"/>
          </p:cNvSpPr>
          <p:nvPr>
            <p:ph type="body" idx="1"/>
          </p:nvPr>
        </p:nvSpPr>
        <p:spPr>
          <a:xfrm>
            <a:off x="5125582" y="715369"/>
            <a:ext cx="6710543" cy="5230634"/>
          </a:xfrm>
        </p:spPr>
        <p:txBody>
          <a:bodyPr anchor="ctr">
            <a:normAutofit/>
          </a:bodyPr>
          <a:lstStyle/>
          <a:p>
            <a:pPr>
              <a:buFont typeface="Wingdings" panose="05000000000000000000" pitchFamily="2" charset="2"/>
              <a:buNone/>
            </a:pPr>
            <a:endParaRPr lang="en-US" altLang="en-US" sz="2800"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Οι σχετικές ιδιότητες είναι γνωστές.</a:t>
            </a:r>
          </a:p>
          <a:p>
            <a:pPr lvl="1" algn="just">
              <a:buFont typeface="Arial" panose="020B0604020202020204" pitchFamily="34" charset="0"/>
              <a:buChar char="•"/>
            </a:pPr>
            <a:endParaRPr lang="el-GR" altLang="en-US" dirty="0">
              <a:solidFill>
                <a:srgbClr val="000000"/>
              </a:solidFill>
              <a:latin typeface="Times New Roman" panose="02020603050405020304" pitchFamily="18" charset="0"/>
              <a:cs typeface="Times New Roman" panose="02020603050405020304" pitchFamily="18" charset="0"/>
            </a:endParaRPr>
          </a:p>
          <a:p>
            <a:pPr lvl="1" algn="just">
              <a:buFont typeface="Arial" panose="020B0604020202020204" pitchFamily="34" charset="0"/>
              <a:buChar char="•"/>
            </a:pPr>
            <a:r>
              <a:rPr lang="el-GR" altLang="en-US" dirty="0">
                <a:solidFill>
                  <a:srgbClr val="000000"/>
                </a:solidFill>
                <a:latin typeface="Times New Roman" panose="02020603050405020304" pitchFamily="18" charset="0"/>
                <a:cs typeface="Times New Roman" panose="02020603050405020304" pitchFamily="18" charset="0"/>
              </a:rPr>
              <a:t>Οι μαθητές εργάζονται μόνοι τους με τις νέες έννοιες χρησιμοποιώντας μια ποικιλία εφαρμογών.</a:t>
            </a:r>
            <a:endParaRPr lang="en-US" altLang="en-US" dirty="0">
              <a:solidFill>
                <a:srgbClr val="000000"/>
              </a:solidFill>
              <a:latin typeface="Times New Roman" panose="02020603050405020304" pitchFamily="18" charset="0"/>
              <a:cs typeface="Times New Roman" panose="02020603050405020304" pitchFamily="18" charset="0"/>
            </a:endParaRPr>
          </a:p>
        </p:txBody>
      </p:sp>
      <p:pic>
        <p:nvPicPr>
          <p:cNvPr id="7" name="Picture 4">
            <a:extLst>
              <a:ext uri="{FF2B5EF4-FFF2-40B4-BE49-F238E27FC236}">
                <a16:creationId xmlns:a16="http://schemas.microsoft.com/office/drawing/2014/main" id="{6B76C153-3703-40E7-852F-003788F4F2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257423" y="1973768"/>
            <a:ext cx="4191009" cy="2313420"/>
          </a:xfrm>
          <a:prstGeom prst="rect">
            <a:avLst/>
          </a:prstGeom>
          <a:noFill/>
        </p:spPr>
      </p:pic>
      <p:sp>
        <p:nvSpPr>
          <p:cNvPr id="8" name="Rectangle 3">
            <a:extLst>
              <a:ext uri="{FF2B5EF4-FFF2-40B4-BE49-F238E27FC236}">
                <a16:creationId xmlns:a16="http://schemas.microsoft.com/office/drawing/2014/main" id="{CE936779-44BD-4266-9481-C418483AC6D3}"/>
              </a:ext>
            </a:extLst>
          </p:cNvPr>
          <p:cNvSpPr txBox="1">
            <a:spLocks noChangeArrowheads="1"/>
          </p:cNvSpPr>
          <p:nvPr/>
        </p:nvSpPr>
        <p:spPr bwMode="auto">
          <a:xfrm>
            <a:off x="-205864" y="4097902"/>
            <a:ext cx="4654296" cy="195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228600" defTabSz="914400">
              <a:lnSpc>
                <a:spcPct val="90000"/>
              </a:lnSpc>
              <a:buFont typeface="Arial" panose="020B0604020202020204" pitchFamily="34" charset="0"/>
              <a:buChar char="•"/>
            </a:pPr>
            <a:r>
              <a:rPr lang="en-US" altLang="en-US" dirty="0" err="1">
                <a:solidFill>
                  <a:schemeClr val="bg1"/>
                </a:solidFill>
                <a:effectLst/>
                <a:latin typeface="Times New Roman" panose="02020603050405020304" pitchFamily="18" charset="0"/>
                <a:cs typeface="Times New Roman" panose="02020603050405020304" pitchFamily="18" charset="0"/>
              </a:rPr>
              <a:t>Οι</a:t>
            </a:r>
            <a:r>
              <a:rPr lang="en-US" altLang="en-US" dirty="0">
                <a:solidFill>
                  <a:schemeClr val="bg1"/>
                </a:solidFill>
                <a:effectLst/>
                <a:latin typeface="Times New Roman" panose="02020603050405020304" pitchFamily="18" charset="0"/>
                <a:cs typeface="Times New Roman" panose="02020603050405020304" pitchFamily="18" charset="0"/>
              </a:rPr>
              <a:t> παρα</a:t>
            </a:r>
            <a:r>
              <a:rPr lang="el-GR" altLang="en-US" dirty="0">
                <a:solidFill>
                  <a:schemeClr val="bg1"/>
                </a:solidFill>
                <a:effectLst/>
                <a:latin typeface="Times New Roman" panose="02020603050405020304" pitchFamily="18" charset="0"/>
                <a:cs typeface="Times New Roman" panose="02020603050405020304" pitchFamily="18" charset="0"/>
              </a:rPr>
              <a:t>π</a:t>
            </a:r>
            <a:r>
              <a:rPr lang="en-US" altLang="en-US" dirty="0">
                <a:solidFill>
                  <a:schemeClr val="bg1"/>
                </a:solidFill>
                <a:effectLst/>
                <a:latin typeface="Times New Roman" panose="02020603050405020304" pitchFamily="18" charset="0"/>
                <a:cs typeface="Times New Roman" panose="02020603050405020304" pitchFamily="18" charset="0"/>
              </a:rPr>
              <a:t>ά</a:t>
            </a:r>
            <a:r>
              <a:rPr lang="el-GR" altLang="en-US" dirty="0">
                <a:solidFill>
                  <a:schemeClr val="bg1"/>
                </a:solidFill>
                <a:effectLst/>
                <a:latin typeface="Times New Roman" panose="02020603050405020304" pitchFamily="18" charset="0"/>
                <a:cs typeface="Times New Roman" panose="02020603050405020304" pitchFamily="18" charset="0"/>
              </a:rPr>
              <a:t>ν</a:t>
            </a:r>
            <a:r>
              <a:rPr lang="en-US" altLang="en-US" dirty="0">
                <a:solidFill>
                  <a:schemeClr val="bg1"/>
                </a:solidFill>
                <a:effectLst/>
                <a:latin typeface="Times New Roman" panose="02020603050405020304" pitchFamily="18" charset="0"/>
                <a:cs typeface="Times New Roman" panose="02020603050405020304" pitchFamily="18" charset="0"/>
              </a:rPr>
              <a:t>ω </a:t>
            </a:r>
            <a:r>
              <a:rPr lang="en-US" altLang="en-US" dirty="0" err="1">
                <a:solidFill>
                  <a:schemeClr val="bg1"/>
                </a:solidFill>
                <a:effectLst/>
                <a:latin typeface="Times New Roman" panose="02020603050405020304" pitchFamily="18" charset="0"/>
                <a:cs typeface="Times New Roman" panose="02020603050405020304" pitchFamily="18" charset="0"/>
              </a:rPr>
              <a:t>ρόμ</a:t>
            </a:r>
            <a:r>
              <a:rPr lang="en-US" altLang="en-US" dirty="0">
                <a:solidFill>
                  <a:schemeClr val="bg1"/>
                </a:solidFill>
                <a:effectLst/>
                <a:latin typeface="Times New Roman" panose="02020603050405020304" pitchFamily="18" charset="0"/>
                <a:cs typeface="Times New Roman" panose="02020603050405020304" pitchFamily="18" charset="0"/>
              </a:rPr>
              <a:t>βοι είναι ελλιπείς.</a:t>
            </a:r>
          </a:p>
          <a:p>
            <a:pPr lvl="1" indent="-228600" defTabSz="914400">
              <a:lnSpc>
                <a:spcPct val="90000"/>
              </a:lnSpc>
              <a:buFont typeface="Arial" panose="020B0604020202020204" pitchFamily="34" charset="0"/>
              <a:buChar char="•"/>
            </a:pPr>
            <a:r>
              <a:rPr lang="en-US" altLang="en-US" dirty="0">
                <a:solidFill>
                  <a:schemeClr val="bg1"/>
                </a:solidFill>
                <a:effectLst/>
                <a:latin typeface="Times New Roman" panose="02020603050405020304" pitchFamily="18" charset="0"/>
                <a:cs typeface="Times New Roman" panose="02020603050405020304" pitchFamily="18" charset="0"/>
              </a:rPr>
              <a:t>Κατα</a:t>
            </a:r>
            <a:r>
              <a:rPr lang="en-US" altLang="en-US" dirty="0" err="1">
                <a:solidFill>
                  <a:schemeClr val="bg1"/>
                </a:solidFill>
                <a:effectLst/>
                <a:latin typeface="Times New Roman" panose="02020603050405020304" pitchFamily="18" charset="0"/>
                <a:cs typeface="Times New Roman" panose="02020603050405020304" pitchFamily="18" charset="0"/>
              </a:rPr>
              <a:t>σκευάστε</a:t>
            </a:r>
            <a:r>
              <a:rPr lang="en-US" altLang="en-US" dirty="0">
                <a:solidFill>
                  <a:schemeClr val="bg1"/>
                </a:solidFill>
                <a:effectLst/>
                <a:latin typeface="Times New Roman" panose="02020603050405020304" pitchFamily="18" charset="0"/>
                <a:cs typeface="Times New Roman" panose="02020603050405020304" pitchFamily="18" charset="0"/>
              </a:rPr>
              <a:t> τα </a:t>
            </a:r>
            <a:r>
              <a:rPr lang="el-GR" altLang="en-US" dirty="0">
                <a:solidFill>
                  <a:schemeClr val="bg1"/>
                </a:solidFill>
                <a:effectLst/>
                <a:latin typeface="Times New Roman" panose="02020603050405020304" pitchFamily="18" charset="0"/>
                <a:cs typeface="Times New Roman" panose="02020603050405020304" pitchFamily="18" charset="0"/>
              </a:rPr>
              <a:t>υπόλοιπα</a:t>
            </a:r>
            <a:r>
              <a:rPr lang="en-US" altLang="en-US" dirty="0">
                <a:solidFill>
                  <a:schemeClr val="bg1"/>
                </a:solidFill>
                <a:effectLst/>
                <a:latin typeface="Times New Roman" panose="02020603050405020304" pitchFamily="18" charset="0"/>
                <a:cs typeface="Times New Roman" panose="02020603050405020304" pitchFamily="18" charset="0"/>
              </a:rPr>
              <a:t> </a:t>
            </a:r>
            <a:r>
              <a:rPr lang="en-US" altLang="en-US" dirty="0" err="1">
                <a:solidFill>
                  <a:schemeClr val="bg1"/>
                </a:solidFill>
                <a:effectLst/>
                <a:latin typeface="Times New Roman" panose="02020603050405020304" pitchFamily="18" charset="0"/>
                <a:cs typeface="Times New Roman" panose="02020603050405020304" pitchFamily="18" charset="0"/>
              </a:rPr>
              <a:t>στοιχεί</a:t>
            </a:r>
            <a:r>
              <a:rPr lang="en-US" altLang="en-US" dirty="0">
                <a:solidFill>
                  <a:schemeClr val="bg1"/>
                </a:solidFill>
                <a:effectLst/>
                <a:latin typeface="Times New Roman" panose="02020603050405020304" pitchFamily="18" charset="0"/>
                <a:cs typeface="Times New Roman" panose="02020603050405020304" pitchFamily="18" charset="0"/>
              </a:rPr>
              <a:t>α.</a:t>
            </a:r>
          </a:p>
        </p:txBody>
      </p:sp>
      <p:sp>
        <p:nvSpPr>
          <p:cNvPr id="10" name="Rectangle 9">
            <a:extLst>
              <a:ext uri="{FF2B5EF4-FFF2-40B4-BE49-F238E27FC236}">
                <a16:creationId xmlns:a16="http://schemas.microsoft.com/office/drawing/2014/main" id="{01D5A026-837F-43C6-9C39-74668E99E52C}"/>
              </a:ext>
            </a:extLst>
          </p:cNvPr>
          <p:cNvSpPr/>
          <p:nvPr/>
        </p:nvSpPr>
        <p:spPr>
          <a:xfrm>
            <a:off x="5591330" y="5554450"/>
            <a:ext cx="5817703"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0" name="Picture 139">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9154" name="Rectangle 2">
            <a:extLst>
              <a:ext uri="{FF2B5EF4-FFF2-40B4-BE49-F238E27FC236}">
                <a16:creationId xmlns:a16="http://schemas.microsoft.com/office/drawing/2014/main" id="{3E1D9A26-8064-4B02-A1E8-ED27BD857A07}"/>
              </a:ext>
            </a:extLst>
          </p:cNvPr>
          <p:cNvSpPr>
            <a:spLocks noGrp="1" noChangeArrowheads="1"/>
          </p:cNvSpPr>
          <p:nvPr>
            <p:ph type="title"/>
          </p:nvPr>
        </p:nvSpPr>
        <p:spPr>
          <a:xfrm>
            <a:off x="738934" y="721669"/>
            <a:ext cx="2688192" cy="1194297"/>
          </a:xfrm>
        </p:spPr>
        <p:txBody>
          <a:bodyPr>
            <a:normAutofit/>
          </a:bodyPr>
          <a:lstStyle/>
          <a:p>
            <a:r>
              <a:rPr lang="el-GR" altLang="en-US" sz="3200" dirty="0">
                <a:solidFill>
                  <a:srgbClr val="FFFFFF"/>
                </a:solidFill>
                <a:latin typeface="Times New Roman" panose="02020603050405020304" pitchFamily="18" charset="0"/>
                <a:cs typeface="Times New Roman" panose="02020603050405020304" pitchFamily="18" charset="0"/>
              </a:rPr>
              <a:t>Ολοκλήρωση</a:t>
            </a:r>
            <a:endParaRPr lang="en-US" altLang="en-US" sz="3200" dirty="0">
              <a:solidFill>
                <a:srgbClr val="FFFFFF"/>
              </a:solidFill>
              <a:latin typeface="Times New Roman" panose="02020603050405020304" pitchFamily="18" charset="0"/>
              <a:cs typeface="Times New Roman" panose="02020603050405020304" pitchFamily="18" charset="0"/>
            </a:endParaRPr>
          </a:p>
        </p:txBody>
      </p:sp>
      <p:sp>
        <p:nvSpPr>
          <p:cNvPr id="49155" name="Rectangle 3">
            <a:extLst>
              <a:ext uri="{FF2B5EF4-FFF2-40B4-BE49-F238E27FC236}">
                <a16:creationId xmlns:a16="http://schemas.microsoft.com/office/drawing/2014/main" id="{581DB90B-61BC-42CE-A004-244555E66F77}"/>
              </a:ext>
            </a:extLst>
          </p:cNvPr>
          <p:cNvSpPr>
            <a:spLocks noGrp="1" noChangeArrowheads="1"/>
          </p:cNvSpPr>
          <p:nvPr>
            <p:ph type="body" idx="1"/>
          </p:nvPr>
        </p:nvSpPr>
        <p:spPr>
          <a:xfrm>
            <a:off x="5520516" y="721669"/>
            <a:ext cx="5932550" cy="5414662"/>
          </a:xfrm>
        </p:spPr>
        <p:txBody>
          <a:bodyPr anchor="ctr">
            <a:normAutofit/>
          </a:bodyPr>
          <a:lstStyle/>
          <a:p>
            <a:pPr lvl="1" indent="-392113" algn="just">
              <a:buNone/>
            </a:pPr>
            <a:r>
              <a:rPr lang="el-GR" altLang="en-US" dirty="0">
                <a:solidFill>
                  <a:srgbClr val="000000"/>
                </a:solidFill>
                <a:latin typeface="Times New Roman" panose="02020603050405020304" pitchFamily="18" charset="0"/>
                <a:cs typeface="Times New Roman" panose="02020603050405020304" pitchFamily="18" charset="0"/>
              </a:rPr>
              <a:t>	</a:t>
            </a:r>
            <a:r>
              <a:rPr lang="en-US" altLang="en-US" dirty="0">
                <a:solidFill>
                  <a:srgbClr val="000000"/>
                </a:solidFill>
                <a:latin typeface="Times New Roman" panose="02020603050405020304" pitchFamily="18" charset="0"/>
                <a:cs typeface="Times New Roman" panose="02020603050405020304" pitchFamily="18" charset="0"/>
              </a:rPr>
              <a:t>“</a:t>
            </a:r>
            <a:r>
              <a:rPr lang="el-GR" altLang="en-US" dirty="0">
                <a:solidFill>
                  <a:srgbClr val="000000"/>
                </a:solidFill>
                <a:latin typeface="Times New Roman" panose="02020603050405020304" pitchFamily="18" charset="0"/>
                <a:cs typeface="Times New Roman" panose="02020603050405020304" pitchFamily="18" charset="0"/>
              </a:rPr>
              <a:t>Τα σχήματα έχουν χάσει το οπτικό τους περιεχόμενο και αναγνωρίζονται πλέον από τις ιδιότητές τους.</a:t>
            </a:r>
            <a:r>
              <a:rPr lang="en-US" altLang="en-US" dirty="0">
                <a:solidFill>
                  <a:srgbClr val="000000"/>
                </a:solidFill>
                <a:latin typeface="Times New Roman" panose="02020603050405020304" pitchFamily="18" charset="0"/>
                <a:cs typeface="Times New Roman" panose="02020603050405020304" pitchFamily="18" charset="0"/>
              </a:rPr>
              <a:t>”</a:t>
            </a:r>
            <a:endParaRPr lang="el-GR" altLang="en-US" dirty="0">
              <a:solidFill>
                <a:srgbClr val="000000"/>
              </a:solidFill>
              <a:latin typeface="Times New Roman" panose="02020603050405020304" pitchFamily="18" charset="0"/>
              <a:cs typeface="Times New Roman" panose="02020603050405020304" pitchFamily="18" charset="0"/>
            </a:endParaRPr>
          </a:p>
          <a:p>
            <a:pPr lvl="1" indent="-392113" algn="r">
              <a:buNone/>
            </a:pPr>
            <a:r>
              <a:rPr lang="en-US" altLang="en-US" dirty="0">
                <a:solidFill>
                  <a:srgbClr val="000000"/>
                </a:solidFill>
                <a:latin typeface="Times New Roman" panose="02020603050405020304" pitchFamily="18" charset="0"/>
                <a:cs typeface="Times New Roman" panose="02020603050405020304" pitchFamily="18" charset="0"/>
              </a:rPr>
              <a:t>Pierre van Hiele</a:t>
            </a:r>
          </a:p>
          <a:p>
            <a:pPr lvl="1" indent="-392113"/>
            <a:endParaRPr lang="en-US" altLang="en-US" sz="2400" dirty="0">
              <a:solidFill>
                <a:srgbClr val="000000"/>
              </a:solidFill>
              <a:latin typeface="Times New Roman" panose="02020603050405020304" pitchFamily="18" charset="0"/>
              <a:cs typeface="Times New Roman" panose="02020603050405020304" pitchFamily="18" charset="0"/>
            </a:endParaRPr>
          </a:p>
        </p:txBody>
      </p:sp>
      <p:sp>
        <p:nvSpPr>
          <p:cNvPr id="7" name="Rectangle 3">
            <a:extLst>
              <a:ext uri="{FF2B5EF4-FFF2-40B4-BE49-F238E27FC236}">
                <a16:creationId xmlns:a16="http://schemas.microsoft.com/office/drawing/2014/main" id="{E33F41F7-191B-424F-AFE4-DECDDFAA91B2}"/>
              </a:ext>
            </a:extLst>
          </p:cNvPr>
          <p:cNvSpPr txBox="1">
            <a:spLocks noChangeArrowheads="1"/>
          </p:cNvSpPr>
          <p:nvPr/>
        </p:nvSpPr>
        <p:spPr bwMode="auto">
          <a:xfrm>
            <a:off x="149561" y="2432890"/>
            <a:ext cx="4145090" cy="1631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400">
              <a:lnSpc>
                <a:spcPct val="90000"/>
              </a:lnSpc>
              <a:spcBef>
                <a:spcPts val="1000"/>
              </a:spcBef>
              <a:buFont typeface="Wingdings" panose="05000000000000000000" pitchFamily="2" charset="2"/>
              <a:buNone/>
            </a:pPr>
            <a:r>
              <a:rPr lang="en-US" altLang="en-US" sz="2800" dirty="0" err="1">
                <a:solidFill>
                  <a:srgbClr val="FFFFFF"/>
                </a:solidFill>
                <a:effectLst/>
                <a:latin typeface="Times New Roman" panose="02020603050405020304" pitchFamily="18" charset="0"/>
                <a:cs typeface="Times New Roman" panose="02020603050405020304" pitchFamily="18" charset="0"/>
              </a:rPr>
              <a:t>Συγκεντρώστε</a:t>
            </a:r>
            <a:r>
              <a:rPr lang="en-US" altLang="en-US" sz="2800" dirty="0">
                <a:solidFill>
                  <a:srgbClr val="FFFFFF"/>
                </a:solidFill>
                <a:effectLst/>
                <a:latin typeface="Times New Roman" panose="02020603050405020304" pitchFamily="18" charset="0"/>
                <a:cs typeface="Times New Roman" panose="02020603050405020304" pitchFamily="18" charset="0"/>
              </a:rPr>
              <a:t> και απ</a:t>
            </a:r>
            <a:r>
              <a:rPr lang="en-US" altLang="en-US" sz="2800" dirty="0" err="1">
                <a:solidFill>
                  <a:srgbClr val="FFFFFF"/>
                </a:solidFill>
                <a:effectLst/>
                <a:latin typeface="Times New Roman" panose="02020603050405020304" pitchFamily="18" charset="0"/>
                <a:cs typeface="Times New Roman" panose="02020603050405020304" pitchFamily="18" charset="0"/>
              </a:rPr>
              <a:t>ομνημονεύστε</a:t>
            </a:r>
            <a:r>
              <a:rPr lang="en-US" altLang="en-US" sz="2800" dirty="0">
                <a:solidFill>
                  <a:srgbClr val="FFFFFF"/>
                </a:solidFill>
                <a:effectLst/>
                <a:latin typeface="Times New Roman" panose="02020603050405020304" pitchFamily="18" charset="0"/>
                <a:cs typeface="Times New Roman" panose="02020603050405020304" pitchFamily="18" charset="0"/>
              </a:rPr>
              <a:t> </a:t>
            </a:r>
            <a:r>
              <a:rPr lang="en-US" altLang="en-US" sz="2800" dirty="0" err="1">
                <a:solidFill>
                  <a:srgbClr val="FFFFFF"/>
                </a:solidFill>
                <a:effectLst/>
                <a:latin typeface="Times New Roman" panose="02020603050405020304" pitchFamily="18" charset="0"/>
                <a:cs typeface="Times New Roman" panose="02020603050405020304" pitchFamily="18" charset="0"/>
              </a:rPr>
              <a:t>τις</a:t>
            </a:r>
            <a:r>
              <a:rPr lang="en-US" altLang="en-US" sz="2800" dirty="0">
                <a:solidFill>
                  <a:srgbClr val="FFFFFF"/>
                </a:solidFill>
                <a:effectLst/>
                <a:latin typeface="Times New Roman" panose="02020603050405020304" pitchFamily="18" charset="0"/>
                <a:cs typeface="Times New Roman" panose="02020603050405020304" pitchFamily="18" charset="0"/>
              </a:rPr>
              <a:t> </a:t>
            </a:r>
            <a:r>
              <a:rPr lang="en-US" altLang="en-US" sz="2800" dirty="0" err="1">
                <a:solidFill>
                  <a:srgbClr val="FFFFFF"/>
                </a:solidFill>
                <a:effectLst/>
                <a:latin typeface="Times New Roman" panose="02020603050405020304" pitchFamily="18" charset="0"/>
                <a:cs typeface="Times New Roman" panose="02020603050405020304" pitchFamily="18" charset="0"/>
              </a:rPr>
              <a:t>ιδιότητες</a:t>
            </a:r>
            <a:r>
              <a:rPr lang="en-US" altLang="en-US" sz="2800" dirty="0">
                <a:solidFill>
                  <a:srgbClr val="FFFFFF"/>
                </a:solidFill>
                <a:effectLst/>
                <a:latin typeface="Times New Roman" panose="02020603050405020304" pitchFamily="18" charset="0"/>
                <a:cs typeface="Times New Roman" panose="02020603050405020304" pitchFamily="18" charset="0"/>
              </a:rPr>
              <a:t> </a:t>
            </a:r>
            <a:r>
              <a:rPr lang="el-GR" altLang="en-US" sz="2800" dirty="0">
                <a:solidFill>
                  <a:srgbClr val="FFFFFF"/>
                </a:solidFill>
                <a:effectLst/>
                <a:latin typeface="Times New Roman" panose="02020603050405020304" pitchFamily="18" charset="0"/>
                <a:cs typeface="Times New Roman" panose="02020603050405020304" pitchFamily="18" charset="0"/>
              </a:rPr>
              <a:t>του</a:t>
            </a:r>
            <a:r>
              <a:rPr lang="en-US" altLang="en-US" sz="2800" dirty="0">
                <a:solidFill>
                  <a:srgbClr val="FFFFFF"/>
                </a:solidFill>
                <a:effectLst/>
                <a:latin typeface="Times New Roman" panose="02020603050405020304" pitchFamily="18" charset="0"/>
                <a:cs typeface="Times New Roman" panose="02020603050405020304" pitchFamily="18" charset="0"/>
              </a:rPr>
              <a:t> </a:t>
            </a:r>
            <a:r>
              <a:rPr lang="en-US" altLang="en-US" sz="2800" dirty="0" err="1">
                <a:solidFill>
                  <a:srgbClr val="FFFFFF"/>
                </a:solidFill>
                <a:effectLst/>
                <a:latin typeface="Times New Roman" panose="02020603050405020304" pitchFamily="18" charset="0"/>
                <a:cs typeface="Times New Roman" panose="02020603050405020304" pitchFamily="18" charset="0"/>
              </a:rPr>
              <a:t>ρόμ</a:t>
            </a:r>
            <a:r>
              <a:rPr lang="en-US" altLang="en-US" sz="2800" dirty="0">
                <a:solidFill>
                  <a:srgbClr val="FFFFFF"/>
                </a:solidFill>
                <a:effectLst/>
                <a:latin typeface="Times New Roman" panose="02020603050405020304" pitchFamily="18" charset="0"/>
                <a:cs typeface="Times New Roman" panose="02020603050405020304" pitchFamily="18" charset="0"/>
              </a:rPr>
              <a:t>βου.</a:t>
            </a:r>
          </a:p>
        </p:txBody>
      </p:sp>
      <p:sp>
        <p:nvSpPr>
          <p:cNvPr id="10" name="Rectangle 9">
            <a:extLst>
              <a:ext uri="{FF2B5EF4-FFF2-40B4-BE49-F238E27FC236}">
                <a16:creationId xmlns:a16="http://schemas.microsoft.com/office/drawing/2014/main" id="{FEC5A237-A916-487D-A361-6AED6A88385E}"/>
              </a:ext>
            </a:extLst>
          </p:cNvPr>
          <p:cNvSpPr/>
          <p:nvPr/>
        </p:nvSpPr>
        <p:spPr>
          <a:xfrm>
            <a:off x="6433312" y="5592726"/>
            <a:ext cx="5169314" cy="786049"/>
          </a:xfrm>
          <a:prstGeom prst="rect">
            <a:avLst/>
          </a:prstGeom>
        </p:spPr>
        <p:txBody>
          <a:bodyPr wrap="square">
            <a:spAutoFit/>
          </a:bodyPr>
          <a:lstStyle/>
          <a:p>
            <a:pPr algn="just">
              <a:lnSpc>
                <a:spcPct val="115000"/>
              </a:lnSpc>
              <a:spcAft>
                <a:spcPts val="0"/>
              </a:spcAft>
            </a:pP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Crowley, M. L. (1987). </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The van Hiele model of the development of geometric thought</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Learning and teaching geometry</a:t>
            </a:r>
            <a:r>
              <a:rPr lang="en-US"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K-12</a:t>
            </a:r>
            <a:r>
              <a:rPr lang="en-US"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1-16.</a:t>
            </a:r>
          </a:p>
          <a:p>
            <a:pPr algn="just">
              <a:lnSpc>
                <a:spcPct val="115000"/>
              </a:lnSpc>
              <a:spcAft>
                <a:spcPts val="0"/>
              </a:spcAft>
            </a:pP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10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10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Αθήνα: Εκδόσεις ΤΟΠΟΣ.</a:t>
            </a:r>
            <a:endParaRPr lang="en-US" sz="10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med">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Slide Number Placeholder 3">
            <a:extLst>
              <a:ext uri="{FF2B5EF4-FFF2-40B4-BE49-F238E27FC236}">
                <a16:creationId xmlns:a16="http://schemas.microsoft.com/office/drawing/2014/main" id="{D9A2FD8E-5C48-447F-A804-28FAA3FD6DD9}"/>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28</a:t>
            </a:fld>
            <a:endParaRPr lang="en-US" altLang="en-US">
              <a:solidFill>
                <a:srgbClr val="898989"/>
              </a:solidFill>
            </a:endParaRPr>
          </a:p>
        </p:txBody>
      </p:sp>
      <p:sp>
        <p:nvSpPr>
          <p:cNvPr id="8" name="Rectangle 2">
            <a:extLst>
              <a:ext uri="{FF2B5EF4-FFF2-40B4-BE49-F238E27FC236}">
                <a16:creationId xmlns:a16="http://schemas.microsoft.com/office/drawing/2014/main" id="{BCB5DF20-D581-46BD-A705-5EA769CF5D65}"/>
              </a:ext>
            </a:extLst>
          </p:cNvPr>
          <p:cNvSpPr>
            <a:spLocks noGrp="1" noChangeArrowheads="1"/>
          </p:cNvSpPr>
          <p:nvPr>
            <p:ph type="title"/>
          </p:nvPr>
        </p:nvSpPr>
        <p:spPr>
          <a:xfrm>
            <a:off x="1179513" y="827088"/>
            <a:ext cx="9832975" cy="1325562"/>
          </a:xfrm>
        </p:spPr>
        <p:txBody>
          <a:bodyPr>
            <a:normAutofit/>
          </a:bodyPr>
          <a:lstStyle/>
          <a:p>
            <a:pPr algn="ctr"/>
            <a:r>
              <a:rPr lang="el-GR" altLang="en-US" sz="4000" dirty="0">
                <a:solidFill>
                  <a:srgbClr val="FFFFFF"/>
                </a:solidFill>
                <a:latin typeface="Times New Roman" panose="02020603050405020304" pitchFamily="18" charset="0"/>
                <a:cs typeface="Times New Roman" panose="02020603050405020304" pitchFamily="18" charset="0"/>
              </a:rPr>
              <a:t>Προτάσεις…</a:t>
            </a:r>
            <a:endParaRPr lang="en-US" altLang="en-US" sz="4000" dirty="0">
              <a:solidFill>
                <a:srgbClr val="FFFFFF"/>
              </a:solidFill>
              <a:latin typeface="Times New Roman" panose="02020603050405020304" pitchFamily="18" charset="0"/>
              <a:cs typeface="Times New Roman" panose="02020603050405020304" pitchFamily="18" charset="0"/>
            </a:endParaRPr>
          </a:p>
        </p:txBody>
      </p:sp>
      <p:sp>
        <p:nvSpPr>
          <p:cNvPr id="10" name="Rectangle 3">
            <a:extLst>
              <a:ext uri="{FF2B5EF4-FFF2-40B4-BE49-F238E27FC236}">
                <a16:creationId xmlns:a16="http://schemas.microsoft.com/office/drawing/2014/main" id="{28BAB690-1C0B-4135-AA32-4D4875D29FC9}"/>
              </a:ext>
            </a:extLst>
          </p:cNvPr>
          <p:cNvSpPr txBox="1">
            <a:spLocks noChangeArrowheads="1"/>
          </p:cNvSpPr>
          <p:nvPr/>
        </p:nvSpPr>
        <p:spPr bwMode="auto">
          <a:xfrm>
            <a:off x="795343" y="2357604"/>
            <a:ext cx="10495510" cy="426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lvl1pPr marL="342900" indent="-342900" algn="l" rtl="0" fontAlgn="base">
              <a:spcBef>
                <a:spcPct val="20000"/>
              </a:spcBef>
              <a:spcAft>
                <a:spcPct val="0"/>
              </a:spcAft>
              <a:buClr>
                <a:schemeClr val="hlink"/>
              </a:buClr>
              <a:buSzPct val="70000"/>
              <a:buFont typeface="Wingdings" panose="05000000000000000000" pitchFamily="2" charset="2"/>
              <a:buChar char="n"/>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1"/>
              </a:buClr>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fontAlgn="base">
              <a:spcBef>
                <a:spcPct val="20000"/>
              </a:spcBef>
              <a:spcAft>
                <a:spcPct val="0"/>
              </a:spcAft>
              <a:buClr>
                <a:schemeClr val="hlink"/>
              </a:buClr>
              <a:buSzPct val="70000"/>
              <a:buFont typeface="Wingdings" panose="05000000000000000000" pitchFamily="2" charset="2"/>
              <a:buChar char="n"/>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fontAlgn="base">
              <a:spcBef>
                <a:spcPct val="20000"/>
              </a:spcBef>
              <a:spcAft>
                <a:spcPct val="0"/>
              </a:spcAft>
              <a:buClr>
                <a:schemeClr val="tx1"/>
              </a:buClr>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panose="05000000000000000000" pitchFamily="2" charset="2"/>
              <a:buChar char="n"/>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914400">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Είναι χρήσιμο να </a:t>
            </a:r>
            <a:r>
              <a:rPr lang="el-GR" altLang="en-US" sz="2800" b="1" dirty="0">
                <a:solidFill>
                  <a:srgbClr val="000000"/>
                </a:solidFill>
                <a:latin typeface="Times New Roman" panose="02020603050405020304" pitchFamily="18" charset="0"/>
                <a:cs typeface="Times New Roman" panose="02020603050405020304" pitchFamily="18" charset="0"/>
              </a:rPr>
              <a:t>περιγράφουμε </a:t>
            </a:r>
            <a:r>
              <a:rPr lang="el-GR" altLang="en-US" sz="2800" dirty="0">
                <a:solidFill>
                  <a:srgbClr val="000000"/>
                </a:solidFill>
                <a:latin typeface="Times New Roman" panose="02020603050405020304" pitchFamily="18" charset="0"/>
                <a:cs typeface="Times New Roman" panose="02020603050405020304" pitchFamily="18" charset="0"/>
              </a:rPr>
              <a:t>την καινούργια τεχνική γλώσσα</a:t>
            </a:r>
            <a:r>
              <a:rPr lang="el-GR" altLang="en-US" sz="2800" b="1" dirty="0">
                <a:solidFill>
                  <a:srgbClr val="000000"/>
                </a:solidFill>
                <a:latin typeface="Times New Roman" panose="02020603050405020304" pitchFamily="18" charset="0"/>
                <a:cs typeface="Times New Roman" panose="02020603050405020304" pitchFamily="18" charset="0"/>
              </a:rPr>
              <a:t> με μερικά παραδείγματα.</a:t>
            </a:r>
            <a:endParaRPr lang="el-GR" altLang="en-US" sz="2800" dirty="0">
              <a:solidFill>
                <a:srgbClr val="000000"/>
              </a:solidFill>
              <a:latin typeface="Times New Roman" panose="02020603050405020304" pitchFamily="18" charset="0"/>
              <a:cs typeface="Times New Roman" panose="02020603050405020304" pitchFamily="18" charset="0"/>
            </a:endParaRPr>
          </a:p>
          <a:p>
            <a:pPr algn="just" defTabSz="914400">
              <a:buFont typeface="Arial" panose="020B0604020202020204" pitchFamily="34" charset="0"/>
              <a:buChar char="•"/>
            </a:pPr>
            <a:r>
              <a:rPr lang="el-GR" altLang="en-US" sz="2800" b="1" dirty="0">
                <a:solidFill>
                  <a:srgbClr val="000000"/>
                </a:solidFill>
                <a:latin typeface="Times New Roman" panose="02020603050405020304" pitchFamily="18" charset="0"/>
                <a:cs typeface="Times New Roman" panose="02020603050405020304" pitchFamily="18" charset="0"/>
              </a:rPr>
              <a:t>Δεν παραμελούμε τη φάσης της Επεξήγησης. </a:t>
            </a:r>
            <a:r>
              <a:rPr lang="el-GR" altLang="en-US" sz="2800" dirty="0">
                <a:solidFill>
                  <a:srgbClr val="000000"/>
                </a:solidFill>
                <a:latin typeface="Times New Roman" panose="02020603050405020304" pitchFamily="18" charset="0"/>
                <a:cs typeface="Times New Roman" panose="02020603050405020304" pitchFamily="18" charset="0"/>
              </a:rPr>
              <a:t>Δεν διδάσκουμε με άμεση διδασκαλία και επεξήγηση.</a:t>
            </a:r>
          </a:p>
          <a:p>
            <a:pPr algn="just" defTabSz="914400">
              <a:buFont typeface="Arial" panose="020B0604020202020204" pitchFamily="34" charset="0"/>
              <a:buChar char="•"/>
            </a:pPr>
            <a:r>
              <a:rPr lang="en-US" altLang="en-US" sz="2800" dirty="0" err="1">
                <a:solidFill>
                  <a:srgbClr val="000000"/>
                </a:solidFill>
                <a:latin typeface="Times New Roman" panose="02020603050405020304" pitchFamily="18" charset="0"/>
                <a:cs typeface="Times New Roman" panose="02020603050405020304" pitchFamily="18" charset="0"/>
              </a:rPr>
              <a:t>Οι</a:t>
            </a:r>
            <a:r>
              <a:rPr lang="en-US" altLang="en-US" sz="2800" dirty="0">
                <a:solidFill>
                  <a:srgbClr val="000000"/>
                </a:solidFill>
                <a:latin typeface="Times New Roman" panose="02020603050405020304" pitchFamily="18" charset="0"/>
                <a:cs typeface="Times New Roman" panose="02020603050405020304" pitchFamily="18" charset="0"/>
              </a:rPr>
              <a:t> μα</a:t>
            </a:r>
            <a:r>
              <a:rPr lang="en-US" altLang="en-US" sz="2800" dirty="0" err="1">
                <a:solidFill>
                  <a:srgbClr val="000000"/>
                </a:solidFill>
                <a:latin typeface="Times New Roman" panose="02020603050405020304" pitchFamily="18" charset="0"/>
                <a:cs typeface="Times New Roman" panose="02020603050405020304" pitchFamily="18" charset="0"/>
              </a:rPr>
              <a:t>θητές</a:t>
            </a:r>
            <a:r>
              <a:rPr lang="en-US" altLang="en-US" sz="2800" dirty="0">
                <a:solidFill>
                  <a:srgbClr val="000000"/>
                </a:solidFill>
                <a:latin typeface="Times New Roman" panose="02020603050405020304" pitchFamily="18" charset="0"/>
                <a:cs typeface="Times New Roman" panose="02020603050405020304" pitchFamily="18" charset="0"/>
              </a:rPr>
              <a:t> π</a:t>
            </a:r>
            <a:r>
              <a:rPr lang="en-US" altLang="en-US" sz="2800" dirty="0" err="1">
                <a:solidFill>
                  <a:srgbClr val="000000"/>
                </a:solidFill>
                <a:latin typeface="Times New Roman" panose="02020603050405020304" pitchFamily="18" charset="0"/>
                <a:cs typeface="Times New Roman" panose="02020603050405020304" pitchFamily="18" charset="0"/>
              </a:rPr>
              <a:t>ρέ</a:t>
            </a:r>
            <a:r>
              <a:rPr lang="en-US" altLang="en-US" sz="2800" dirty="0">
                <a:solidFill>
                  <a:srgbClr val="000000"/>
                </a:solidFill>
                <a:latin typeface="Times New Roman" panose="02020603050405020304" pitchFamily="18" charset="0"/>
                <a:cs typeface="Times New Roman" panose="02020603050405020304" pitchFamily="18" charset="0"/>
              </a:rPr>
              <a:t>πει να </a:t>
            </a:r>
            <a:r>
              <a:rPr lang="el-GR" altLang="en-US" sz="2800" b="1" dirty="0">
                <a:solidFill>
                  <a:srgbClr val="000000"/>
                </a:solidFill>
                <a:latin typeface="Times New Roman" panose="02020603050405020304" pitchFamily="18" charset="0"/>
                <a:cs typeface="Times New Roman" panose="02020603050405020304" pitchFamily="18" charset="0"/>
              </a:rPr>
              <a:t>μαθαίνουν</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μέσω</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δράσης</a:t>
            </a:r>
            <a:r>
              <a:rPr lang="el-GR" altLang="en-US" sz="2800" b="1" dirty="0">
                <a:solidFill>
                  <a:srgbClr val="000000"/>
                </a:solidFill>
                <a:latin typeface="Times New Roman" panose="02020603050405020304" pitchFamily="18" charset="0"/>
                <a:cs typeface="Times New Roman" panose="02020603050405020304" pitchFamily="18" charset="0"/>
              </a:rPr>
              <a:t>.</a:t>
            </a:r>
          </a:p>
          <a:p>
            <a:pPr algn="just" defTabSz="914400">
              <a:buFont typeface="Arial" panose="020B0604020202020204" pitchFamily="34" charset="0"/>
              <a:buChar char="•"/>
            </a:pPr>
            <a:r>
              <a:rPr lang="el-GR" altLang="en-US" sz="2800" dirty="0">
                <a:solidFill>
                  <a:srgbClr val="000000"/>
                </a:solidFill>
                <a:latin typeface="Times New Roman" panose="02020603050405020304" pitchFamily="18" charset="0"/>
                <a:cs typeface="Times New Roman" panose="02020603050405020304" pitchFamily="18" charset="0"/>
              </a:rPr>
              <a:t>Οι </a:t>
            </a:r>
            <a:r>
              <a:rPr lang="en-US" altLang="en-US" sz="2800" dirty="0">
                <a:solidFill>
                  <a:srgbClr val="000000"/>
                </a:solidFill>
                <a:latin typeface="Times New Roman" panose="02020603050405020304" pitchFamily="18" charset="0"/>
                <a:cs typeface="Times New Roman" panose="02020603050405020304" pitchFamily="18" charset="0"/>
              </a:rPr>
              <a:t>μα</a:t>
            </a:r>
            <a:r>
              <a:rPr lang="en-US" altLang="en-US" sz="2800" dirty="0" err="1">
                <a:solidFill>
                  <a:srgbClr val="000000"/>
                </a:solidFill>
                <a:latin typeface="Times New Roman" panose="02020603050405020304" pitchFamily="18" charset="0"/>
                <a:cs typeface="Times New Roman" panose="02020603050405020304" pitchFamily="18" charset="0"/>
              </a:rPr>
              <a:t>θητές</a:t>
            </a:r>
            <a:r>
              <a:rPr lang="en-US" altLang="en-US" sz="2800" dirty="0">
                <a:solidFill>
                  <a:srgbClr val="000000"/>
                </a:solidFill>
                <a:latin typeface="Times New Roman" panose="02020603050405020304" pitchFamily="18" charset="0"/>
                <a:cs typeface="Times New Roman" panose="02020603050405020304" pitchFamily="18" charset="0"/>
              </a:rPr>
              <a:t> </a:t>
            </a:r>
            <a:r>
              <a:rPr lang="el-GR" altLang="en-US" sz="2800" dirty="0">
                <a:solidFill>
                  <a:srgbClr val="000000"/>
                </a:solidFill>
                <a:latin typeface="Times New Roman" panose="02020603050405020304" pitchFamily="18" charset="0"/>
                <a:cs typeface="Times New Roman" panose="02020603050405020304" pitchFamily="18" charset="0"/>
              </a:rPr>
              <a:t>πρέπει να </a:t>
            </a:r>
            <a:r>
              <a:rPr lang="en-US" altLang="en-US" sz="2800" b="1" dirty="0">
                <a:solidFill>
                  <a:srgbClr val="000000"/>
                </a:solidFill>
                <a:latin typeface="Times New Roman" panose="02020603050405020304" pitchFamily="18" charset="0"/>
                <a:cs typeface="Times New Roman" panose="02020603050405020304" pitchFamily="18" charset="0"/>
              </a:rPr>
              <a:t>βρ</a:t>
            </a:r>
            <a:r>
              <a:rPr lang="el-GR" altLang="en-US" sz="2800" b="1" dirty="0" err="1">
                <a:solidFill>
                  <a:srgbClr val="000000"/>
                </a:solidFill>
                <a:latin typeface="Times New Roman" panose="02020603050405020304" pitchFamily="18" charset="0"/>
                <a:cs typeface="Times New Roman" panose="02020603050405020304" pitchFamily="18" charset="0"/>
              </a:rPr>
              <a:t>ίσκουν</a:t>
            </a:r>
            <a:r>
              <a:rPr lang="en-US" altLang="en-US" sz="2800" b="1" dirty="0">
                <a:solidFill>
                  <a:srgbClr val="000000"/>
                </a:solidFill>
                <a:latin typeface="Times New Roman" panose="02020603050405020304" pitchFamily="18" charset="0"/>
                <a:cs typeface="Times New Roman" panose="02020603050405020304" pitchFamily="18" charset="0"/>
              </a:rPr>
              <a:t> </a:t>
            </a:r>
            <a:r>
              <a:rPr lang="en-US" altLang="en-US" sz="2800" b="1" dirty="0" err="1">
                <a:solidFill>
                  <a:srgbClr val="000000"/>
                </a:solidFill>
                <a:latin typeface="Times New Roman" panose="02020603050405020304" pitchFamily="18" charset="0"/>
                <a:cs typeface="Times New Roman" panose="02020603050405020304" pitchFamily="18" charset="0"/>
              </a:rPr>
              <a:t>το</a:t>
            </a:r>
            <a:r>
              <a:rPr lang="en-US" altLang="en-US" sz="2800" b="1" dirty="0">
                <a:solidFill>
                  <a:srgbClr val="000000"/>
                </a:solidFill>
                <a:latin typeface="Times New Roman" panose="02020603050405020304" pitchFamily="18" charset="0"/>
                <a:cs typeface="Times New Roman" panose="02020603050405020304" pitchFamily="18" charset="0"/>
              </a:rPr>
              <a:t> </a:t>
            </a:r>
            <a:r>
              <a:rPr lang="el-GR" altLang="en-US" sz="2800" b="1" dirty="0">
                <a:solidFill>
                  <a:srgbClr val="000000"/>
                </a:solidFill>
                <a:latin typeface="Times New Roman" panose="02020603050405020304" pitchFamily="18" charset="0"/>
                <a:cs typeface="Times New Roman" panose="02020603050405020304" pitchFamily="18" charset="0"/>
              </a:rPr>
              <a:t>δικό τους </a:t>
            </a:r>
            <a:r>
              <a:rPr lang="en-US" altLang="en-US" sz="2800" b="1" dirty="0" err="1">
                <a:solidFill>
                  <a:srgbClr val="000000"/>
                </a:solidFill>
                <a:latin typeface="Times New Roman" panose="02020603050405020304" pitchFamily="18" charset="0"/>
                <a:cs typeface="Times New Roman" panose="02020603050405020304" pitchFamily="18" charset="0"/>
              </a:rPr>
              <a:t>δρόμο</a:t>
            </a:r>
            <a:r>
              <a:rPr lang="el-GR" altLang="en-US" sz="2800" dirty="0">
                <a:solidFill>
                  <a:srgbClr val="000000"/>
                </a:solidFill>
                <a:latin typeface="Times New Roman" panose="02020603050405020304" pitchFamily="18" charset="0"/>
                <a:cs typeface="Times New Roman" panose="02020603050405020304" pitchFamily="18" charset="0"/>
              </a:rPr>
              <a:t> για τη γνώση συζητώντας τις δικές τους σκέψεις και ιδέες.</a:t>
            </a:r>
            <a:endParaRPr lang="en-US" altLang="en-US" sz="2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766290"/>
      </p:ext>
    </p:extLst>
  </p:cSld>
  <p:clrMapOvr>
    <a:masterClrMapping/>
  </p:clrMapOvr>
  <p:transition spd="med">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6197D16-FE75-4A0E-A0C9-28C0F04A43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57022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A8FCEC6-4B30-4FF2-8B32-504BEAEA3A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rcRect t="45716" b="9820"/>
          <a:stretch>
            <a:fillRect/>
          </a:stretch>
        </p:blipFill>
        <p:spPr>
          <a:xfrm>
            <a:off x="0" y="3808676"/>
            <a:ext cx="12192000" cy="3049325"/>
          </a:xfrm>
          <a:custGeom>
            <a:avLst/>
            <a:gdLst>
              <a:gd name="connsiteX0" fmla="*/ 0 w 12192000"/>
              <a:gd name="connsiteY0" fmla="*/ 0 h 3049325"/>
              <a:gd name="connsiteX1" fmla="*/ 12192000 w 12192000"/>
              <a:gd name="connsiteY1" fmla="*/ 0 h 3049325"/>
              <a:gd name="connsiteX2" fmla="*/ 12192000 w 12192000"/>
              <a:gd name="connsiteY2" fmla="*/ 3049325 h 3049325"/>
              <a:gd name="connsiteX3" fmla="*/ 0 w 12192000"/>
              <a:gd name="connsiteY3" fmla="*/ 3049325 h 3049325"/>
            </a:gdLst>
            <a:ahLst/>
            <a:cxnLst>
              <a:cxn ang="0">
                <a:pos x="connsiteX0" y="connsiteY0"/>
              </a:cxn>
              <a:cxn ang="0">
                <a:pos x="connsiteX1" y="connsiteY1"/>
              </a:cxn>
              <a:cxn ang="0">
                <a:pos x="connsiteX2" y="connsiteY2"/>
              </a:cxn>
              <a:cxn ang="0">
                <a:pos x="connsiteX3" y="connsiteY3"/>
              </a:cxn>
            </a:cxnLst>
            <a:rect l="l" t="t" r="r" b="b"/>
            <a:pathLst>
              <a:path w="12192000" h="3049325">
                <a:moveTo>
                  <a:pt x="0" y="0"/>
                </a:moveTo>
                <a:lnTo>
                  <a:pt x="12192000" y="0"/>
                </a:lnTo>
                <a:lnTo>
                  <a:pt x="12192000" y="3049325"/>
                </a:lnTo>
                <a:lnTo>
                  <a:pt x="0" y="3049325"/>
                </a:lnTo>
                <a:close/>
              </a:path>
            </a:pathLst>
          </a:custGeom>
        </p:spPr>
      </p:pic>
      <p:sp>
        <p:nvSpPr>
          <p:cNvPr id="2" name="Title 1">
            <a:extLst>
              <a:ext uri="{FF2B5EF4-FFF2-40B4-BE49-F238E27FC236}">
                <a16:creationId xmlns:a16="http://schemas.microsoft.com/office/drawing/2014/main" id="{816BE09D-7DC0-4D47-B426-388B1B82DD79}"/>
              </a:ext>
            </a:extLst>
          </p:cNvPr>
          <p:cNvSpPr>
            <a:spLocks noGrp="1"/>
          </p:cNvSpPr>
          <p:nvPr>
            <p:ph type="title"/>
          </p:nvPr>
        </p:nvSpPr>
        <p:spPr>
          <a:xfrm>
            <a:off x="313038" y="1749595"/>
            <a:ext cx="11565924" cy="2976344"/>
          </a:xfrm>
        </p:spPr>
        <p:txBody>
          <a:bodyPr vert="horz" lIns="91440" tIns="45720" rIns="91440" bIns="45720" rtlCol="0" anchor="ctr">
            <a:normAutofit/>
          </a:bodyPr>
          <a:lstStyle/>
          <a:p>
            <a:pPr algn="ctr">
              <a:lnSpc>
                <a:spcPct val="90000"/>
              </a:lnSpc>
            </a:pPr>
            <a:r>
              <a:rPr lang="el-GR" sz="3600" dirty="0">
                <a:effectLst/>
                <a:latin typeface="Times New Roman" panose="02020603050405020304" pitchFamily="18" charset="0"/>
                <a:cs typeface="Times New Roman" panose="02020603050405020304" pitchFamily="18" charset="0"/>
              </a:rPr>
              <a:t>Η Έρευνα</a:t>
            </a:r>
            <a:br>
              <a:rPr lang="en-US" sz="3600" dirty="0">
                <a:effectLst/>
                <a:latin typeface="Times New Roman" panose="02020603050405020304" pitchFamily="18" charset="0"/>
                <a:cs typeface="Times New Roman" panose="02020603050405020304" pitchFamily="18" charset="0"/>
              </a:rPr>
            </a:br>
            <a:r>
              <a:rPr lang="el-GR" sz="3600" dirty="0">
                <a:effectLst/>
                <a:latin typeface="Times New Roman" panose="02020603050405020304" pitchFamily="18" charset="0"/>
                <a:cs typeface="Times New Roman" panose="02020603050405020304" pitchFamily="18" charset="0"/>
              </a:rPr>
              <a:t>Σχεδιασμός της έρευνας-Μεθοδολογία</a:t>
            </a:r>
            <a:endParaRPr lang="en-US" sz="3600" kern="12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9600178"/>
      </p:ext>
    </p:extLst>
  </p:cSld>
  <p:clrMapOvr>
    <a:masterClrMapping/>
  </p:clrMapOvr>
  <p:transition spd="med">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D6722EC-0EF7-4875-B884-F611F6D8FFCF}"/>
              </a:ext>
            </a:extLst>
          </p:cNvPr>
          <p:cNvSpPr/>
          <p:nvPr/>
        </p:nvSpPr>
        <p:spPr>
          <a:xfrm>
            <a:off x="1029606" y="369553"/>
            <a:ext cx="10075123" cy="584775"/>
          </a:xfrm>
          <a:prstGeom prst="rect">
            <a:avLst/>
          </a:prstGeom>
        </p:spPr>
        <p:txBody>
          <a:bodyPr wrap="square">
            <a:spAutoFit/>
          </a:bodyPr>
          <a:lstStyle/>
          <a:p>
            <a:pPr algn="ctr"/>
            <a:r>
              <a:rPr lang="el-GR" sz="3200" b="1" dirty="0">
                <a:latin typeface="Times New Roman" panose="02020603050405020304" pitchFamily="18" charset="0"/>
                <a:ea typeface="Arial" panose="020B0604020202020204" pitchFamily="34" charset="0"/>
              </a:rPr>
              <a:t>Ιστορική αναδρομή της Γεωμετρίας</a:t>
            </a:r>
            <a:endParaRPr lang="en-US" sz="3200" dirty="0"/>
          </a:p>
        </p:txBody>
      </p:sp>
      <p:sp>
        <p:nvSpPr>
          <p:cNvPr id="7" name="Rectangle 6">
            <a:extLst>
              <a:ext uri="{FF2B5EF4-FFF2-40B4-BE49-F238E27FC236}">
                <a16:creationId xmlns:a16="http://schemas.microsoft.com/office/drawing/2014/main" id="{4B7D873E-DD0F-4EC2-8C46-726C263AF132}"/>
              </a:ext>
            </a:extLst>
          </p:cNvPr>
          <p:cNvSpPr/>
          <p:nvPr/>
        </p:nvSpPr>
        <p:spPr>
          <a:xfrm>
            <a:off x="393106" y="1286984"/>
            <a:ext cx="11622682" cy="1384995"/>
          </a:xfrm>
          <a:prstGeom prst="rect">
            <a:avLst/>
          </a:prstGeom>
        </p:spPr>
        <p:txBody>
          <a:bodyPr wrap="square">
            <a:spAutoFit/>
          </a:bodyPr>
          <a:lstStyle/>
          <a:p>
            <a:pPr marL="457200" indent="-4572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Ο </a:t>
            </a:r>
            <a:r>
              <a:rPr lang="el-GR" sz="2800" b="1" dirty="0">
                <a:latin typeface="Times New Roman" panose="02020603050405020304" pitchFamily="18" charset="0"/>
                <a:ea typeface="Arial" panose="020B0604020202020204" pitchFamily="34" charset="0"/>
              </a:rPr>
              <a:t>πρώτος κλάδος </a:t>
            </a:r>
            <a:r>
              <a:rPr lang="el-GR" sz="2800" dirty="0">
                <a:latin typeface="Times New Roman" panose="02020603050405020304" pitchFamily="18" charset="0"/>
                <a:ea typeface="Arial" panose="020B0604020202020204" pitchFamily="34" charset="0"/>
              </a:rPr>
              <a:t>της ανθρώπινης γνώσης που διαμορφώθηκε ως επιστήμη. </a:t>
            </a:r>
            <a:r>
              <a:rPr lang="en-US" sz="2800" dirty="0">
                <a:latin typeface="Times New Roman" panose="02020603050405020304" pitchFamily="18" charset="0"/>
                <a:ea typeface="Arial" panose="020B0604020202020204" pitchFamily="34" charset="0"/>
              </a:rPr>
              <a:t> </a:t>
            </a:r>
            <a:endParaRPr lang="el-GR" sz="2800" dirty="0">
              <a:latin typeface="Times New Roman" panose="02020603050405020304" pitchFamily="18" charset="0"/>
              <a:ea typeface="Arial" panose="020B0604020202020204" pitchFamily="34" charset="0"/>
            </a:endParaRPr>
          </a:p>
          <a:p>
            <a:pPr marL="457200" indent="-4572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Για πολλούς αιώνες ήταν </a:t>
            </a:r>
            <a:r>
              <a:rPr lang="el-GR" sz="2800" b="1" dirty="0">
                <a:latin typeface="Times New Roman" panose="02020603050405020304" pitchFamily="18" charset="0"/>
                <a:ea typeface="Arial" panose="020B0604020202020204" pitchFamily="34" charset="0"/>
              </a:rPr>
              <a:t>ο μόνος επιστημονικός κλάδος</a:t>
            </a:r>
            <a:r>
              <a:rPr lang="el-GR" sz="2800" dirty="0">
                <a:latin typeface="Times New Roman" panose="02020603050405020304" pitchFamily="18" charset="0"/>
                <a:ea typeface="Arial" panose="020B0604020202020204" pitchFamily="34" charset="0"/>
              </a:rPr>
              <a:t>.</a:t>
            </a:r>
            <a:endParaRPr lang="en-US" sz="2800" dirty="0"/>
          </a:p>
        </p:txBody>
      </p:sp>
      <p:sp>
        <p:nvSpPr>
          <p:cNvPr id="8" name="Rectangle 7">
            <a:extLst>
              <a:ext uri="{FF2B5EF4-FFF2-40B4-BE49-F238E27FC236}">
                <a16:creationId xmlns:a16="http://schemas.microsoft.com/office/drawing/2014/main" id="{AE3EFCDC-78D9-4325-844A-16FAB8BB9723}"/>
              </a:ext>
            </a:extLst>
          </p:cNvPr>
          <p:cNvSpPr/>
          <p:nvPr/>
        </p:nvSpPr>
        <p:spPr>
          <a:xfrm>
            <a:off x="364274" y="2877003"/>
            <a:ext cx="5731726" cy="3025252"/>
          </a:xfrm>
          <a:prstGeom prst="rect">
            <a:avLst/>
          </a:prstGeom>
        </p:spPr>
        <p:txBody>
          <a:bodyPr wrap="square">
            <a:spAutoFit/>
          </a:bodyPr>
          <a:lstStyle/>
          <a:p>
            <a:pPr lvl="1" algn="just">
              <a:lnSpc>
                <a:spcPct val="115000"/>
              </a:lnSpc>
            </a:pPr>
            <a:r>
              <a:rPr lang="el-GR" sz="2800" dirty="0">
                <a:latin typeface="Times New Roman" panose="02020603050405020304" pitchFamily="18" charset="0"/>
                <a:ea typeface="Arial" panose="020B0604020202020204" pitchFamily="34" charset="0"/>
              </a:rPr>
              <a:t>Οι </a:t>
            </a:r>
            <a:r>
              <a:rPr lang="el-GR" sz="2800" b="1" dirty="0">
                <a:latin typeface="Times New Roman" panose="02020603050405020304" pitchFamily="18" charset="0"/>
                <a:ea typeface="Arial" panose="020B0604020202020204" pitchFamily="34" charset="0"/>
              </a:rPr>
              <a:t>Πρώτες </a:t>
            </a:r>
            <a:r>
              <a:rPr lang="en-US" sz="2800" b="1" dirty="0">
                <a:latin typeface="Times New Roman" panose="02020603050405020304" pitchFamily="18" charset="0"/>
                <a:ea typeface="Arial" panose="020B0604020202020204" pitchFamily="34" charset="0"/>
              </a:rPr>
              <a:t> </a:t>
            </a:r>
            <a:r>
              <a:rPr lang="el-GR" sz="2800" b="1" dirty="0">
                <a:latin typeface="Times New Roman" panose="02020603050405020304" pitchFamily="18" charset="0"/>
                <a:ea typeface="Arial" panose="020B0604020202020204" pitchFamily="34" charset="0"/>
              </a:rPr>
              <a:t>Γραπτές Μαρτυρίες</a:t>
            </a:r>
            <a:r>
              <a:rPr lang="el-GR" sz="2800" dirty="0">
                <a:latin typeface="Times New Roman" panose="02020603050405020304" pitchFamily="18" charset="0"/>
                <a:ea typeface="Arial" panose="020B0604020202020204" pitchFamily="34" charset="0"/>
              </a:rPr>
              <a:t>:</a:t>
            </a:r>
            <a:r>
              <a:rPr lang="en-US" sz="2800" dirty="0">
                <a:latin typeface="Times New Roman" panose="02020603050405020304" pitchFamily="18" charset="0"/>
                <a:ea typeface="Arial" panose="020B0604020202020204" pitchFamily="34" charset="0"/>
              </a:rPr>
              <a:t> </a:t>
            </a: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3000 – 1000 π.Χ.  </a:t>
            </a: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Αρχαία Αίγυπτο και Μεσοποταμία.  </a:t>
            </a: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Γνώσεις   Πρακτικής Γεωμετρίας</a:t>
            </a: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Υπολογισμός επιφανειών και όγκων.</a:t>
            </a:r>
            <a:endParaRPr lang="en-US" sz="2400" dirty="0">
              <a:effectLst/>
              <a:latin typeface="Arial" panose="020B0604020202020204" pitchFamily="34" charset="0"/>
              <a:ea typeface="Arial" panose="020B0604020202020204" pitchFamily="34" charset="0"/>
            </a:endParaRPr>
          </a:p>
        </p:txBody>
      </p:sp>
      <p:sp>
        <p:nvSpPr>
          <p:cNvPr id="9" name="Rectangle 8">
            <a:extLst>
              <a:ext uri="{FF2B5EF4-FFF2-40B4-BE49-F238E27FC236}">
                <a16:creationId xmlns:a16="http://schemas.microsoft.com/office/drawing/2014/main" id="{A136C8B3-0E21-49C9-97B9-3FA882EA728E}"/>
              </a:ext>
            </a:extLst>
          </p:cNvPr>
          <p:cNvSpPr/>
          <p:nvPr/>
        </p:nvSpPr>
        <p:spPr>
          <a:xfrm>
            <a:off x="6204447" y="2877003"/>
            <a:ext cx="5731726" cy="2246769"/>
          </a:xfrm>
          <a:prstGeom prst="rect">
            <a:avLst/>
          </a:prstGeom>
        </p:spPr>
        <p:txBody>
          <a:bodyPr wrap="square">
            <a:spAutoFit/>
          </a:bodyPr>
          <a:lstStyle/>
          <a:p>
            <a:r>
              <a:rPr lang="el-GR" sz="2800" dirty="0">
                <a:latin typeface="Times New Roman" panose="02020603050405020304" pitchFamily="18" charset="0"/>
                <a:ea typeface="Arial" panose="020B0604020202020204" pitchFamily="34" charset="0"/>
              </a:rPr>
              <a:t>Στην</a:t>
            </a:r>
            <a:r>
              <a:rPr lang="el-GR" sz="2800" b="1" dirty="0">
                <a:latin typeface="Times New Roman" panose="02020603050405020304" pitchFamily="18" charset="0"/>
                <a:ea typeface="Arial" panose="020B0604020202020204" pitchFamily="34" charset="0"/>
              </a:rPr>
              <a:t> Αρχαία Ελλάδα</a:t>
            </a:r>
            <a:r>
              <a:rPr lang="el-GR" sz="2800" dirty="0">
                <a:latin typeface="Times New Roman" panose="02020603050405020304" pitchFamily="18" charset="0"/>
                <a:ea typeface="Arial" panose="020B0604020202020204" pitchFamily="34" charset="0"/>
              </a:rPr>
              <a:t>:</a:t>
            </a:r>
          </a:p>
          <a:p>
            <a:pPr marL="457200" indent="-4572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Αρχίζει να γίνεται μία αφηρημένη και αποδεικτική επιστήμη. </a:t>
            </a:r>
          </a:p>
          <a:p>
            <a:pPr marL="457200" indent="-4572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Οι πρώτες γεωμετρικές πραγματείες.</a:t>
            </a:r>
            <a:endParaRPr lang="en-US" sz="2800" dirty="0"/>
          </a:p>
        </p:txBody>
      </p:sp>
    </p:spTree>
    <p:extLst>
      <p:ext uri="{BB962C8B-B14F-4D97-AF65-F5344CB8AC3E}">
        <p14:creationId xmlns:p14="http://schemas.microsoft.com/office/powerpoint/2010/main" val="3055083216"/>
      </p:ext>
    </p:extLst>
  </p:cSld>
  <p:clrMapOvr>
    <a:masterClrMapping/>
  </p:clrMapOvr>
  <p:transition spd="med">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1DE5FB8-F714-4122-BE0A-2127EE08E98D}"/>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Ερωτήματα</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30</a:t>
            </a:fld>
            <a:endParaRPr lang="en-US" altLang="en-US">
              <a:solidFill>
                <a:srgbClr val="898989"/>
              </a:solidFill>
            </a:endParaRPr>
          </a:p>
        </p:txBody>
      </p:sp>
      <p:sp>
        <p:nvSpPr>
          <p:cNvPr id="5" name="Rectangle 4">
            <a:extLst>
              <a:ext uri="{FF2B5EF4-FFF2-40B4-BE49-F238E27FC236}">
                <a16:creationId xmlns:a16="http://schemas.microsoft.com/office/drawing/2014/main" id="{401BF703-A00E-4B16-9892-363BEAEC039E}"/>
              </a:ext>
            </a:extLst>
          </p:cNvPr>
          <p:cNvSpPr/>
          <p:nvPr/>
        </p:nvSpPr>
        <p:spPr>
          <a:xfrm>
            <a:off x="615627" y="2753936"/>
            <a:ext cx="9976174" cy="3025700"/>
          </a:xfrm>
          <a:prstGeom prst="rect">
            <a:avLst/>
          </a:prstGeom>
        </p:spPr>
        <p:txBody>
          <a:bodyPr wrap="square">
            <a:spAutoFit/>
          </a:bodyPr>
          <a:lstStyle/>
          <a:p>
            <a:pPr marL="971550" indent="-514350" algn="just">
              <a:lnSpc>
                <a:spcPct val="115000"/>
              </a:lnSpc>
              <a:spcAft>
                <a:spcPts val="0"/>
              </a:spcAft>
              <a:buFont typeface="+mj-lt"/>
              <a:buAutoNum type="arabicPeriod"/>
            </a:pPr>
            <a:r>
              <a:rPr lang="el-GR" sz="2800" b="1" dirty="0">
                <a:latin typeface="Times New Roman" panose="02020603050405020304" pitchFamily="18" charset="0"/>
                <a:ea typeface="Arial" panose="020B0604020202020204" pitchFamily="34" charset="0"/>
                <a:cs typeface="Times New Roman" panose="02020603050405020304" pitchFamily="18" charset="0"/>
              </a:rPr>
              <a:t>Πώς κατανέμονται οι φοιτητές - μελλοντικοί δάσκαλοι - </a:t>
            </a:r>
            <a:r>
              <a:rPr lang="el-GR" sz="2800" dirty="0">
                <a:latin typeface="Times New Roman" panose="02020603050405020304" pitchFamily="18" charset="0"/>
                <a:ea typeface="Arial" panose="020B0604020202020204" pitchFamily="34" charset="0"/>
                <a:cs typeface="Times New Roman" panose="02020603050405020304" pitchFamily="18" charset="0"/>
              </a:rPr>
              <a:t>σε </a:t>
            </a:r>
            <a:r>
              <a:rPr lang="el-GR" sz="2800" b="1" dirty="0">
                <a:latin typeface="Times New Roman" panose="02020603050405020304" pitchFamily="18" charset="0"/>
                <a:ea typeface="Arial" panose="020B0604020202020204" pitchFamily="34" charset="0"/>
                <a:cs typeface="Times New Roman" panose="02020603050405020304" pitchFamily="18" charset="0"/>
              </a:rPr>
              <a:t>Επίπεδα Γεωμετρικής Σκέψης σύμφωνα με τη Θεωρία Επιπέδων Σκέψης των </a:t>
            </a:r>
            <a:r>
              <a:rPr lang="en-US" sz="2800" b="1" dirty="0">
                <a:latin typeface="Times New Roman" panose="02020603050405020304" pitchFamily="18" charset="0"/>
                <a:ea typeface="Arial" panose="020B0604020202020204" pitchFamily="34" charset="0"/>
                <a:cs typeface="Times New Roman" panose="02020603050405020304" pitchFamily="18" charset="0"/>
              </a:rPr>
              <a:t>van Hieles</a:t>
            </a:r>
            <a:r>
              <a:rPr lang="el-GR" sz="2800" b="1" dirty="0">
                <a:latin typeface="Times New Roman" panose="02020603050405020304" pitchFamily="18" charset="0"/>
                <a:ea typeface="Arial" panose="020B0604020202020204" pitchFamily="34" charset="0"/>
                <a:cs typeface="Times New Roman" panose="02020603050405020304" pitchFamily="18" charset="0"/>
              </a:rPr>
              <a:t>;</a:t>
            </a:r>
          </a:p>
          <a:p>
            <a:pPr marL="971550" indent="-514350" algn="just">
              <a:lnSpc>
                <a:spcPct val="115000"/>
              </a:lnSpc>
              <a:spcAft>
                <a:spcPts val="0"/>
              </a:spcAft>
              <a:buFont typeface="+mj-lt"/>
              <a:buAutoNum type="arabicPeriod"/>
            </a:pPr>
            <a:endParaRPr lang="el-GR" sz="2800" b="1" dirty="0">
              <a:latin typeface="Times New Roman" panose="02020603050405020304" pitchFamily="18" charset="0"/>
              <a:ea typeface="Arial" panose="020B0604020202020204" pitchFamily="34" charset="0"/>
              <a:cs typeface="Times New Roman" panose="02020603050405020304" pitchFamily="18" charset="0"/>
            </a:endParaRPr>
          </a:p>
          <a:p>
            <a:pPr marL="971550" indent="-514350" algn="just">
              <a:lnSpc>
                <a:spcPct val="115000"/>
              </a:lnSpc>
              <a:spcAft>
                <a:spcPts val="0"/>
              </a:spcAft>
              <a:buFont typeface="+mj-lt"/>
              <a:buAutoNum type="arabicPeriod"/>
            </a:pPr>
            <a:r>
              <a:rPr lang="el-GR" sz="2800" b="1" dirty="0">
                <a:latin typeface="Times New Roman" panose="02020603050405020304" pitchFamily="18" charset="0"/>
                <a:ea typeface="Arial" panose="020B0604020202020204" pitchFamily="34" charset="0"/>
                <a:cs typeface="Times New Roman" panose="02020603050405020304" pitchFamily="18" charset="0"/>
              </a:rPr>
              <a:t>Οι περισσότεροι φοιτητές - μελλοντικοί δάσκαλοι - κατανέμονται στα επίπεδα 1 και 2 </a:t>
            </a:r>
            <a:r>
              <a:rPr lang="el-GR" sz="2800" dirty="0">
                <a:latin typeface="Times New Roman" panose="02020603050405020304" pitchFamily="18" charset="0"/>
                <a:ea typeface="Arial" panose="020B0604020202020204" pitchFamily="34" charset="0"/>
                <a:cs typeface="Times New Roman" panose="02020603050405020304" pitchFamily="18" charset="0"/>
              </a:rPr>
              <a:t>της θεωρίας </a:t>
            </a:r>
            <a:r>
              <a:rPr lang="en-US" sz="2800" dirty="0">
                <a:latin typeface="Times New Roman" panose="02020603050405020304" pitchFamily="18" charset="0"/>
                <a:ea typeface="Arial" panose="020B0604020202020204" pitchFamily="34" charset="0"/>
                <a:cs typeface="Times New Roman" panose="02020603050405020304" pitchFamily="18" charset="0"/>
              </a:rPr>
              <a:t>Van Hiele</a:t>
            </a:r>
            <a:r>
              <a:rPr lang="el-GR" sz="2800" dirty="0">
                <a:latin typeface="Times New Roman" panose="02020603050405020304" pitchFamily="18" charset="0"/>
                <a:ea typeface="Arial" panose="020B0604020202020204" pitchFamily="34" charset="0"/>
                <a:cs typeface="Times New Roman" panose="02020603050405020304" pitchFamily="18" charset="0"/>
              </a:rPr>
              <a:t>;</a:t>
            </a:r>
            <a:endParaRPr lang="en-US" sz="28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8769078"/>
      </p:ext>
    </p:extLst>
  </p:cSld>
  <p:clrMapOvr>
    <a:masterClrMapping/>
  </p:clrMapOvr>
  <p:transition spd="med">
    <p:wipe/>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Down Arrow 7">
            <a:extLst>
              <a:ext uri="{FF2B5EF4-FFF2-40B4-BE49-F238E27FC236}">
                <a16:creationId xmlns:a16="http://schemas.microsoft.com/office/drawing/2014/main" id="{B547373F-AF2E-4907-B442-9F902B387F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6BE09D-7DC0-4D47-B426-388B1B82DD79}"/>
              </a:ext>
            </a:extLst>
          </p:cNvPr>
          <p:cNvSpPr>
            <a:spLocks noGrp="1"/>
          </p:cNvSpPr>
          <p:nvPr>
            <p:ph type="title"/>
          </p:nvPr>
        </p:nvSpPr>
        <p:spPr>
          <a:xfrm>
            <a:off x="800100" y="190501"/>
            <a:ext cx="3333749" cy="2486024"/>
          </a:xfrm>
          <a:noFill/>
        </p:spPr>
        <p:txBody>
          <a:bodyPr vert="horz" lIns="91440" tIns="45720" rIns="91440" bIns="45720" rtlCol="0" anchor="ctr">
            <a:normAutofit/>
          </a:bodyPr>
          <a:lstStyle/>
          <a:p>
            <a:pPr lvl="0" algn="ctr" defTabSz="457200" fontAlgn="auto">
              <a:lnSpc>
                <a:spcPct val="115000"/>
              </a:lnSpc>
              <a:spcBef>
                <a:spcPts val="0"/>
              </a:spcBef>
              <a:spcAft>
                <a:spcPts val="0"/>
              </a:spcAft>
            </a:pPr>
            <a:r>
              <a:rPr lang="el-GR" sz="3200" dirty="0">
                <a:solidFill>
                  <a:schemeClr val="bg2"/>
                </a:solidFill>
                <a:effectLst/>
                <a:latin typeface="Times New Roman" panose="02020603050405020304" pitchFamily="18" charset="0"/>
                <a:ea typeface="Arial" panose="020B0604020202020204" pitchFamily="34" charset="0"/>
                <a:cs typeface="Times New Roman" panose="02020603050405020304" pitchFamily="18" charset="0"/>
              </a:rPr>
              <a:t>Χαρακτηριστικά του δείγματος:</a:t>
            </a:r>
            <a:br>
              <a:rPr lang="en-US" sz="3200" b="0" dirty="0">
                <a:solidFill>
                  <a:schemeClr val="bg2"/>
                </a:solidFill>
                <a:effectLst/>
                <a:latin typeface="Times New Roman" panose="02020603050405020304" pitchFamily="18" charset="0"/>
                <a:ea typeface="Arial" panose="020B0604020202020204" pitchFamily="34" charset="0"/>
                <a:cs typeface="Times New Roman" panose="02020603050405020304" pitchFamily="18" charset="0"/>
              </a:rPr>
            </a:br>
            <a:endParaRPr lang="en-US" sz="3200" dirty="0">
              <a:solidFill>
                <a:schemeClr val="bg2"/>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374C668E-2002-43C6-A3F1-B7D0AFC991C2}"/>
              </a:ext>
            </a:extLst>
          </p:cNvPr>
          <p:cNvSpPr/>
          <p:nvPr/>
        </p:nvSpPr>
        <p:spPr>
          <a:xfrm>
            <a:off x="800100" y="3333751"/>
            <a:ext cx="11148883" cy="2032288"/>
          </a:xfrm>
          <a:prstGeom prst="rect">
            <a:avLst/>
          </a:prstGeom>
        </p:spPr>
        <p:txBody>
          <a:bodyPr wrap="square">
            <a:spAutoFit/>
          </a:bodyPr>
          <a:lstStyle/>
          <a:p>
            <a:pPr marL="285750" indent="-28575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  Το δείγμα: </a:t>
            </a:r>
            <a:r>
              <a:rPr lang="el-GR" sz="2800" b="1" dirty="0">
                <a:latin typeface="Times New Roman" panose="02020603050405020304" pitchFamily="18" charset="0"/>
                <a:ea typeface="Arial" panose="020B0604020202020204" pitchFamily="34" charset="0"/>
              </a:rPr>
              <a:t>147 φοιτητές </a:t>
            </a:r>
            <a:r>
              <a:rPr lang="el-GR" sz="2800" dirty="0">
                <a:latin typeface="Times New Roman" panose="02020603050405020304" pitchFamily="18" charset="0"/>
                <a:ea typeface="Arial" panose="020B0604020202020204" pitchFamily="34" charset="0"/>
              </a:rPr>
              <a:t>του Πανεπιστήμιο Αιγαίου.</a:t>
            </a:r>
          </a:p>
          <a:p>
            <a:pPr marL="285750" indent="-28575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  Χρονική διάρκεια: 25/11  έως  05/12 του 2018. </a:t>
            </a:r>
          </a:p>
          <a:p>
            <a:pPr marL="457200" indent="-457200" algn="just">
              <a:lnSpc>
                <a:spcPct val="115000"/>
              </a:lnSpc>
              <a:buFont typeface="Arial" panose="020B0604020202020204" pitchFamily="34" charset="0"/>
              <a:buChar char="•"/>
            </a:pPr>
            <a:r>
              <a:rPr lang="el-GR" sz="2800" dirty="0">
                <a:latin typeface="Times New Roman" panose="02020603050405020304" pitchFamily="18" charset="0"/>
                <a:cs typeface="Times New Roman" panose="02020603050405020304" pitchFamily="18" charset="0"/>
              </a:rPr>
              <a:t>Ερωτηματολόγιο 20 ερωτήσεων πολλαπλής επιλογής του </a:t>
            </a:r>
            <a:r>
              <a:rPr lang="en-US" sz="2800" dirty="0">
                <a:latin typeface="Times New Roman" panose="02020603050405020304" pitchFamily="18" charset="0"/>
                <a:cs typeface="Times New Roman" panose="02020603050405020304" pitchFamily="18" charset="0"/>
              </a:rPr>
              <a:t>Usiskin (1982)</a:t>
            </a:r>
            <a:r>
              <a:rPr lang="el-GR" sz="2800" dirty="0">
                <a:latin typeface="Times New Roman" panose="02020603050405020304" pitchFamily="18" charset="0"/>
                <a:cs typeface="Times New Roman" panose="02020603050405020304" pitchFamily="18" charset="0"/>
              </a:rPr>
              <a:t>.</a:t>
            </a:r>
          </a:p>
          <a:p>
            <a:pPr marL="285750" indent="-285750" algn="just">
              <a:lnSpc>
                <a:spcPct val="115000"/>
              </a:lnSpc>
              <a:spcAft>
                <a:spcPts val="0"/>
              </a:spcAft>
              <a:buFont typeface="Arial" panose="020B0604020202020204" pitchFamily="34" charset="0"/>
              <a:buChar char="•"/>
            </a:pPr>
            <a:endParaRPr lang="en-US" sz="28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055597802"/>
      </p:ext>
    </p:extLst>
  </p:cSld>
  <p:clrMapOvr>
    <a:masterClrMapping/>
  </p:clrMapOvr>
  <p:transition spd="med">
    <p:wipe/>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E87DD46-0B59-4780-B27B-24B391CCCE92}"/>
              </a:ext>
            </a:extLst>
          </p:cNvPr>
          <p:cNvPicPr>
            <a:picLocks noChangeAspect="1"/>
          </p:cNvPicPr>
          <p:nvPr/>
        </p:nvPicPr>
        <p:blipFill>
          <a:blip r:embed="rId3"/>
          <a:stretch>
            <a:fillRect/>
          </a:stretch>
        </p:blipFill>
        <p:spPr>
          <a:xfrm>
            <a:off x="522879" y="1615764"/>
            <a:ext cx="3360814" cy="5002206"/>
          </a:xfrm>
          <a:prstGeom prst="rect">
            <a:avLst/>
          </a:prstGeom>
        </p:spPr>
      </p:pic>
      <p:pic>
        <p:nvPicPr>
          <p:cNvPr id="6" name="Picture 5">
            <a:extLst>
              <a:ext uri="{FF2B5EF4-FFF2-40B4-BE49-F238E27FC236}">
                <a16:creationId xmlns:a16="http://schemas.microsoft.com/office/drawing/2014/main" id="{C1ADA7C4-C04B-4463-BC9D-F8A0181CA756}"/>
              </a:ext>
            </a:extLst>
          </p:cNvPr>
          <p:cNvPicPr>
            <a:picLocks noChangeAspect="1"/>
          </p:cNvPicPr>
          <p:nvPr/>
        </p:nvPicPr>
        <p:blipFill>
          <a:blip r:embed="rId4"/>
          <a:stretch>
            <a:fillRect/>
          </a:stretch>
        </p:blipFill>
        <p:spPr>
          <a:xfrm>
            <a:off x="4028441" y="1615765"/>
            <a:ext cx="3973516" cy="5002205"/>
          </a:xfrm>
          <a:prstGeom prst="rect">
            <a:avLst/>
          </a:prstGeom>
        </p:spPr>
      </p:pic>
      <p:pic>
        <p:nvPicPr>
          <p:cNvPr id="7" name="Picture 6">
            <a:extLst>
              <a:ext uri="{FF2B5EF4-FFF2-40B4-BE49-F238E27FC236}">
                <a16:creationId xmlns:a16="http://schemas.microsoft.com/office/drawing/2014/main" id="{B4502C08-8F15-4CF7-92E5-A7CFA56CEC4C}"/>
              </a:ext>
            </a:extLst>
          </p:cNvPr>
          <p:cNvPicPr>
            <a:picLocks noChangeAspect="1"/>
          </p:cNvPicPr>
          <p:nvPr/>
        </p:nvPicPr>
        <p:blipFill>
          <a:blip r:embed="rId5"/>
          <a:stretch>
            <a:fillRect/>
          </a:stretch>
        </p:blipFill>
        <p:spPr>
          <a:xfrm>
            <a:off x="8163560" y="1615764"/>
            <a:ext cx="3888427" cy="5002206"/>
          </a:xfrm>
          <a:prstGeom prst="rect">
            <a:avLst/>
          </a:prstGeom>
        </p:spPr>
      </p:pic>
      <p:sp>
        <p:nvSpPr>
          <p:cNvPr id="9" name="Title 1">
            <a:extLst>
              <a:ext uri="{FF2B5EF4-FFF2-40B4-BE49-F238E27FC236}">
                <a16:creationId xmlns:a16="http://schemas.microsoft.com/office/drawing/2014/main" id="{57DF5645-926C-464A-BA3F-C4A0D123838F}"/>
              </a:ext>
            </a:extLst>
          </p:cNvPr>
          <p:cNvSpPr txBox="1">
            <a:spLocks/>
          </p:cNvSpPr>
          <p:nvPr/>
        </p:nvSpPr>
        <p:spPr>
          <a:xfrm>
            <a:off x="1179226" y="609601"/>
            <a:ext cx="9833548" cy="899159"/>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l-GR" sz="4000" dirty="0" err="1">
                <a:solidFill>
                  <a:schemeClr val="bg1"/>
                </a:solidFill>
                <a:latin typeface="Times New Roman" panose="02020603050405020304" pitchFamily="18" charset="0"/>
                <a:cs typeface="Times New Roman" panose="02020603050405020304" pitchFamily="18" charset="0"/>
              </a:rPr>
              <a:t>ΕρωτηματολΟγιο</a:t>
            </a:r>
            <a:endParaRPr lang="en-US" sz="4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1737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46692F-8342-4D5B-AD8C-0C916B5A24D2}"/>
              </a:ext>
            </a:extLst>
          </p:cNvPr>
          <p:cNvSpPr>
            <a:spLocks noGrp="1"/>
          </p:cNvSpPr>
          <p:nvPr>
            <p:ph type="sldNum" sz="quarter" idx="12"/>
          </p:nvPr>
        </p:nvSpPr>
        <p:spPr/>
        <p:txBody>
          <a:bodyPr/>
          <a:lstStyle/>
          <a:p>
            <a:fld id="{E330A1CD-96EE-4C1D-8620-169AA463F50F}" type="slidenum">
              <a:rPr lang="en-US" altLang="en-US" smtClean="0"/>
              <a:pPr/>
              <a:t>33</a:t>
            </a:fld>
            <a:endParaRPr lang="en-US" altLang="en-US"/>
          </a:p>
        </p:txBody>
      </p:sp>
      <p:pic>
        <p:nvPicPr>
          <p:cNvPr id="2" name="Picture 1">
            <a:extLst>
              <a:ext uri="{FF2B5EF4-FFF2-40B4-BE49-F238E27FC236}">
                <a16:creationId xmlns:a16="http://schemas.microsoft.com/office/drawing/2014/main" id="{25CE8FFA-504E-40D3-B6CC-67B42EDB4BB7}"/>
              </a:ext>
            </a:extLst>
          </p:cNvPr>
          <p:cNvPicPr>
            <a:picLocks noChangeAspect="1"/>
          </p:cNvPicPr>
          <p:nvPr/>
        </p:nvPicPr>
        <p:blipFill>
          <a:blip r:embed="rId2"/>
          <a:stretch>
            <a:fillRect/>
          </a:stretch>
        </p:blipFill>
        <p:spPr>
          <a:xfrm>
            <a:off x="2468286" y="1326269"/>
            <a:ext cx="3540628" cy="5286853"/>
          </a:xfrm>
          <a:prstGeom prst="rect">
            <a:avLst/>
          </a:prstGeom>
          <a:solidFill>
            <a:schemeClr val="tx2">
              <a:lumMod val="20000"/>
              <a:lumOff val="80000"/>
              <a:alpha val="46000"/>
            </a:schemeClr>
          </a:solidFill>
        </p:spPr>
      </p:pic>
      <p:pic>
        <p:nvPicPr>
          <p:cNvPr id="3" name="Picture 2">
            <a:extLst>
              <a:ext uri="{FF2B5EF4-FFF2-40B4-BE49-F238E27FC236}">
                <a16:creationId xmlns:a16="http://schemas.microsoft.com/office/drawing/2014/main" id="{C519B776-1BEA-4D01-9C0F-E62343013662}"/>
              </a:ext>
            </a:extLst>
          </p:cNvPr>
          <p:cNvPicPr>
            <a:picLocks noChangeAspect="1"/>
          </p:cNvPicPr>
          <p:nvPr/>
        </p:nvPicPr>
        <p:blipFill>
          <a:blip r:embed="rId3"/>
          <a:stretch>
            <a:fillRect/>
          </a:stretch>
        </p:blipFill>
        <p:spPr>
          <a:xfrm>
            <a:off x="6739108" y="1378542"/>
            <a:ext cx="3888427" cy="5291341"/>
          </a:xfrm>
          <a:prstGeom prst="rect">
            <a:avLst/>
          </a:prstGeom>
        </p:spPr>
      </p:pic>
      <p:sp>
        <p:nvSpPr>
          <p:cNvPr id="8" name="Title 1">
            <a:extLst>
              <a:ext uri="{FF2B5EF4-FFF2-40B4-BE49-F238E27FC236}">
                <a16:creationId xmlns:a16="http://schemas.microsoft.com/office/drawing/2014/main" id="{2F80DD4F-6B56-4ED1-8938-B56995A537F1}"/>
              </a:ext>
            </a:extLst>
          </p:cNvPr>
          <p:cNvSpPr txBox="1">
            <a:spLocks/>
          </p:cNvSpPr>
          <p:nvPr/>
        </p:nvSpPr>
        <p:spPr>
          <a:xfrm>
            <a:off x="1179226" y="609601"/>
            <a:ext cx="9833548" cy="899159"/>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l-GR" sz="4000" dirty="0" err="1">
                <a:solidFill>
                  <a:schemeClr val="bg1"/>
                </a:solidFill>
                <a:latin typeface="Times New Roman" panose="02020603050405020304" pitchFamily="18" charset="0"/>
                <a:cs typeface="Times New Roman" panose="02020603050405020304" pitchFamily="18" charset="0"/>
              </a:rPr>
              <a:t>ΕρωτηματολΟγιο</a:t>
            </a:r>
            <a:endParaRPr lang="en-US" sz="4000" dirty="0">
              <a:solidFill>
                <a:schemeClr val="bg1"/>
              </a:solidFill>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C583B8FD-FA13-48A8-B28A-B533FC302E8B}"/>
              </a:ext>
            </a:extLst>
          </p:cNvPr>
          <p:cNvPicPr>
            <a:picLocks noChangeAspect="1"/>
          </p:cNvPicPr>
          <p:nvPr/>
        </p:nvPicPr>
        <p:blipFill>
          <a:blip r:embed="rId4"/>
          <a:stretch>
            <a:fillRect/>
          </a:stretch>
        </p:blipFill>
        <p:spPr>
          <a:xfrm>
            <a:off x="5718015" y="3185139"/>
            <a:ext cx="755970" cy="487722"/>
          </a:xfrm>
          <a:prstGeom prst="rect">
            <a:avLst/>
          </a:prstGeom>
        </p:spPr>
      </p:pic>
      <p:pic>
        <p:nvPicPr>
          <p:cNvPr id="12" name="Picture 11">
            <a:extLst>
              <a:ext uri="{FF2B5EF4-FFF2-40B4-BE49-F238E27FC236}">
                <a16:creationId xmlns:a16="http://schemas.microsoft.com/office/drawing/2014/main" id="{D1D06CB7-E716-489F-AF67-CA76E6DA177B}"/>
              </a:ext>
            </a:extLst>
          </p:cNvPr>
          <p:cNvPicPr>
            <a:picLocks noChangeAspect="1"/>
          </p:cNvPicPr>
          <p:nvPr/>
        </p:nvPicPr>
        <p:blipFill>
          <a:blip r:embed="rId5"/>
          <a:stretch>
            <a:fillRect/>
          </a:stretch>
        </p:blipFill>
        <p:spPr>
          <a:xfrm>
            <a:off x="5535119" y="3182090"/>
            <a:ext cx="1121761" cy="493819"/>
          </a:xfrm>
          <a:prstGeom prst="rect">
            <a:avLst/>
          </a:prstGeom>
        </p:spPr>
      </p:pic>
    </p:spTree>
    <p:extLst>
      <p:ext uri="{BB962C8B-B14F-4D97-AF65-F5344CB8AC3E}">
        <p14:creationId xmlns:p14="http://schemas.microsoft.com/office/powerpoint/2010/main" val="29185440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B547373F-AF2E-4907-B442-9F902B387F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3F4D6A-9D5E-46D7-B4D6-128C7D77B72C}"/>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lnSpc>
                <a:spcPct val="90000"/>
              </a:lnSpc>
            </a:pPr>
            <a:r>
              <a:rPr lang="el-GR" sz="3200" dirty="0">
                <a:solidFill>
                  <a:schemeClr val="bg2"/>
                </a:solidFill>
                <a:latin typeface="Times New Roman" panose="02020603050405020304" pitchFamily="18" charset="0"/>
                <a:cs typeface="Times New Roman" panose="02020603050405020304" pitchFamily="18" charset="0"/>
              </a:rPr>
              <a:t>Συλλογή δεδομένων</a:t>
            </a:r>
            <a:br>
              <a:rPr lang="el-GR" sz="3200" dirty="0">
                <a:solidFill>
                  <a:schemeClr val="bg2"/>
                </a:solidFill>
                <a:latin typeface="Times New Roman" panose="02020603050405020304" pitchFamily="18" charset="0"/>
                <a:cs typeface="Times New Roman" panose="02020603050405020304" pitchFamily="18" charset="0"/>
              </a:rPr>
            </a:br>
            <a:endParaRPr lang="en-US" sz="3200" dirty="0">
              <a:solidFill>
                <a:schemeClr val="bg2"/>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3E7EE730-22F6-4621-BFC6-CA66418A515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E330A1CD-96EE-4C1D-8620-169AA463F50F}" type="slidenum">
              <a:rPr lang="en-US" altLang="en-US" sz="1200" smtClean="0">
                <a:solidFill>
                  <a:schemeClr val="tx1">
                    <a:tint val="75000"/>
                  </a:schemeClr>
                </a:solidFill>
              </a:rPr>
              <a:pPr>
                <a:spcAft>
                  <a:spcPts val="600"/>
                </a:spcAft>
              </a:pPr>
              <a:t>34</a:t>
            </a:fld>
            <a:endParaRPr lang="en-US" altLang="en-US" sz="1200">
              <a:solidFill>
                <a:schemeClr val="tx1">
                  <a:tint val="75000"/>
                </a:schemeClr>
              </a:solidFill>
            </a:endParaRPr>
          </a:p>
        </p:txBody>
      </p:sp>
      <p:sp>
        <p:nvSpPr>
          <p:cNvPr id="6" name="Rectangle 5">
            <a:extLst>
              <a:ext uri="{FF2B5EF4-FFF2-40B4-BE49-F238E27FC236}">
                <a16:creationId xmlns:a16="http://schemas.microsoft.com/office/drawing/2014/main" id="{21F51786-F671-4EF3-98EA-CCE567D23409}"/>
              </a:ext>
            </a:extLst>
          </p:cNvPr>
          <p:cNvSpPr/>
          <p:nvPr/>
        </p:nvSpPr>
        <p:spPr>
          <a:xfrm>
            <a:off x="4214347" y="1809454"/>
            <a:ext cx="7687612" cy="4512261"/>
          </a:xfrm>
          <a:prstGeom prst="rect">
            <a:avLst/>
          </a:prstGeom>
        </p:spPr>
        <p:txBody>
          <a:bodyPr wrap="square">
            <a:spAutoFit/>
          </a:bodyPr>
          <a:lstStyle/>
          <a:p>
            <a:pPr algn="just">
              <a:lnSpc>
                <a:spcPct val="115000"/>
              </a:lnSpc>
              <a:spcAft>
                <a:spcPts val="0"/>
              </a:spcAft>
            </a:pPr>
            <a:r>
              <a:rPr lang="el-GR" sz="2800" b="1" dirty="0">
                <a:latin typeface="Times New Roman" panose="02020603050405020304" pitchFamily="18" charset="0"/>
                <a:ea typeface="Arial" panose="020B0604020202020204" pitchFamily="34" charset="0"/>
                <a:cs typeface="Times New Roman" panose="02020603050405020304" pitchFamily="18" charset="0"/>
              </a:rPr>
              <a:t>Τα κριτήρια που χρησιμοποιήθηκαν ήταν δύο: </a:t>
            </a:r>
          </a:p>
          <a:p>
            <a:pPr algn="just">
              <a:lnSpc>
                <a:spcPct val="115000"/>
              </a:lnSpc>
              <a:spcAft>
                <a:spcPts val="0"/>
              </a:spcAft>
            </a:pPr>
            <a:endParaRPr lang="el-GR" sz="2800" b="1" dirty="0">
              <a:latin typeface="Times New Roman" panose="02020603050405020304" pitchFamily="18" charset="0"/>
              <a:ea typeface="Arial" panose="020B0604020202020204" pitchFamily="34" charset="0"/>
              <a:cs typeface="Times New Roman" panose="02020603050405020304" pitchFamily="18"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Το </a:t>
            </a:r>
            <a:r>
              <a:rPr lang="el-GR" sz="2800" b="1" dirty="0">
                <a:latin typeface="Times New Roman" panose="02020603050405020304" pitchFamily="18" charset="0"/>
                <a:ea typeface="Arial" panose="020B0604020202020204" pitchFamily="34" charset="0"/>
                <a:cs typeface="Times New Roman" panose="02020603050405020304" pitchFamily="18" charset="0"/>
              </a:rPr>
              <a:t>3 στα 5 σωστά</a:t>
            </a:r>
            <a:r>
              <a:rPr lang="el-GR" sz="2800" dirty="0">
                <a:latin typeface="Times New Roman" panose="02020603050405020304" pitchFamily="18" charset="0"/>
                <a:ea typeface="Arial" panose="020B0604020202020204" pitchFamily="34" charset="0"/>
                <a:cs typeface="Times New Roman" panose="02020603050405020304" pitchFamily="18" charset="0"/>
              </a:rPr>
              <a:t>,   (ΕΛΑΣΤΙΚΟ ΚΡΙΤΗΡΙΟ).</a:t>
            </a:r>
          </a:p>
          <a:p>
            <a:pPr algn="just">
              <a:lnSpc>
                <a:spcPct val="115000"/>
              </a:lnSpc>
              <a:spcAft>
                <a:spcPts val="0"/>
              </a:spcAft>
            </a:pPr>
            <a:r>
              <a:rPr lang="el-GR" sz="2800" b="1" dirty="0">
                <a:latin typeface="Times New Roman" panose="02020603050405020304" pitchFamily="18" charset="0"/>
                <a:cs typeface="Times New Roman" panose="02020603050405020304" pitchFamily="18" charset="0"/>
              </a:rPr>
              <a:t>	Ρ(3 σωστά στα 5 με τυχαία επιλογή) = .05792</a:t>
            </a:r>
          </a:p>
          <a:p>
            <a:pPr algn="just">
              <a:lnSpc>
                <a:spcPct val="115000"/>
              </a:lnSpc>
              <a:spcAft>
                <a:spcPts val="0"/>
              </a:spcAft>
            </a:pPr>
            <a:endParaRPr lang="el-GR" sz="2800" b="1" dirty="0">
              <a:latin typeface="Times New Roman" panose="02020603050405020304" pitchFamily="18" charset="0"/>
              <a:cs typeface="Times New Roman" panose="02020603050405020304" pitchFamily="18"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Το </a:t>
            </a:r>
            <a:r>
              <a:rPr lang="el-GR" sz="2800" b="1" dirty="0">
                <a:latin typeface="Times New Roman" panose="02020603050405020304" pitchFamily="18" charset="0"/>
                <a:ea typeface="Arial" panose="020B0604020202020204" pitchFamily="34" charset="0"/>
                <a:cs typeface="Times New Roman" panose="02020603050405020304" pitchFamily="18" charset="0"/>
              </a:rPr>
              <a:t>4 στα 5 σωστά</a:t>
            </a:r>
            <a:r>
              <a:rPr lang="el-GR" sz="2800" dirty="0">
                <a:latin typeface="Times New Roman" panose="02020603050405020304" pitchFamily="18" charset="0"/>
                <a:ea typeface="Arial" panose="020B0604020202020204" pitchFamily="34" charset="0"/>
                <a:cs typeface="Times New Roman" panose="02020603050405020304" pitchFamily="18" charset="0"/>
              </a:rPr>
              <a:t>,   (ΑΥΣΤΗΡΟ ΚΡΙΤΗΡΙΟ).</a:t>
            </a:r>
          </a:p>
          <a:p>
            <a:pPr algn="just">
              <a:lnSpc>
                <a:spcPct val="115000"/>
              </a:lnSpc>
              <a:spcAft>
                <a:spcPts val="0"/>
              </a:spcAft>
            </a:pPr>
            <a:r>
              <a:rPr lang="el-GR" sz="2800" b="1" dirty="0">
                <a:latin typeface="Times New Roman" panose="02020603050405020304" pitchFamily="18" charset="0"/>
                <a:cs typeface="Times New Roman" panose="02020603050405020304" pitchFamily="18" charset="0"/>
              </a:rPr>
              <a:t>	Ρ(4 σωστά στα 5 με τυχαία επιλογή) = .00672</a:t>
            </a:r>
          </a:p>
          <a:p>
            <a:pPr algn="just">
              <a:lnSpc>
                <a:spcPct val="115000"/>
              </a:lnSpc>
              <a:spcAft>
                <a:spcPts val="0"/>
              </a:spcAft>
            </a:pPr>
            <a:endParaRPr lang="el-GR" sz="2800" b="1" dirty="0">
              <a:latin typeface="Times New Roman" panose="02020603050405020304" pitchFamily="18" charset="0"/>
              <a:cs typeface="Times New Roman" panose="02020603050405020304" pitchFamily="18" charset="0"/>
            </a:endParaRPr>
          </a:p>
          <a:p>
            <a:pPr algn="just">
              <a:lnSpc>
                <a:spcPct val="115000"/>
              </a:lnSpc>
              <a:spcAft>
                <a:spcPts val="0"/>
              </a:spcAft>
            </a:pPr>
            <a:r>
              <a:rPr lang="el-GR" sz="2800" dirty="0">
                <a:latin typeface="Times New Roman" panose="02020603050405020304" pitchFamily="18" charset="0"/>
                <a:ea typeface="Arial" panose="020B0604020202020204" pitchFamily="34" charset="0"/>
              </a:rPr>
              <a:t>	Η βαθμολόγηση έγινε και με τα δύο κριτήρια.</a:t>
            </a:r>
            <a:endParaRPr lang="en-US" sz="28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793998449"/>
      </p:ext>
    </p:extLst>
  </p:cSld>
  <p:clrMapOvr>
    <a:masterClrMapping/>
  </p:clrMapOvr>
  <p:transition spd="med">
    <p:wipe/>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C41D292-5511-4844-9F25-1110B973ED6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Στατιστικές τεχνικές</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0162D14-B274-4F69-A616-B00226E48A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35</a:t>
            </a:fld>
            <a:endParaRPr lang="en-US" altLang="en-US">
              <a:solidFill>
                <a:srgbClr val="898989"/>
              </a:solidFill>
            </a:endParaRPr>
          </a:p>
        </p:txBody>
      </p:sp>
      <p:sp>
        <p:nvSpPr>
          <p:cNvPr id="5" name="Rectangle 4">
            <a:extLst>
              <a:ext uri="{FF2B5EF4-FFF2-40B4-BE49-F238E27FC236}">
                <a16:creationId xmlns:a16="http://schemas.microsoft.com/office/drawing/2014/main" id="{8EB85A7B-CDD6-403C-902B-4BD04F401768}"/>
              </a:ext>
            </a:extLst>
          </p:cNvPr>
          <p:cNvSpPr/>
          <p:nvPr/>
        </p:nvSpPr>
        <p:spPr>
          <a:xfrm>
            <a:off x="355601" y="2702930"/>
            <a:ext cx="11283418" cy="3520772"/>
          </a:xfrm>
          <a:prstGeom prst="rect">
            <a:avLst/>
          </a:prstGeom>
        </p:spPr>
        <p:txBody>
          <a:bodyPr wrap="square">
            <a:spAutoFit/>
          </a:bodyPr>
          <a:lstStyle/>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Οι απαντήσεις </a:t>
            </a:r>
            <a:r>
              <a:rPr lang="el-GR" sz="2800" b="1" dirty="0">
                <a:latin typeface="Times New Roman" panose="02020603050405020304" pitchFamily="18" charset="0"/>
                <a:ea typeface="Arial" panose="020B0604020202020204" pitchFamily="34" charset="0"/>
              </a:rPr>
              <a:t>Καταχωρήθηκαν</a:t>
            </a:r>
            <a:r>
              <a:rPr lang="el-GR" sz="2800" dirty="0">
                <a:latin typeface="Times New Roman" panose="02020603050405020304" pitchFamily="18" charset="0"/>
                <a:ea typeface="Arial" panose="020B0604020202020204" pitchFamily="34" charset="0"/>
              </a:rPr>
              <a:t>, </a:t>
            </a:r>
            <a:r>
              <a:rPr lang="el-GR" sz="2800" b="1" dirty="0">
                <a:latin typeface="Times New Roman" panose="02020603050405020304" pitchFamily="18" charset="0"/>
                <a:ea typeface="Arial" panose="020B0604020202020204" pitchFamily="34" charset="0"/>
              </a:rPr>
              <a:t>Αναλύθηκαν</a:t>
            </a:r>
            <a:r>
              <a:rPr lang="el-GR" sz="2800" dirty="0">
                <a:latin typeface="Times New Roman" panose="02020603050405020304" pitchFamily="18" charset="0"/>
                <a:ea typeface="Arial" panose="020B0604020202020204" pitchFamily="34" charset="0"/>
              </a:rPr>
              <a:t> και </a:t>
            </a:r>
            <a:r>
              <a:rPr lang="el-GR" sz="2800" b="1" dirty="0">
                <a:latin typeface="Times New Roman" panose="02020603050405020304" pitchFamily="18" charset="0"/>
                <a:ea typeface="Arial" panose="020B0604020202020204" pitchFamily="34" charset="0"/>
              </a:rPr>
              <a:t>Παρουσιάστηκαν</a:t>
            </a:r>
            <a:r>
              <a:rPr lang="el-GR" sz="2800" dirty="0">
                <a:latin typeface="Times New Roman" panose="02020603050405020304" pitchFamily="18" charset="0"/>
                <a:ea typeface="Arial" panose="020B0604020202020204" pitchFamily="34" charset="0"/>
              </a:rPr>
              <a:t> με το λογισμικό </a:t>
            </a:r>
            <a:r>
              <a:rPr lang="en-US" sz="2800" b="1" dirty="0">
                <a:latin typeface="Times New Roman" panose="02020603050405020304" pitchFamily="18" charset="0"/>
                <a:ea typeface="Arial" panose="020B0604020202020204" pitchFamily="34" charset="0"/>
              </a:rPr>
              <a:t>Microsoft Excel for Office</a:t>
            </a:r>
            <a:r>
              <a:rPr lang="el-GR" sz="2800" b="1" dirty="0">
                <a:latin typeface="Times New Roman" panose="02020603050405020304" pitchFamily="18" charset="0"/>
                <a:ea typeface="Arial" panose="020B0604020202020204" pitchFamily="34" charset="0"/>
              </a:rPr>
              <a:t> 365</a:t>
            </a:r>
            <a:r>
              <a:rPr lang="el-GR" sz="2800" dirty="0">
                <a:latin typeface="Times New Roman" panose="02020603050405020304" pitchFamily="18" charset="0"/>
                <a:ea typeface="Arial" panose="020B0604020202020204" pitchFamily="34" charset="0"/>
              </a:rPr>
              <a:t>. </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n-US" sz="2800" dirty="0">
                <a:latin typeface="Times New Roman" panose="02020603050405020304" pitchFamily="18" charset="0"/>
                <a:ea typeface="Arial" panose="020B0604020202020204" pitchFamily="34" charset="0"/>
              </a:rPr>
              <a:t>H </a:t>
            </a:r>
            <a:r>
              <a:rPr lang="el-GR" sz="2800" b="1" dirty="0">
                <a:latin typeface="Times New Roman" panose="02020603050405020304" pitchFamily="18" charset="0"/>
                <a:ea typeface="Arial" panose="020B0604020202020204" pitchFamily="34" charset="0"/>
              </a:rPr>
              <a:t>Συνεπαγωγική Στατιστική Ανάλυση </a:t>
            </a:r>
            <a:r>
              <a:rPr lang="el-GR" sz="2800" dirty="0">
                <a:latin typeface="Times New Roman" panose="02020603050405020304" pitchFamily="18" charset="0"/>
                <a:ea typeface="Arial" panose="020B0604020202020204" pitchFamily="34" charset="0"/>
              </a:rPr>
              <a:t>έγινε με το Λογισμικό </a:t>
            </a:r>
            <a:r>
              <a:rPr lang="en-US" sz="2800" b="1" dirty="0">
                <a:latin typeface="Times New Roman" panose="02020603050405020304" pitchFamily="18" charset="0"/>
                <a:ea typeface="Arial" panose="020B0604020202020204" pitchFamily="34" charset="0"/>
              </a:rPr>
              <a:t>CHIC</a:t>
            </a:r>
            <a:r>
              <a:rPr lang="el-GR" sz="2800" dirty="0">
                <a:latin typeface="Times New Roman" panose="02020603050405020304" pitchFamily="18" charset="0"/>
                <a:ea typeface="Arial" panose="020B0604020202020204" pitchFamily="34" charset="0"/>
              </a:rPr>
              <a:t>.</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 Έγινε </a:t>
            </a:r>
            <a:r>
              <a:rPr lang="el-GR" sz="2800" b="1" dirty="0">
                <a:latin typeface="Times New Roman" panose="02020603050405020304" pitchFamily="18" charset="0"/>
                <a:ea typeface="Arial" panose="020B0604020202020204" pitchFamily="34" charset="0"/>
              </a:rPr>
              <a:t>Συγκριτική Παρουσίαση </a:t>
            </a:r>
            <a:r>
              <a:rPr lang="el-GR" sz="2800" dirty="0">
                <a:latin typeface="Times New Roman" panose="02020603050405020304" pitchFamily="18" charset="0"/>
                <a:ea typeface="Arial" panose="020B0604020202020204" pitchFamily="34" charset="0"/>
              </a:rPr>
              <a:t>των αποτελεσμάτων για τα δύο κριτήρια. </a:t>
            </a:r>
            <a:endParaRPr lang="en-US" sz="2400" b="1"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199729208"/>
      </p:ext>
    </p:extLst>
  </p:cSld>
  <p:clrMapOvr>
    <a:masterClrMapping/>
  </p:clrMapOvr>
  <p:transition spd="med">
    <p:wipe/>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DE5FB8-F714-4122-BE0A-2127EE08E98D}"/>
              </a:ext>
            </a:extLst>
          </p:cNvPr>
          <p:cNvSpPr>
            <a:spLocks noGrp="1"/>
          </p:cNvSpPr>
          <p:nvPr>
            <p:ph type="title"/>
          </p:nvPr>
        </p:nvSpPr>
        <p:spPr>
          <a:xfrm>
            <a:off x="546351" y="433545"/>
            <a:ext cx="11139854" cy="930447"/>
          </a:xfrm>
          <a:prstGeom prst="ellipse">
            <a:avLst/>
          </a:prstGeom>
        </p:spPr>
        <p:txBody>
          <a:bodyPr vert="horz" lIns="91440" tIns="45720" rIns="91440" bIns="45720" rtlCol="0" anchor="b">
            <a:normAutofit/>
          </a:bodyPr>
          <a:lstStyle/>
          <a:p>
            <a:pPr algn="ctr">
              <a:lnSpc>
                <a:spcPct val="90000"/>
              </a:lnSpc>
            </a:pPr>
            <a:r>
              <a:rPr lang="en-US" sz="3000">
                <a:solidFill>
                  <a:srgbClr val="FFFFFF"/>
                </a:solidFill>
              </a:rPr>
              <a:t>Αποτελέσματα, κριτική αποτελεσμάτων</a:t>
            </a:r>
          </a:p>
        </p:txBody>
      </p:sp>
      <p:cxnSp>
        <p:nvCxnSpPr>
          <p:cNvPr id="32" name="Straight Connector 3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BD20737-2F14-427C-AB53-08B897DCF78F}"/>
              </a:ext>
            </a:extLst>
          </p:cNvPr>
          <p:cNvPicPr>
            <a:picLocks noChangeAspect="1"/>
          </p:cNvPicPr>
          <p:nvPr/>
        </p:nvPicPr>
        <p:blipFill>
          <a:blip r:embed="rId3"/>
          <a:stretch>
            <a:fillRect/>
          </a:stretch>
        </p:blipFill>
        <p:spPr>
          <a:xfrm>
            <a:off x="331567" y="2703926"/>
            <a:ext cx="5455917" cy="3443420"/>
          </a:xfrm>
          <a:prstGeom prst="rect">
            <a:avLst/>
          </a:prstGeom>
        </p:spPr>
      </p:pic>
      <p:cxnSp>
        <p:nvCxnSpPr>
          <p:cNvPr id="34" name="Straight Connector 3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56430DD-697D-47ED-A1D1-BBFDA7CCF97B}"/>
              </a:ext>
            </a:extLst>
          </p:cNvPr>
          <p:cNvPicPr>
            <a:picLocks noChangeAspect="1"/>
          </p:cNvPicPr>
          <p:nvPr/>
        </p:nvPicPr>
        <p:blipFill>
          <a:blip r:embed="rId4"/>
          <a:stretch>
            <a:fillRect/>
          </a:stretch>
        </p:blipFill>
        <p:spPr>
          <a:xfrm>
            <a:off x="6314311" y="2703927"/>
            <a:ext cx="5586680" cy="3443420"/>
          </a:xfrm>
          <a:prstGeom prst="rect">
            <a:avLst/>
          </a:prstGeom>
        </p:spPr>
      </p:pic>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8603343" y="6522430"/>
            <a:ext cx="2743200" cy="347472"/>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36</a:t>
            </a:fld>
            <a:endParaRPr lang="en-US" altLang="en-US" sz="1200">
              <a:solidFill>
                <a:srgbClr val="898989"/>
              </a:solidFill>
            </a:endParaRPr>
          </a:p>
        </p:txBody>
      </p:sp>
    </p:spTree>
    <p:extLst>
      <p:ext uri="{BB962C8B-B14F-4D97-AF65-F5344CB8AC3E}">
        <p14:creationId xmlns:p14="http://schemas.microsoft.com/office/powerpoint/2010/main" val="3200943632"/>
      </p:ext>
    </p:extLst>
  </p:cSld>
  <p:clrMapOvr>
    <a:masterClrMapping/>
  </p:clrMapOvr>
  <p:transition spd="med">
    <p:wip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37</a:t>
            </a:fld>
            <a:endParaRPr lang="en-US" altLang="en-US" sz="1200">
              <a:solidFill>
                <a:srgbClr val="898989"/>
              </a:solidFill>
            </a:endParaRPr>
          </a:p>
        </p:txBody>
      </p:sp>
      <p:graphicFrame>
        <p:nvGraphicFramePr>
          <p:cNvPr id="7" name="Chart 6">
            <a:extLst>
              <a:ext uri="{FF2B5EF4-FFF2-40B4-BE49-F238E27FC236}">
                <a16:creationId xmlns:a16="http://schemas.microsoft.com/office/drawing/2014/main" id="{8F4E6DBC-FE1D-4112-9C19-65400107AE8D}"/>
              </a:ext>
            </a:extLst>
          </p:cNvPr>
          <p:cNvGraphicFramePr/>
          <p:nvPr>
            <p:extLst>
              <p:ext uri="{D42A27DB-BD31-4B8C-83A1-F6EECF244321}">
                <p14:modId xmlns:p14="http://schemas.microsoft.com/office/powerpoint/2010/main" val="3010564990"/>
              </p:ext>
            </p:extLst>
          </p:nvPr>
        </p:nvGraphicFramePr>
        <p:xfrm>
          <a:off x="3203878" y="1889668"/>
          <a:ext cx="4813300" cy="31736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0C158617-9AD7-4772-919C-B2D0D7019751}"/>
              </a:ext>
            </a:extLst>
          </p:cNvPr>
          <p:cNvGraphicFramePr/>
          <p:nvPr>
            <p:extLst>
              <p:ext uri="{D42A27DB-BD31-4B8C-83A1-F6EECF244321}">
                <p14:modId xmlns:p14="http://schemas.microsoft.com/office/powerpoint/2010/main" val="1589603810"/>
              </p:ext>
            </p:extLst>
          </p:nvPr>
        </p:nvGraphicFramePr>
        <p:xfrm>
          <a:off x="7242979" y="1810113"/>
          <a:ext cx="4878705" cy="3241941"/>
        </p:xfrm>
        <a:graphic>
          <a:graphicData uri="http://schemas.openxmlformats.org/drawingml/2006/chart">
            <c:chart xmlns:c="http://schemas.openxmlformats.org/drawingml/2006/chart" xmlns:r="http://schemas.openxmlformats.org/officeDocument/2006/relationships" r:id="rId4"/>
          </a:graphicData>
        </a:graphic>
      </p:graphicFrame>
      <p:sp>
        <p:nvSpPr>
          <p:cNvPr id="9" name="Title 1">
            <a:extLst>
              <a:ext uri="{FF2B5EF4-FFF2-40B4-BE49-F238E27FC236}">
                <a16:creationId xmlns:a16="http://schemas.microsoft.com/office/drawing/2014/main" id="{39AE7C5E-C1A4-4582-9786-42504AD4970E}"/>
              </a:ext>
            </a:extLst>
          </p:cNvPr>
          <p:cNvSpPr txBox="1">
            <a:spLocks/>
          </p:cNvSpPr>
          <p:nvPr/>
        </p:nvSpPr>
        <p:spPr bwMode="auto">
          <a:xfrm>
            <a:off x="184757" y="315556"/>
            <a:ext cx="3657599" cy="2709275"/>
          </a:xfrm>
          <a:prstGeom prst="ellipse">
            <a:avLst/>
          </a:prstGeom>
          <a:solidFill>
            <a:srgbClr val="262626"/>
          </a:solidFill>
          <a:ln w="174625" cmpd="thinThick">
            <a:solidFill>
              <a:srgbClr val="262626"/>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a:bodyPr>
          <a:lst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a:lstStyle>
          <a:p>
            <a:pPr algn="ctr" defTabSz="914400">
              <a:lnSpc>
                <a:spcPct val="90000"/>
              </a:lnSpc>
            </a:pPr>
            <a:r>
              <a:rPr lang="en-US" sz="2800" dirty="0">
                <a:solidFill>
                  <a:srgbClr val="FFFFFF"/>
                </a:solidFill>
                <a:latin typeface="Times New Roman" panose="02020603050405020304" pitchFamily="18" charset="0"/>
                <a:cs typeface="Times New Roman" panose="02020603050405020304" pitchFamily="18" charset="0"/>
              </a:rPr>
              <a:t>Απ</a:t>
            </a:r>
            <a:r>
              <a:rPr lang="en-US" sz="2800" dirty="0" err="1">
                <a:solidFill>
                  <a:srgbClr val="FFFFFF"/>
                </a:solidFill>
                <a:latin typeface="Times New Roman" panose="02020603050405020304" pitchFamily="18" charset="0"/>
                <a:cs typeface="Times New Roman" panose="02020603050405020304" pitchFamily="18" charset="0"/>
              </a:rPr>
              <a:t>οτελέσμ</a:t>
            </a:r>
            <a:r>
              <a:rPr lang="en-US" sz="2800" dirty="0">
                <a:solidFill>
                  <a:srgbClr val="FFFFFF"/>
                </a:solidFill>
                <a:latin typeface="Times New Roman" panose="02020603050405020304" pitchFamily="18" charset="0"/>
                <a:cs typeface="Times New Roman" panose="02020603050405020304" pitchFamily="18" charset="0"/>
              </a:rPr>
              <a:t>ατα, κριτική αποτελεσμάτων</a:t>
            </a:r>
          </a:p>
        </p:txBody>
      </p:sp>
    </p:spTree>
    <p:extLst>
      <p:ext uri="{BB962C8B-B14F-4D97-AF65-F5344CB8AC3E}">
        <p14:creationId xmlns:p14="http://schemas.microsoft.com/office/powerpoint/2010/main" val="878247579"/>
      </p:ext>
    </p:extLst>
  </p:cSld>
  <p:clrMapOvr>
    <a:masterClrMapping/>
  </p:clrMapOvr>
  <p:transition spd="med">
    <p:wip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DE5FB8-F714-4122-BE0A-2127EE08E98D}"/>
              </a:ext>
            </a:extLst>
          </p:cNvPr>
          <p:cNvSpPr>
            <a:spLocks noGrp="1"/>
          </p:cNvSpPr>
          <p:nvPr>
            <p:ph type="title"/>
          </p:nvPr>
        </p:nvSpPr>
        <p:spPr>
          <a:xfrm>
            <a:off x="-328950" y="178931"/>
            <a:ext cx="3451621" cy="1016244"/>
          </a:xfrm>
          <a:prstGeom prst="ellipse">
            <a:avLst/>
          </a:prstGeom>
          <a:solidFill>
            <a:srgbClr val="262626"/>
          </a:solidFill>
          <a:ln w="174625" cmpd="thinThick">
            <a:solidFill>
              <a:srgbClr val="262626"/>
            </a:solidFill>
          </a:ln>
        </p:spPr>
        <p:txBody>
          <a:bodyPr vert="horz" lIns="91440" tIns="45720" rIns="91440" bIns="45720" rtlCol="0" anchor="ctr">
            <a:noAutofit/>
          </a:bodyPr>
          <a:lstStyle/>
          <a:p>
            <a:pPr algn="ctr">
              <a:lnSpc>
                <a:spcPct val="90000"/>
              </a:lnSpc>
            </a:pPr>
            <a:r>
              <a:rPr lang="el-GR" sz="2800" dirty="0">
                <a:solidFill>
                  <a:srgbClr val="FFFFFF"/>
                </a:solidFill>
                <a:latin typeface="Times New Roman" panose="02020603050405020304" pitchFamily="18" charset="0"/>
                <a:cs typeface="Times New Roman" panose="02020603050405020304" pitchFamily="18" charset="0"/>
              </a:rPr>
              <a:t>Παρατηρήσεις </a:t>
            </a:r>
            <a:endParaRPr lang="en-US" sz="2800" kern="12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38</a:t>
            </a:fld>
            <a:endParaRPr lang="en-US" altLang="en-US" sz="1200">
              <a:solidFill>
                <a:srgbClr val="898989"/>
              </a:solidFill>
            </a:endParaRPr>
          </a:p>
        </p:txBody>
      </p:sp>
      <p:sp>
        <p:nvSpPr>
          <p:cNvPr id="3" name="Rectangle 2">
            <a:extLst>
              <a:ext uri="{FF2B5EF4-FFF2-40B4-BE49-F238E27FC236}">
                <a16:creationId xmlns:a16="http://schemas.microsoft.com/office/drawing/2014/main" id="{484EEFC2-AE79-45A1-8D34-13E67A263751}"/>
              </a:ext>
            </a:extLst>
          </p:cNvPr>
          <p:cNvSpPr/>
          <p:nvPr/>
        </p:nvSpPr>
        <p:spPr>
          <a:xfrm>
            <a:off x="2608784" y="1081789"/>
            <a:ext cx="8987989" cy="5503301"/>
          </a:xfrm>
          <a:prstGeom prst="rect">
            <a:avLst/>
          </a:prstGeom>
        </p:spPr>
        <p:txBody>
          <a:bodyPr wrap="square">
            <a:spAutoFit/>
          </a:bodyPr>
          <a:lstStyle/>
          <a:p>
            <a:pPr marL="457200" lvl="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Το </a:t>
            </a:r>
            <a:r>
              <a:rPr lang="el-GR" sz="2800" b="1" dirty="0">
                <a:latin typeface="Times New Roman" panose="02020603050405020304" pitchFamily="18" charset="0"/>
                <a:ea typeface="Arial" panose="020B0604020202020204" pitchFamily="34" charset="0"/>
                <a:cs typeface="Times New Roman" panose="02020603050405020304" pitchFamily="18" charset="0"/>
              </a:rPr>
              <a:t>78,91%</a:t>
            </a:r>
            <a:r>
              <a:rPr lang="el-GR" sz="2800" dirty="0">
                <a:latin typeface="Times New Roman" panose="02020603050405020304" pitchFamily="18" charset="0"/>
                <a:ea typeface="Arial" panose="020B0604020202020204" pitchFamily="34" charset="0"/>
                <a:cs typeface="Times New Roman" panose="02020603050405020304" pitchFamily="18" charset="0"/>
              </a:rPr>
              <a:t> των φοιτητών μπόρεσαν να ταξινομηθούν σε κάποιο επίπεδο στο </a:t>
            </a:r>
            <a:r>
              <a:rPr lang="el-GR" sz="2800" b="1" dirty="0">
                <a:latin typeface="Times New Roman" panose="02020603050405020304" pitchFamily="18" charset="0"/>
                <a:ea typeface="Arial" panose="020B0604020202020204" pitchFamily="34" charset="0"/>
                <a:cs typeface="Times New Roman" panose="02020603050405020304" pitchFamily="18" charset="0"/>
              </a:rPr>
              <a:t>ελαστικό</a:t>
            </a:r>
            <a:r>
              <a:rPr lang="el-GR" sz="2800" dirty="0">
                <a:latin typeface="Times New Roman" panose="02020603050405020304" pitchFamily="18" charset="0"/>
                <a:ea typeface="Arial" panose="020B0604020202020204" pitchFamily="34" charset="0"/>
                <a:cs typeface="Times New Roman" panose="02020603050405020304" pitchFamily="18" charset="0"/>
              </a:rPr>
              <a:t> κριτήριο. </a:t>
            </a:r>
          </a:p>
          <a:p>
            <a:pPr marL="457200" lvl="0" indent="-457200" algn="just">
              <a:lnSpc>
                <a:spcPct val="115000"/>
              </a:lnSpc>
              <a:spcAft>
                <a:spcPts val="0"/>
              </a:spcAft>
              <a:buFont typeface="Arial" panose="020B0604020202020204" pitchFamily="34" charset="0"/>
              <a:buChar char="•"/>
            </a:pP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lvl="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Το </a:t>
            </a:r>
            <a:r>
              <a:rPr lang="el-GR" sz="2800" b="1" dirty="0">
                <a:latin typeface="Times New Roman" panose="02020603050405020304" pitchFamily="18" charset="0"/>
                <a:ea typeface="Arial" panose="020B0604020202020204" pitchFamily="34" charset="0"/>
                <a:cs typeface="Times New Roman" panose="02020603050405020304" pitchFamily="18" charset="0"/>
              </a:rPr>
              <a:t>87,76%</a:t>
            </a:r>
            <a:r>
              <a:rPr lang="el-GR" sz="2800" dirty="0">
                <a:latin typeface="Times New Roman" panose="02020603050405020304" pitchFamily="18" charset="0"/>
                <a:ea typeface="Arial" panose="020B0604020202020204" pitchFamily="34" charset="0"/>
                <a:cs typeface="Times New Roman" panose="02020603050405020304" pitchFamily="18" charset="0"/>
              </a:rPr>
              <a:t> των φοιτητών μπόρεσαν να ταξινομηθούν σε κάποιο επίπεδο στο </a:t>
            </a:r>
            <a:r>
              <a:rPr lang="el-GR" sz="2800" b="1" dirty="0">
                <a:latin typeface="Times New Roman" panose="02020603050405020304" pitchFamily="18" charset="0"/>
                <a:ea typeface="Arial" panose="020B0604020202020204" pitchFamily="34" charset="0"/>
                <a:cs typeface="Times New Roman" panose="02020603050405020304" pitchFamily="18" charset="0"/>
              </a:rPr>
              <a:t>αυστηρό</a:t>
            </a:r>
            <a:r>
              <a:rPr lang="el-GR" sz="2800" dirty="0">
                <a:latin typeface="Times New Roman" panose="02020603050405020304" pitchFamily="18" charset="0"/>
                <a:ea typeface="Arial" panose="020B0604020202020204" pitchFamily="34" charset="0"/>
                <a:cs typeface="Times New Roman" panose="02020603050405020304" pitchFamily="18" charset="0"/>
              </a:rPr>
              <a:t> κριτήριο. </a:t>
            </a:r>
          </a:p>
          <a:p>
            <a:pPr marL="457200" lvl="0" indent="-457200" algn="just">
              <a:lnSpc>
                <a:spcPct val="115000"/>
              </a:lnSpc>
              <a:spcAft>
                <a:spcPts val="0"/>
              </a:spcAft>
              <a:buFont typeface="Arial" panose="020B0604020202020204" pitchFamily="34" charset="0"/>
              <a:buChar char="•"/>
            </a:pP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lvl="0" indent="-457200" algn="just">
              <a:lnSpc>
                <a:spcPct val="115000"/>
              </a:lnSpc>
              <a:spcAft>
                <a:spcPts val="0"/>
              </a:spcAft>
              <a:buFont typeface="Arial" panose="020B0604020202020204" pitchFamily="34" charset="0"/>
              <a:buChar char="•"/>
            </a:pPr>
            <a:r>
              <a:rPr lang="el-GR" sz="2800" b="1" dirty="0">
                <a:latin typeface="Times New Roman" panose="02020603050405020304" pitchFamily="18" charset="0"/>
                <a:ea typeface="Arial" panose="020B0604020202020204" pitchFamily="34" charset="0"/>
                <a:cs typeface="Times New Roman" panose="02020603050405020304" pitchFamily="18" charset="0"/>
              </a:rPr>
              <a:t>Οι διαφορές στα ποσοστά μπορούν να αποδοθούν σχεδόν εξ ολοκλήρου σε σφάλμα που συμβαίνει </a:t>
            </a:r>
            <a:r>
              <a:rPr lang="el-GR" sz="2800" b="1" dirty="0">
                <a:latin typeface="Times New Roman" panose="02020603050405020304" pitchFamily="18" charset="0"/>
                <a:cs typeface="Times New Roman" panose="02020603050405020304" pitchFamily="18" charset="0"/>
              </a:rPr>
              <a:t>όταν ο φοιτητής δεν έχει κυριαρχήσει ακόμα το επίπεδο </a:t>
            </a:r>
            <a:r>
              <a:rPr lang="en-US" sz="2800" b="1" dirty="0">
                <a:latin typeface="Times New Roman" panose="02020603050405020304" pitchFamily="18" charset="0"/>
                <a:cs typeface="Times New Roman" panose="02020603050405020304" pitchFamily="18" charset="0"/>
              </a:rPr>
              <a:t>n</a:t>
            </a:r>
            <a:r>
              <a:rPr lang="el-GR" sz="2800" b="1" dirty="0">
                <a:latin typeface="Times New Roman" panose="02020603050405020304" pitchFamily="18" charset="0"/>
                <a:cs typeface="Times New Roman" panose="02020603050405020304" pitchFamily="18" charset="0"/>
              </a:rPr>
              <a:t> αλλά το τεστ δείχνει ότι το έχει.</a:t>
            </a:r>
          </a:p>
          <a:p>
            <a:pPr marL="457200" lvl="0" indent="-457200" algn="just">
              <a:lnSpc>
                <a:spcPct val="115000"/>
              </a:lnSpc>
              <a:spcAft>
                <a:spcPts val="0"/>
              </a:spcAft>
              <a:buFont typeface="Arial" panose="020B0604020202020204" pitchFamily="34" charset="0"/>
              <a:buChar char="•"/>
            </a:pPr>
            <a:endParaRPr lang="en-US" sz="2800" dirty="0">
              <a:latin typeface="Times New Roman" panose="02020603050405020304" pitchFamily="18"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593312684"/>
      </p:ext>
    </p:extLst>
  </p:cSld>
  <p:clrMapOvr>
    <a:masterClrMapping/>
  </p:clrMapOvr>
  <p:transition spd="med">
    <p:wipe/>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39</a:t>
            </a:fld>
            <a:endParaRPr lang="en-US" altLang="en-US" sz="1200">
              <a:solidFill>
                <a:srgbClr val="898989"/>
              </a:solidFill>
            </a:endParaRPr>
          </a:p>
        </p:txBody>
      </p:sp>
      <p:sp>
        <p:nvSpPr>
          <p:cNvPr id="3" name="Rectangle 2">
            <a:extLst>
              <a:ext uri="{FF2B5EF4-FFF2-40B4-BE49-F238E27FC236}">
                <a16:creationId xmlns:a16="http://schemas.microsoft.com/office/drawing/2014/main" id="{484EEFC2-AE79-45A1-8D34-13E67A263751}"/>
              </a:ext>
            </a:extLst>
          </p:cNvPr>
          <p:cNvSpPr/>
          <p:nvPr/>
        </p:nvSpPr>
        <p:spPr>
          <a:xfrm>
            <a:off x="1303257" y="1273688"/>
            <a:ext cx="10717301" cy="5007781"/>
          </a:xfrm>
          <a:prstGeom prst="rect">
            <a:avLst/>
          </a:prstGeom>
        </p:spPr>
        <p:txBody>
          <a:bodyPr wrap="square">
            <a:spAutoFit/>
          </a:bodyPr>
          <a:lstStyle/>
          <a:p>
            <a:pPr marL="685800" indent="-457200" algn="just">
              <a:lnSpc>
                <a:spcPct val="115000"/>
              </a:lnSpc>
              <a:spcAft>
                <a:spcPts val="0"/>
              </a:spcAft>
              <a:buFont typeface="Arial" panose="020B0604020202020204" pitchFamily="34" charset="0"/>
              <a:buChar char="•"/>
            </a:pPr>
            <a:r>
              <a:rPr lang="el-GR" sz="2800" b="1" dirty="0">
                <a:latin typeface="Times New Roman" panose="02020603050405020304" pitchFamily="18" charset="0"/>
                <a:ea typeface="Arial" panose="020B0604020202020204" pitchFamily="34" charset="0"/>
                <a:cs typeface="Times New Roman" panose="02020603050405020304" pitchFamily="18" charset="0"/>
              </a:rPr>
              <a:t>Η επιλογή του κριτηρίου επηρεάζει σημαντικά το επίπεδο </a:t>
            </a:r>
            <a:r>
              <a:rPr lang="en-US" sz="2800" b="1" dirty="0">
                <a:latin typeface="Times New Roman" panose="02020603050405020304" pitchFamily="18" charset="0"/>
                <a:ea typeface="Arial" panose="020B0604020202020204" pitchFamily="34" charset="0"/>
                <a:cs typeface="Times New Roman" panose="02020603050405020304" pitchFamily="18" charset="0"/>
              </a:rPr>
              <a:t>van Hiele</a:t>
            </a:r>
            <a:r>
              <a:rPr lang="el-GR" sz="2800" b="1" dirty="0">
                <a:latin typeface="Times New Roman" panose="02020603050405020304" pitchFamily="18" charset="0"/>
                <a:ea typeface="Arial" panose="020B0604020202020204" pitchFamily="34" charset="0"/>
                <a:cs typeface="Times New Roman" panose="02020603050405020304" pitchFamily="18" charset="0"/>
              </a:rPr>
              <a:t> που αντιστοιχίζεται σε έναν φοιτητή. </a:t>
            </a:r>
            <a:endParaRPr lang="en-US" sz="2800" b="1" dirty="0">
              <a:latin typeface="Times New Roman" panose="02020603050405020304" pitchFamily="18" charset="0"/>
              <a:ea typeface="Arial" panose="020B0604020202020204" pitchFamily="34" charset="0"/>
              <a:cs typeface="Times New Roman" panose="02020603050405020304" pitchFamily="18" charset="0"/>
            </a:endParaRPr>
          </a:p>
          <a:p>
            <a:pPr marL="457200" algn="just">
              <a:lnSpc>
                <a:spcPct val="115000"/>
              </a:lnSpc>
              <a:spcAft>
                <a:spcPts val="0"/>
              </a:spcAft>
            </a:pPr>
            <a:r>
              <a:rPr lang="el-GR" sz="2800" dirty="0">
                <a:latin typeface="Times New Roman" panose="02020603050405020304" pitchFamily="18" charset="0"/>
                <a:ea typeface="Arial" panose="020B0604020202020204" pitchFamily="34" charset="0"/>
                <a:cs typeface="Times New Roman" panose="02020603050405020304" pitchFamily="18" charset="0"/>
              </a:rPr>
              <a:t>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Με το ελαστικό κριτήριο το </a:t>
            </a:r>
            <a:r>
              <a:rPr lang="el-GR" sz="2800" b="1" dirty="0">
                <a:latin typeface="Times New Roman" panose="02020603050405020304" pitchFamily="18" charset="0"/>
                <a:ea typeface="Arial" panose="020B0604020202020204" pitchFamily="34" charset="0"/>
                <a:cs typeface="Times New Roman" panose="02020603050405020304" pitchFamily="18" charset="0"/>
              </a:rPr>
              <a:t>2,72%</a:t>
            </a:r>
            <a:r>
              <a:rPr lang="el-GR" sz="2800" dirty="0">
                <a:latin typeface="Times New Roman" panose="02020603050405020304" pitchFamily="18" charset="0"/>
                <a:ea typeface="Arial" panose="020B0604020202020204" pitchFamily="34" charset="0"/>
                <a:cs typeface="Times New Roman" panose="02020603050405020304" pitchFamily="18" charset="0"/>
              </a:rPr>
              <a:t>  βρίσκονται στο επίπεδο 0. </a:t>
            </a: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Με το αυστηρό κριτήριο το </a:t>
            </a:r>
            <a:r>
              <a:rPr lang="el-GR" sz="2800" b="1" dirty="0">
                <a:latin typeface="Times New Roman" panose="02020603050405020304" pitchFamily="18" charset="0"/>
                <a:ea typeface="Arial" panose="020B0604020202020204" pitchFamily="34" charset="0"/>
                <a:cs typeface="Times New Roman" panose="02020603050405020304" pitchFamily="18" charset="0"/>
              </a:rPr>
              <a:t>27,21%</a:t>
            </a:r>
            <a:r>
              <a:rPr lang="el-GR" sz="2800" dirty="0">
                <a:latin typeface="Times New Roman" panose="02020603050405020304" pitchFamily="18" charset="0"/>
                <a:ea typeface="Arial" panose="020B0604020202020204" pitchFamily="34" charset="0"/>
                <a:cs typeface="Times New Roman" panose="02020603050405020304" pitchFamily="18" charset="0"/>
              </a:rPr>
              <a:t> βρίσκονται στο επίπεδο 0. </a:t>
            </a:r>
          </a:p>
          <a:p>
            <a:pPr marL="914400" lvl="1" algn="just">
              <a:lnSpc>
                <a:spcPct val="115000"/>
              </a:lnSpc>
            </a:pPr>
            <a:endParaRPr lang="el-GR" sz="2800" dirty="0">
              <a:latin typeface="Times New Roman" panose="02020603050405020304" pitchFamily="18" charset="0"/>
              <a:ea typeface="Arial" panose="020B0604020202020204" pitchFamily="34" charset="0"/>
              <a:cs typeface="Times New Roman" panose="02020603050405020304" pitchFamily="18" charset="0"/>
            </a:endParaRP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Με το ελαστικό κριτήριο το </a:t>
            </a:r>
            <a:r>
              <a:rPr lang="el-GR" sz="2800" b="1" dirty="0">
                <a:latin typeface="Times New Roman" panose="02020603050405020304" pitchFamily="18" charset="0"/>
                <a:ea typeface="Arial" panose="020B0604020202020204" pitchFamily="34" charset="0"/>
                <a:cs typeface="Times New Roman" panose="02020603050405020304" pitchFamily="18" charset="0"/>
              </a:rPr>
              <a:t>28,57%</a:t>
            </a:r>
            <a:r>
              <a:rPr lang="el-GR" sz="2800" dirty="0">
                <a:latin typeface="Times New Roman" panose="02020603050405020304" pitchFamily="18" charset="0"/>
                <a:ea typeface="Arial" panose="020B0604020202020204" pitchFamily="34" charset="0"/>
                <a:cs typeface="Times New Roman" panose="02020603050405020304" pitchFamily="18" charset="0"/>
              </a:rPr>
              <a:t> βρίσκονται στο επίπεδο 1. </a:t>
            </a: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Με το αυστηρό  κριτήριο το </a:t>
            </a:r>
            <a:r>
              <a:rPr lang="el-GR" sz="2800" b="1" dirty="0">
                <a:latin typeface="Times New Roman" panose="02020603050405020304" pitchFamily="18" charset="0"/>
                <a:ea typeface="Arial" panose="020B0604020202020204" pitchFamily="34" charset="0"/>
                <a:cs typeface="Times New Roman" panose="02020603050405020304" pitchFamily="18" charset="0"/>
              </a:rPr>
              <a:t>38,78%</a:t>
            </a:r>
            <a:r>
              <a:rPr lang="el-GR" sz="2800" dirty="0">
                <a:latin typeface="Times New Roman" panose="02020603050405020304" pitchFamily="18" charset="0"/>
                <a:ea typeface="Arial" panose="020B0604020202020204" pitchFamily="34" charset="0"/>
                <a:cs typeface="Times New Roman" panose="02020603050405020304" pitchFamily="18" charset="0"/>
              </a:rPr>
              <a:t> βρίσκονται στο επίπεδο 1.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914400" lvl="1" algn="just">
              <a:lnSpc>
                <a:spcPct val="115000"/>
              </a:lnSpc>
            </a:pPr>
            <a:r>
              <a:rPr lang="el-GR" sz="2800" dirty="0">
                <a:latin typeface="Times New Roman" panose="02020603050405020304" pitchFamily="18" charset="0"/>
                <a:ea typeface="Arial" panose="020B0604020202020204" pitchFamily="34" charset="0"/>
                <a:cs typeface="Times New Roman" panose="02020603050405020304" pitchFamily="18" charset="0"/>
              </a:rPr>
              <a:t>Για το επίπεδο 2 τα αντίστοιχα ποσοστά είναι </a:t>
            </a:r>
            <a:r>
              <a:rPr lang="el-GR" sz="2800" b="1" dirty="0">
                <a:latin typeface="Times New Roman" panose="02020603050405020304" pitchFamily="18" charset="0"/>
                <a:ea typeface="Arial" panose="020B0604020202020204" pitchFamily="34" charset="0"/>
                <a:cs typeface="Times New Roman" panose="02020603050405020304" pitchFamily="18" charset="0"/>
              </a:rPr>
              <a:t>19,73%</a:t>
            </a:r>
            <a:r>
              <a:rPr lang="el-GR" sz="2800" dirty="0">
                <a:latin typeface="Times New Roman" panose="02020603050405020304" pitchFamily="18" charset="0"/>
                <a:ea typeface="Arial" panose="020B0604020202020204" pitchFamily="34" charset="0"/>
                <a:cs typeface="Times New Roman" panose="02020603050405020304" pitchFamily="18" charset="0"/>
              </a:rPr>
              <a:t> και </a:t>
            </a:r>
            <a:r>
              <a:rPr lang="el-GR" sz="2800" b="1" dirty="0">
                <a:latin typeface="Times New Roman" panose="02020603050405020304" pitchFamily="18" charset="0"/>
                <a:ea typeface="Arial" panose="020B0604020202020204" pitchFamily="34" charset="0"/>
                <a:cs typeface="Times New Roman" panose="02020603050405020304" pitchFamily="18" charset="0"/>
              </a:rPr>
              <a:t>14,97%</a:t>
            </a:r>
            <a:r>
              <a:rPr lang="el-GR" sz="2800" dirty="0">
                <a:latin typeface="Times New Roman" panose="02020603050405020304" pitchFamily="18" charset="0"/>
                <a:ea typeface="Arial" panose="020B0604020202020204" pitchFamily="34" charset="0"/>
                <a:cs typeface="Times New Roman" panose="02020603050405020304" pitchFamily="18" charset="0"/>
              </a:rPr>
              <a:t>.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p:txBody>
      </p:sp>
      <p:sp>
        <p:nvSpPr>
          <p:cNvPr id="7" name="Title 1">
            <a:extLst>
              <a:ext uri="{FF2B5EF4-FFF2-40B4-BE49-F238E27FC236}">
                <a16:creationId xmlns:a16="http://schemas.microsoft.com/office/drawing/2014/main" id="{D13F2004-26CD-438B-BB0E-BF547A12503C}"/>
              </a:ext>
            </a:extLst>
          </p:cNvPr>
          <p:cNvSpPr txBox="1">
            <a:spLocks/>
          </p:cNvSpPr>
          <p:nvPr/>
        </p:nvSpPr>
        <p:spPr bwMode="auto">
          <a:xfrm>
            <a:off x="-363648" y="257444"/>
            <a:ext cx="3451621" cy="1016244"/>
          </a:xfrm>
          <a:prstGeom prst="ellipse">
            <a:avLst/>
          </a:prstGeom>
          <a:solidFill>
            <a:srgbClr val="262626"/>
          </a:solidFill>
          <a:ln w="174625" cmpd="thinThick">
            <a:solidFill>
              <a:srgbClr val="262626"/>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Autofit/>
          </a:bodyPr>
          <a:lst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a:lstStyle>
          <a:p>
            <a:pPr algn="ctr" defTabSz="914400">
              <a:lnSpc>
                <a:spcPct val="90000"/>
              </a:lnSpc>
            </a:pPr>
            <a:r>
              <a:rPr lang="el-GR" sz="2800" dirty="0">
                <a:solidFill>
                  <a:srgbClr val="FFFFFF"/>
                </a:solidFill>
                <a:latin typeface="Times New Roman" panose="02020603050405020304" pitchFamily="18" charset="0"/>
                <a:cs typeface="Times New Roman" panose="02020603050405020304" pitchFamily="18" charset="0"/>
              </a:rPr>
              <a:t>Παρατηρήσεις </a:t>
            </a:r>
            <a:endParaRPr lang="en-US" sz="2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335513"/>
      </p:ext>
    </p:extLst>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D6722EC-0EF7-4875-B884-F611F6D8FFCF}"/>
              </a:ext>
            </a:extLst>
          </p:cNvPr>
          <p:cNvSpPr/>
          <p:nvPr/>
        </p:nvSpPr>
        <p:spPr>
          <a:xfrm>
            <a:off x="945299" y="437132"/>
            <a:ext cx="10075123" cy="584775"/>
          </a:xfrm>
          <a:prstGeom prst="rect">
            <a:avLst/>
          </a:prstGeom>
        </p:spPr>
        <p:txBody>
          <a:bodyPr wrap="square">
            <a:spAutoFit/>
          </a:bodyPr>
          <a:lstStyle/>
          <a:p>
            <a:pPr algn="ctr"/>
            <a:r>
              <a:rPr lang="el-GR" sz="3200" b="1" dirty="0">
                <a:latin typeface="Times New Roman" panose="02020603050405020304" pitchFamily="18" charset="0"/>
                <a:ea typeface="Arial" panose="020B0604020202020204" pitchFamily="34" charset="0"/>
              </a:rPr>
              <a:t>Ιστορική αναδρομή της  Γεωμετρίας</a:t>
            </a:r>
            <a:endParaRPr lang="en-US" sz="3200" dirty="0"/>
          </a:p>
        </p:txBody>
      </p:sp>
      <p:sp>
        <p:nvSpPr>
          <p:cNvPr id="2" name="Rectangle 1">
            <a:extLst>
              <a:ext uri="{FF2B5EF4-FFF2-40B4-BE49-F238E27FC236}">
                <a16:creationId xmlns:a16="http://schemas.microsoft.com/office/drawing/2014/main" id="{6158AE9C-9B6A-4AE9-BF59-210C2F253BD1}"/>
              </a:ext>
            </a:extLst>
          </p:cNvPr>
          <p:cNvSpPr/>
          <p:nvPr/>
        </p:nvSpPr>
        <p:spPr>
          <a:xfrm>
            <a:off x="428652" y="1390451"/>
            <a:ext cx="4892856" cy="4511813"/>
          </a:xfrm>
          <a:prstGeom prst="rect">
            <a:avLst/>
          </a:prstGeom>
        </p:spPr>
        <p:txBody>
          <a:bodyPr wrap="square">
            <a:spAutoFit/>
          </a:bodyPr>
          <a:lstStyle/>
          <a:p>
            <a:pPr algn="ctr">
              <a:lnSpc>
                <a:spcPct val="115000"/>
              </a:lnSpc>
              <a:spcAft>
                <a:spcPts val="0"/>
              </a:spcAft>
            </a:pPr>
            <a:r>
              <a:rPr lang="el-GR" sz="2800" dirty="0">
                <a:latin typeface="Times New Roman" panose="02020603050405020304" pitchFamily="18" charset="0"/>
                <a:ea typeface="Arial" panose="020B0604020202020204" pitchFamily="34" charset="0"/>
              </a:rPr>
              <a:t>Κατά την </a:t>
            </a:r>
            <a:r>
              <a:rPr lang="el-GR" sz="2800" b="1" dirty="0">
                <a:latin typeface="Times New Roman" panose="02020603050405020304" pitchFamily="18" charset="0"/>
                <a:ea typeface="Arial" panose="020B0604020202020204" pitchFamily="34" charset="0"/>
              </a:rPr>
              <a:t>Ελληνιστική Εποχή</a:t>
            </a: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Νέες μέθοδοι υπολογισμού επιφανειών και όγκων .</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Αφηρημένες θεωρίες για νέα γεωμετρικά αντικείμενα.</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 Προσπάθειες απόδειξης του 5</a:t>
            </a:r>
            <a:r>
              <a:rPr lang="el-GR" sz="2800" baseline="30000" dirty="0">
                <a:latin typeface="Times New Roman" panose="02020603050405020304" pitchFamily="18" charset="0"/>
                <a:ea typeface="Arial" panose="020B0604020202020204" pitchFamily="34" charset="0"/>
              </a:rPr>
              <a:t>ου</a:t>
            </a:r>
            <a:r>
              <a:rPr lang="el-GR" sz="2800" dirty="0">
                <a:latin typeface="Times New Roman" panose="02020603050405020304" pitchFamily="18" charset="0"/>
                <a:ea typeface="Arial" panose="020B0604020202020204" pitchFamily="34" charset="0"/>
              </a:rPr>
              <a:t>  αιτήματος του Ευκλείδη.</a:t>
            </a:r>
            <a:endParaRPr lang="en-US" sz="2400" dirty="0">
              <a:effectLst/>
              <a:latin typeface="Arial" panose="020B0604020202020204" pitchFamily="34" charset="0"/>
              <a:ea typeface="Arial" panose="020B0604020202020204" pitchFamily="34" charset="0"/>
            </a:endParaRPr>
          </a:p>
        </p:txBody>
      </p:sp>
      <p:sp>
        <p:nvSpPr>
          <p:cNvPr id="3" name="Rectangle 2">
            <a:extLst>
              <a:ext uri="{FF2B5EF4-FFF2-40B4-BE49-F238E27FC236}">
                <a16:creationId xmlns:a16="http://schemas.microsoft.com/office/drawing/2014/main" id="{4FD98AFF-B19B-499C-9D1F-24DD6B63C916}"/>
              </a:ext>
            </a:extLst>
          </p:cNvPr>
          <p:cNvSpPr/>
          <p:nvPr/>
        </p:nvSpPr>
        <p:spPr>
          <a:xfrm>
            <a:off x="6096000" y="1390451"/>
            <a:ext cx="5371070" cy="1043171"/>
          </a:xfrm>
          <a:prstGeom prst="rect">
            <a:avLst/>
          </a:prstGeom>
        </p:spPr>
        <p:txBody>
          <a:bodyPr wrap="square">
            <a:spAutoFit/>
          </a:bodyPr>
          <a:lstStyle/>
          <a:p>
            <a:pPr algn="ctr">
              <a:lnSpc>
                <a:spcPct val="115000"/>
              </a:lnSpc>
              <a:spcAft>
                <a:spcPts val="0"/>
              </a:spcAft>
            </a:pPr>
            <a:r>
              <a:rPr lang="el-GR" sz="2800" b="1" dirty="0">
                <a:latin typeface="Times New Roman" panose="02020603050405020304" pitchFamily="18" charset="0"/>
                <a:ea typeface="Arial" panose="020B0604020202020204" pitchFamily="34" charset="0"/>
              </a:rPr>
              <a:t>Η Ευρωπαϊκή Αναγέννηση</a:t>
            </a:r>
          </a:p>
          <a:p>
            <a:pPr marL="457200" indent="-457200" algn="just">
              <a:lnSpc>
                <a:spcPct val="115000"/>
              </a:lnSpc>
              <a:spcAft>
                <a:spcPts val="0"/>
              </a:spcAft>
              <a:buFont typeface="Arial" panose="020B0604020202020204" pitchFamily="34" charset="0"/>
              <a:buChar char="•"/>
            </a:pPr>
            <a:r>
              <a:rPr lang="el-GR" sz="2800" b="1" dirty="0">
                <a:latin typeface="Times New Roman" panose="02020603050405020304" pitchFamily="18" charset="0"/>
                <a:ea typeface="Arial" panose="020B0604020202020204" pitchFamily="34" charset="0"/>
              </a:rPr>
              <a:t>Αναλυτική Γεωμετρία</a:t>
            </a:r>
            <a:r>
              <a:rPr lang="el-GR" sz="2800" dirty="0">
                <a:latin typeface="Times New Roman" panose="02020603050405020304" pitchFamily="18" charset="0"/>
                <a:ea typeface="Arial" panose="020B0604020202020204" pitchFamily="34" charset="0"/>
              </a:rPr>
              <a:t>.</a:t>
            </a:r>
            <a:endParaRPr lang="en-US" sz="2400" dirty="0">
              <a:effectLst/>
              <a:latin typeface="Arial" panose="020B0604020202020204" pitchFamily="34" charset="0"/>
              <a:ea typeface="Arial" panose="020B0604020202020204" pitchFamily="34" charset="0"/>
            </a:endParaRPr>
          </a:p>
        </p:txBody>
      </p:sp>
      <p:sp>
        <p:nvSpPr>
          <p:cNvPr id="5" name="Rectangle 4">
            <a:extLst>
              <a:ext uri="{FF2B5EF4-FFF2-40B4-BE49-F238E27FC236}">
                <a16:creationId xmlns:a16="http://schemas.microsoft.com/office/drawing/2014/main" id="{78EBD8FD-D7FB-45D6-B279-ABC3F2F9681F}"/>
              </a:ext>
            </a:extLst>
          </p:cNvPr>
          <p:cNvSpPr/>
          <p:nvPr/>
        </p:nvSpPr>
        <p:spPr>
          <a:xfrm>
            <a:off x="6096000" y="2802166"/>
            <a:ext cx="5667348" cy="3025252"/>
          </a:xfrm>
          <a:prstGeom prst="rect">
            <a:avLst/>
          </a:prstGeom>
        </p:spPr>
        <p:txBody>
          <a:bodyPr wrap="square">
            <a:spAutoFit/>
          </a:bodyPr>
          <a:lstStyle/>
          <a:p>
            <a:pPr algn="ctr">
              <a:lnSpc>
                <a:spcPct val="115000"/>
              </a:lnSpc>
              <a:spcAft>
                <a:spcPts val="0"/>
              </a:spcAft>
            </a:pPr>
            <a:r>
              <a:rPr lang="el-GR" sz="2800" b="1" dirty="0">
                <a:latin typeface="Times New Roman" panose="02020603050405020304" pitchFamily="18" charset="0"/>
                <a:ea typeface="Arial" panose="020B0604020202020204" pitchFamily="34" charset="0"/>
              </a:rPr>
              <a:t> 17ος αιώνας: </a:t>
            </a:r>
          </a:p>
          <a:p>
            <a:pPr marL="457200" indent="-457200" algn="just">
              <a:lnSpc>
                <a:spcPct val="115000"/>
              </a:lnSpc>
              <a:spcAft>
                <a:spcPts val="0"/>
              </a:spcAft>
              <a:buFont typeface="Arial" panose="020B0604020202020204" pitchFamily="34" charset="0"/>
              <a:buChar char="•"/>
            </a:pPr>
            <a:r>
              <a:rPr lang="el-GR" sz="2800" b="1" dirty="0">
                <a:latin typeface="Times New Roman" panose="02020603050405020304" pitchFamily="18" charset="0"/>
                <a:ea typeface="Arial" panose="020B0604020202020204" pitchFamily="34" charset="0"/>
              </a:rPr>
              <a:t>Προβολική Γεωμετρία </a:t>
            </a:r>
          </a:p>
          <a:p>
            <a:pPr marL="285750" indent="-285750" algn="just">
              <a:lnSpc>
                <a:spcPct val="115000"/>
              </a:lnSpc>
              <a:spcAft>
                <a:spcPts val="0"/>
              </a:spcAft>
              <a:buFont typeface="Wingdings" panose="05000000000000000000" pitchFamily="2" charset="2"/>
              <a:buChar char="Ø"/>
            </a:pPr>
            <a:endParaRPr lang="el-GR" sz="2800" b="1" dirty="0">
              <a:latin typeface="Times New Roman" panose="02020603050405020304" pitchFamily="18" charset="0"/>
              <a:ea typeface="Arial" panose="020B0604020202020204" pitchFamily="34" charset="0"/>
            </a:endParaRPr>
          </a:p>
          <a:p>
            <a:pPr algn="ctr">
              <a:lnSpc>
                <a:spcPct val="115000"/>
              </a:lnSpc>
              <a:spcAft>
                <a:spcPts val="0"/>
              </a:spcAft>
            </a:pPr>
            <a:r>
              <a:rPr lang="el-GR" sz="2800" dirty="0">
                <a:latin typeface="Times New Roman" panose="02020603050405020304" pitchFamily="18" charset="0"/>
                <a:ea typeface="Arial" panose="020B0604020202020204" pitchFamily="34" charset="0"/>
              </a:rPr>
              <a:t> </a:t>
            </a:r>
            <a:r>
              <a:rPr lang="el-GR" sz="2800" b="1" dirty="0">
                <a:latin typeface="Times New Roman" panose="02020603050405020304" pitchFamily="18" charset="0"/>
                <a:ea typeface="Arial" panose="020B0604020202020204" pitchFamily="34" charset="0"/>
              </a:rPr>
              <a:t>18ος αιώνας: </a:t>
            </a: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Ο διαφορικός λογισμός γεννάει  τη </a:t>
            </a:r>
            <a:r>
              <a:rPr lang="el-GR" sz="2800" b="1" dirty="0">
                <a:latin typeface="Times New Roman" panose="02020603050405020304" pitchFamily="18" charset="0"/>
                <a:ea typeface="Arial" panose="020B0604020202020204" pitchFamily="34" charset="0"/>
              </a:rPr>
              <a:t>Διαφορική Γεωμετρία</a:t>
            </a:r>
            <a:r>
              <a:rPr lang="el-GR" sz="2800" dirty="0">
                <a:latin typeface="Times New Roman" panose="02020603050405020304" pitchFamily="18" charset="0"/>
                <a:ea typeface="Arial" panose="020B0604020202020204" pitchFamily="34" charset="0"/>
              </a:rPr>
              <a:t>. </a:t>
            </a:r>
            <a:endParaRPr lang="en-US" sz="24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855822929"/>
      </p:ext>
    </p:extLst>
  </p:cSld>
  <p:clrMapOvr>
    <a:masterClrMapping/>
  </p:clrMapOvr>
  <p:transition spd="med">
    <p:wipe/>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40</a:t>
            </a:fld>
            <a:endParaRPr lang="en-US" altLang="en-US" sz="1200">
              <a:solidFill>
                <a:srgbClr val="898989"/>
              </a:solidFill>
            </a:endParaRPr>
          </a:p>
        </p:txBody>
      </p:sp>
      <p:sp>
        <p:nvSpPr>
          <p:cNvPr id="3" name="Rectangle 2">
            <a:extLst>
              <a:ext uri="{FF2B5EF4-FFF2-40B4-BE49-F238E27FC236}">
                <a16:creationId xmlns:a16="http://schemas.microsoft.com/office/drawing/2014/main" id="{484EEFC2-AE79-45A1-8D34-13E67A263751}"/>
              </a:ext>
            </a:extLst>
          </p:cNvPr>
          <p:cNvSpPr/>
          <p:nvPr/>
        </p:nvSpPr>
        <p:spPr>
          <a:xfrm>
            <a:off x="2013557" y="853049"/>
            <a:ext cx="9856709" cy="5503301"/>
          </a:xfrm>
          <a:prstGeom prst="rect">
            <a:avLst/>
          </a:prstGeom>
        </p:spPr>
        <p:txBody>
          <a:bodyPr wrap="square">
            <a:spAutoFit/>
          </a:bodyPr>
          <a:lstStyle/>
          <a:p>
            <a:pPr marL="228600" algn="just">
              <a:lnSpc>
                <a:spcPct val="115000"/>
              </a:lnSpc>
              <a:spcAft>
                <a:spcPts val="0"/>
              </a:spcAft>
            </a:pPr>
            <a:r>
              <a:rPr lang="el-GR" sz="2800" dirty="0">
                <a:latin typeface="Times New Roman" panose="02020603050405020304" pitchFamily="18" charset="0"/>
                <a:ea typeface="Arial" panose="020B0604020202020204" pitchFamily="34" charset="0"/>
                <a:cs typeface="Times New Roman" panose="02020603050405020304" pitchFamily="18" charset="0"/>
              </a:rPr>
              <a:t>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lvl="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Στα επίπεδα 3 και 4, τα ποσοστά των φοιτητών που κατατάσσονται με βάση το αυστηρό κριτήριο είναι μικρά.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algn="just">
              <a:lnSpc>
                <a:spcPct val="115000"/>
              </a:lnSpc>
              <a:spcAft>
                <a:spcPts val="0"/>
              </a:spcAft>
            </a:pPr>
            <a:r>
              <a:rPr lang="el-GR" sz="2800" dirty="0">
                <a:latin typeface="Times New Roman" panose="02020603050405020304" pitchFamily="18" charset="0"/>
                <a:ea typeface="Arial" panose="020B0604020202020204" pitchFamily="34" charset="0"/>
                <a:cs typeface="Times New Roman" panose="02020603050405020304" pitchFamily="18" charset="0"/>
              </a:rPr>
              <a:t>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lvl="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Οι φοιτητές που βρίσκονται </a:t>
            </a:r>
            <a:r>
              <a:rPr lang="el-GR" sz="2800" b="1" dirty="0">
                <a:latin typeface="Times New Roman" panose="02020603050405020304" pitchFamily="18" charset="0"/>
                <a:ea typeface="Arial" panose="020B0604020202020204" pitchFamily="34" charset="0"/>
                <a:cs typeface="Times New Roman" panose="02020603050405020304" pitchFamily="18" charset="0"/>
              </a:rPr>
              <a:t>στο 3</a:t>
            </a:r>
            <a:r>
              <a:rPr lang="el-GR" sz="2800" b="1" baseline="30000" dirty="0">
                <a:latin typeface="Times New Roman" panose="02020603050405020304" pitchFamily="18" charset="0"/>
                <a:ea typeface="Arial" panose="020B0604020202020204" pitchFamily="34" charset="0"/>
                <a:cs typeface="Times New Roman" panose="02020603050405020304" pitchFamily="18" charset="0"/>
              </a:rPr>
              <a:t>ο</a:t>
            </a:r>
            <a:r>
              <a:rPr lang="el-GR" sz="2800" b="1" dirty="0">
                <a:latin typeface="Times New Roman" panose="02020603050405020304" pitchFamily="18" charset="0"/>
                <a:ea typeface="Arial" panose="020B0604020202020204" pitchFamily="34" charset="0"/>
                <a:cs typeface="Times New Roman" panose="02020603050405020304" pitchFamily="18" charset="0"/>
              </a:rPr>
              <a:t>  επίπεδο με το ελαστικό κριτήριο είναι τριπλάσιοι από εκείνους με το αυστηρό κριτήριο</a:t>
            </a:r>
            <a:r>
              <a:rPr lang="el-GR" sz="2800" dirty="0">
                <a:latin typeface="Times New Roman" panose="02020603050405020304" pitchFamily="18" charset="0"/>
                <a:ea typeface="Arial" panose="020B0604020202020204" pitchFamily="34" charset="0"/>
                <a:cs typeface="Times New Roman" panose="02020603050405020304" pitchFamily="18" charset="0"/>
              </a:rPr>
              <a:t>.</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a:lnSpc>
                <a:spcPct val="115000"/>
              </a:lnSpc>
              <a:spcAft>
                <a:spcPts val="0"/>
              </a:spcAft>
            </a:pP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457200" lvl="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cs typeface="Times New Roman" panose="02020603050405020304" pitchFamily="18" charset="0"/>
              </a:rPr>
              <a:t>Οι φοιτητές που βρίσκονται </a:t>
            </a:r>
            <a:r>
              <a:rPr lang="el-GR" sz="2800" b="1" dirty="0">
                <a:latin typeface="Times New Roman" panose="02020603050405020304" pitchFamily="18" charset="0"/>
                <a:ea typeface="Arial" panose="020B0604020202020204" pitchFamily="34" charset="0"/>
                <a:cs typeface="Times New Roman" panose="02020603050405020304" pitchFamily="18" charset="0"/>
              </a:rPr>
              <a:t>στο 4</a:t>
            </a:r>
            <a:r>
              <a:rPr lang="el-GR" sz="2800" b="1" baseline="30000" dirty="0">
                <a:latin typeface="Times New Roman" panose="02020603050405020304" pitchFamily="18" charset="0"/>
                <a:ea typeface="Arial" panose="020B0604020202020204" pitchFamily="34" charset="0"/>
                <a:cs typeface="Times New Roman" panose="02020603050405020304" pitchFamily="18" charset="0"/>
              </a:rPr>
              <a:t>ο</a:t>
            </a:r>
            <a:r>
              <a:rPr lang="el-GR" sz="2800" b="1" dirty="0">
                <a:latin typeface="Times New Roman" panose="02020603050405020304" pitchFamily="18" charset="0"/>
                <a:ea typeface="Arial" panose="020B0604020202020204" pitchFamily="34" charset="0"/>
                <a:cs typeface="Times New Roman" panose="02020603050405020304" pitchFamily="18" charset="0"/>
              </a:rPr>
              <a:t> επίπεδο με το ελαστικό κριτήριο είναι επταπλάσιοι από εκείνους με το αυστηρό κριτήριο.</a:t>
            </a:r>
            <a:endParaRPr lang="en-US" sz="2800" b="1" dirty="0">
              <a:latin typeface="Times New Roman" panose="02020603050405020304" pitchFamily="18" charset="0"/>
              <a:ea typeface="Arial" panose="020B0604020202020204" pitchFamily="34" charset="0"/>
              <a:cs typeface="Times New Roman" panose="02020603050405020304" pitchFamily="18" charset="0"/>
            </a:endParaRPr>
          </a:p>
        </p:txBody>
      </p:sp>
      <p:sp>
        <p:nvSpPr>
          <p:cNvPr id="7" name="Title 1">
            <a:extLst>
              <a:ext uri="{FF2B5EF4-FFF2-40B4-BE49-F238E27FC236}">
                <a16:creationId xmlns:a16="http://schemas.microsoft.com/office/drawing/2014/main" id="{1792D079-DC72-4115-97E4-2C5BC2122752}"/>
              </a:ext>
            </a:extLst>
          </p:cNvPr>
          <p:cNvSpPr txBox="1">
            <a:spLocks/>
          </p:cNvSpPr>
          <p:nvPr/>
        </p:nvSpPr>
        <p:spPr bwMode="auto">
          <a:xfrm>
            <a:off x="-423610" y="199610"/>
            <a:ext cx="3451621" cy="1016244"/>
          </a:xfrm>
          <a:prstGeom prst="ellipse">
            <a:avLst/>
          </a:prstGeom>
          <a:solidFill>
            <a:srgbClr val="262626"/>
          </a:solidFill>
          <a:ln w="174625" cmpd="thinThick">
            <a:solidFill>
              <a:srgbClr val="262626"/>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Autofit/>
          </a:bodyPr>
          <a:lst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a:lstStyle>
          <a:p>
            <a:pPr algn="ctr" defTabSz="914400">
              <a:lnSpc>
                <a:spcPct val="90000"/>
              </a:lnSpc>
            </a:pPr>
            <a:r>
              <a:rPr lang="el-GR" sz="2800" dirty="0">
                <a:solidFill>
                  <a:srgbClr val="FFFFFF"/>
                </a:solidFill>
                <a:latin typeface="Times New Roman" panose="02020603050405020304" pitchFamily="18" charset="0"/>
                <a:cs typeface="Times New Roman" panose="02020603050405020304" pitchFamily="18" charset="0"/>
              </a:rPr>
              <a:t>Παρατηρήσεις </a:t>
            </a:r>
            <a:endParaRPr lang="en-US" sz="2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725590"/>
      </p:ext>
    </p:extLst>
  </p:cSld>
  <p:clrMapOvr>
    <a:masterClrMapping/>
  </p:clrMapOvr>
  <p:transition spd="med">
    <p:wip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41</a:t>
            </a:fld>
            <a:endParaRPr lang="en-US" altLang="en-US" sz="1200">
              <a:solidFill>
                <a:srgbClr val="898989"/>
              </a:solidFill>
            </a:endParaRPr>
          </a:p>
        </p:txBody>
      </p:sp>
      <p:pic>
        <p:nvPicPr>
          <p:cNvPr id="7" name="Picture 6">
            <a:extLst>
              <a:ext uri="{FF2B5EF4-FFF2-40B4-BE49-F238E27FC236}">
                <a16:creationId xmlns:a16="http://schemas.microsoft.com/office/drawing/2014/main" id="{FA3D1820-9BEE-4A2C-87F9-034F9FC111B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314423" y="2023560"/>
            <a:ext cx="8338136" cy="4196153"/>
          </a:xfrm>
          <a:prstGeom prst="rect">
            <a:avLst/>
          </a:prstGeom>
          <a:noFill/>
          <a:ln>
            <a:noFill/>
          </a:ln>
        </p:spPr>
      </p:pic>
      <p:sp>
        <p:nvSpPr>
          <p:cNvPr id="5" name="Rectangle 4">
            <a:extLst>
              <a:ext uri="{FF2B5EF4-FFF2-40B4-BE49-F238E27FC236}">
                <a16:creationId xmlns:a16="http://schemas.microsoft.com/office/drawing/2014/main" id="{3EA100EE-6FA8-4467-985A-22A23501FA33}"/>
              </a:ext>
            </a:extLst>
          </p:cNvPr>
          <p:cNvSpPr/>
          <p:nvPr/>
        </p:nvSpPr>
        <p:spPr>
          <a:xfrm>
            <a:off x="6401304" y="862054"/>
            <a:ext cx="2164375" cy="523220"/>
          </a:xfrm>
          <a:prstGeom prst="rect">
            <a:avLst/>
          </a:prstGeom>
        </p:spPr>
        <p:txBody>
          <a:bodyPr wrap="none">
            <a:spAutoFit/>
          </a:bodyPr>
          <a:lstStyle/>
          <a:p>
            <a:r>
              <a:rPr lang="el-GR" sz="2800" b="1" dirty="0">
                <a:latin typeface="Times New Roman" panose="02020603050405020304" pitchFamily="18" charset="0"/>
                <a:ea typeface="Arial" panose="020B0604020202020204" pitchFamily="34" charset="0"/>
              </a:rPr>
              <a:t>ΠΙΝΑΚΑΣ 3</a:t>
            </a:r>
            <a:endParaRPr lang="en-US" sz="2800" b="1" dirty="0"/>
          </a:p>
        </p:txBody>
      </p:sp>
      <p:sp>
        <p:nvSpPr>
          <p:cNvPr id="8" name="Title 1">
            <a:extLst>
              <a:ext uri="{FF2B5EF4-FFF2-40B4-BE49-F238E27FC236}">
                <a16:creationId xmlns:a16="http://schemas.microsoft.com/office/drawing/2014/main" id="{C9BB1FB0-BC41-4A9E-A3D7-2CDC14B81896}"/>
              </a:ext>
            </a:extLst>
          </p:cNvPr>
          <p:cNvSpPr txBox="1">
            <a:spLocks/>
          </p:cNvSpPr>
          <p:nvPr/>
        </p:nvSpPr>
        <p:spPr bwMode="auto">
          <a:xfrm>
            <a:off x="184757" y="315556"/>
            <a:ext cx="3657599" cy="2709275"/>
          </a:xfrm>
          <a:prstGeom prst="ellipse">
            <a:avLst/>
          </a:prstGeom>
          <a:solidFill>
            <a:srgbClr val="262626"/>
          </a:solidFill>
          <a:ln w="174625" cmpd="thinThick">
            <a:solidFill>
              <a:srgbClr val="262626"/>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a:bodyPr>
          <a:lst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a:lstStyle>
          <a:p>
            <a:pPr algn="ctr" defTabSz="914400">
              <a:lnSpc>
                <a:spcPct val="90000"/>
              </a:lnSpc>
            </a:pPr>
            <a:r>
              <a:rPr lang="en-US" sz="2800" dirty="0">
                <a:solidFill>
                  <a:srgbClr val="FFFFFF"/>
                </a:solidFill>
                <a:latin typeface="Times New Roman" panose="02020603050405020304" pitchFamily="18" charset="0"/>
                <a:cs typeface="Times New Roman" panose="02020603050405020304" pitchFamily="18" charset="0"/>
              </a:rPr>
              <a:t>Απ</a:t>
            </a:r>
            <a:r>
              <a:rPr lang="en-US" sz="2800" dirty="0" err="1">
                <a:solidFill>
                  <a:srgbClr val="FFFFFF"/>
                </a:solidFill>
                <a:latin typeface="Times New Roman" panose="02020603050405020304" pitchFamily="18" charset="0"/>
                <a:cs typeface="Times New Roman" panose="02020603050405020304" pitchFamily="18" charset="0"/>
              </a:rPr>
              <a:t>οτελέσμ</a:t>
            </a:r>
            <a:r>
              <a:rPr lang="en-US" sz="2800" dirty="0">
                <a:solidFill>
                  <a:srgbClr val="FFFFFF"/>
                </a:solidFill>
                <a:latin typeface="Times New Roman" panose="02020603050405020304" pitchFamily="18" charset="0"/>
                <a:cs typeface="Times New Roman" panose="02020603050405020304" pitchFamily="18" charset="0"/>
              </a:rPr>
              <a:t>ατα, κριτική αποτελεσμάτων</a:t>
            </a:r>
          </a:p>
        </p:txBody>
      </p:sp>
    </p:spTree>
    <p:extLst>
      <p:ext uri="{BB962C8B-B14F-4D97-AF65-F5344CB8AC3E}">
        <p14:creationId xmlns:p14="http://schemas.microsoft.com/office/powerpoint/2010/main" val="2932658042"/>
      </p:ext>
    </p:extLst>
  </p:cSld>
  <p:clrMapOvr>
    <a:masterClrMapping/>
  </p:clrMapOvr>
  <p:transition spd="med">
    <p:wipe/>
  </p:transition>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EC6A5CC-9301-4A09-9F3D-48FDBB89696A}"/>
              </a:ext>
            </a:extLst>
          </p:cNvPr>
          <p:cNvSpPr>
            <a:spLocks noGrp="1"/>
          </p:cNvSpPr>
          <p:nvPr>
            <p:ph type="sldNum" sz="quarter" idx="12"/>
          </p:nvPr>
        </p:nvSpPr>
        <p:spPr>
          <a:xfrm>
            <a:off x="11310257" y="6356350"/>
            <a:ext cx="560009" cy="365125"/>
          </a:xfrm>
        </p:spPr>
        <p:txBody>
          <a:bodyPr vert="horz" lIns="91440" tIns="45720" rIns="91440" bIns="45720" rtlCol="0" anchor="ctr">
            <a:normAutofit/>
          </a:bodyPr>
          <a:lstStyle/>
          <a:p>
            <a:pPr defTabSz="914400">
              <a:spcAft>
                <a:spcPts val="600"/>
              </a:spcAft>
            </a:pPr>
            <a:fld id="{E330A1CD-96EE-4C1D-8620-169AA463F50F}" type="slidenum">
              <a:rPr lang="en-US" altLang="en-US" sz="1200">
                <a:solidFill>
                  <a:srgbClr val="898989"/>
                </a:solidFill>
              </a:rPr>
              <a:pPr defTabSz="914400">
                <a:spcAft>
                  <a:spcPts val="600"/>
                </a:spcAft>
              </a:pPr>
              <a:t>42</a:t>
            </a:fld>
            <a:endParaRPr lang="en-US" altLang="en-US" sz="1200">
              <a:solidFill>
                <a:srgbClr val="898989"/>
              </a:solidFill>
            </a:endParaRPr>
          </a:p>
        </p:txBody>
      </p:sp>
      <p:graphicFrame>
        <p:nvGraphicFramePr>
          <p:cNvPr id="8" name="Chart 7">
            <a:extLst>
              <a:ext uri="{FF2B5EF4-FFF2-40B4-BE49-F238E27FC236}">
                <a16:creationId xmlns:a16="http://schemas.microsoft.com/office/drawing/2014/main" id="{1C7489AE-9E21-4809-BEB0-2AAADD5F2EE4}"/>
              </a:ext>
            </a:extLst>
          </p:cNvPr>
          <p:cNvGraphicFramePr/>
          <p:nvPr>
            <p:extLst>
              <p:ext uri="{D42A27DB-BD31-4B8C-83A1-F6EECF244321}">
                <p14:modId xmlns:p14="http://schemas.microsoft.com/office/powerpoint/2010/main" val="3760222844"/>
              </p:ext>
            </p:extLst>
          </p:nvPr>
        </p:nvGraphicFramePr>
        <p:xfrm>
          <a:off x="3238271" y="2603642"/>
          <a:ext cx="3543584" cy="319263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a:extLst>
              <a:ext uri="{FF2B5EF4-FFF2-40B4-BE49-F238E27FC236}">
                <a16:creationId xmlns:a16="http://schemas.microsoft.com/office/drawing/2014/main" id="{37693113-4B7A-4A05-A68C-3DBEF8C7B997}"/>
              </a:ext>
            </a:extLst>
          </p:cNvPr>
          <p:cNvSpPr/>
          <p:nvPr/>
        </p:nvSpPr>
        <p:spPr>
          <a:xfrm>
            <a:off x="3316146" y="5771754"/>
            <a:ext cx="3957752" cy="703591"/>
          </a:xfrm>
          <a:prstGeom prst="rect">
            <a:avLst/>
          </a:prstGeom>
        </p:spPr>
        <p:txBody>
          <a:bodyPr wrap="square">
            <a:spAutoFit/>
          </a:bodyPr>
          <a:lstStyle/>
          <a:p>
            <a:pPr algn="ctr">
              <a:lnSpc>
                <a:spcPct val="115000"/>
              </a:lnSpc>
              <a:spcAft>
                <a:spcPts val="0"/>
              </a:spcAft>
            </a:pPr>
            <a:r>
              <a:rPr lang="el-GR" b="1" dirty="0">
                <a:latin typeface="Times New Roman" panose="02020603050405020304" pitchFamily="18" charset="0"/>
                <a:ea typeface="Arial" panose="020B0604020202020204" pitchFamily="34" charset="0"/>
              </a:rPr>
              <a:t>Διάγραμμα 3:</a:t>
            </a:r>
            <a:r>
              <a:rPr lang="el-GR" dirty="0">
                <a:latin typeface="Times New Roman" panose="02020603050405020304" pitchFamily="18" charset="0"/>
                <a:ea typeface="Arial" panose="020B0604020202020204" pitchFamily="34" charset="0"/>
              </a:rPr>
              <a:t> Κατανομή φοιτητών σε επίπεδα βάση του ελαστικού κριτηρίου</a:t>
            </a:r>
            <a:endParaRPr lang="en-US" sz="1600" dirty="0">
              <a:effectLst/>
              <a:latin typeface="Arial" panose="020B0604020202020204" pitchFamily="34" charset="0"/>
              <a:ea typeface="Arial" panose="020B0604020202020204" pitchFamily="34" charset="0"/>
            </a:endParaRPr>
          </a:p>
        </p:txBody>
      </p:sp>
      <p:graphicFrame>
        <p:nvGraphicFramePr>
          <p:cNvPr id="10" name="Chart 9">
            <a:extLst>
              <a:ext uri="{FF2B5EF4-FFF2-40B4-BE49-F238E27FC236}">
                <a16:creationId xmlns:a16="http://schemas.microsoft.com/office/drawing/2014/main" id="{3A0C608F-9F91-4265-B72F-2FB189070BF9}"/>
              </a:ext>
            </a:extLst>
          </p:cNvPr>
          <p:cNvGraphicFramePr/>
          <p:nvPr>
            <p:extLst>
              <p:ext uri="{D42A27DB-BD31-4B8C-83A1-F6EECF244321}">
                <p14:modId xmlns:p14="http://schemas.microsoft.com/office/powerpoint/2010/main" val="1726387668"/>
              </p:ext>
            </p:extLst>
          </p:nvPr>
        </p:nvGraphicFramePr>
        <p:xfrm>
          <a:off x="7534115" y="2641789"/>
          <a:ext cx="3543585" cy="3094262"/>
        </p:xfrm>
        <a:graphic>
          <a:graphicData uri="http://schemas.openxmlformats.org/drawingml/2006/chart">
            <c:chart xmlns:c="http://schemas.openxmlformats.org/drawingml/2006/chart" xmlns:r="http://schemas.openxmlformats.org/officeDocument/2006/relationships" r:id="rId5"/>
          </a:graphicData>
        </a:graphic>
      </p:graphicFrame>
      <p:sp>
        <p:nvSpPr>
          <p:cNvPr id="6" name="Rectangle 5">
            <a:extLst>
              <a:ext uri="{FF2B5EF4-FFF2-40B4-BE49-F238E27FC236}">
                <a16:creationId xmlns:a16="http://schemas.microsoft.com/office/drawing/2014/main" id="{0327ADF7-E54E-49A6-B4E6-062354BF3399}"/>
              </a:ext>
            </a:extLst>
          </p:cNvPr>
          <p:cNvSpPr/>
          <p:nvPr/>
        </p:nvSpPr>
        <p:spPr>
          <a:xfrm>
            <a:off x="7195290" y="5828274"/>
            <a:ext cx="4263165" cy="646331"/>
          </a:xfrm>
          <a:prstGeom prst="rect">
            <a:avLst/>
          </a:prstGeom>
        </p:spPr>
        <p:txBody>
          <a:bodyPr wrap="square">
            <a:spAutoFit/>
          </a:bodyPr>
          <a:lstStyle/>
          <a:p>
            <a:pPr algn="ctr">
              <a:spcBef>
                <a:spcPts val="600"/>
              </a:spcBef>
              <a:spcAft>
                <a:spcPts val="600"/>
              </a:spcAft>
            </a:pPr>
            <a:r>
              <a:rPr lang="el-GR" b="1" dirty="0">
                <a:latin typeface="Times New Roman" panose="02020603050405020304" pitchFamily="18" charset="0"/>
                <a:ea typeface="Times New Roman" panose="02020603050405020304" pitchFamily="18" charset="0"/>
                <a:cs typeface="Times New Roman" panose="02020603050405020304" pitchFamily="18" charset="0"/>
              </a:rPr>
              <a:t>Διάγραμμα 4: </a:t>
            </a:r>
            <a:r>
              <a:rPr lang="el-GR" dirty="0">
                <a:latin typeface="Times New Roman" panose="02020603050405020304" pitchFamily="18" charset="0"/>
                <a:ea typeface="Times New Roman" panose="02020603050405020304" pitchFamily="18" charset="0"/>
                <a:cs typeface="Times New Roman" panose="02020603050405020304" pitchFamily="18" charset="0"/>
              </a:rPr>
              <a:t>Κατανομή μαθητών σε επίπεδα βάση του αυστηρού κριτηρίου.</a:t>
            </a:r>
            <a:endParaRPr lang="en-US" sz="1200" b="1" dirty="0">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11" name="Title 1">
            <a:extLst>
              <a:ext uri="{FF2B5EF4-FFF2-40B4-BE49-F238E27FC236}">
                <a16:creationId xmlns:a16="http://schemas.microsoft.com/office/drawing/2014/main" id="{F6ABCE8B-5E0C-486A-9D0A-7C53CA6B4295}"/>
              </a:ext>
            </a:extLst>
          </p:cNvPr>
          <p:cNvSpPr txBox="1">
            <a:spLocks/>
          </p:cNvSpPr>
          <p:nvPr/>
        </p:nvSpPr>
        <p:spPr bwMode="auto">
          <a:xfrm>
            <a:off x="184757" y="257499"/>
            <a:ext cx="3657599" cy="2833057"/>
          </a:xfrm>
          <a:prstGeom prst="ellipse">
            <a:avLst/>
          </a:prstGeom>
          <a:solidFill>
            <a:srgbClr val="262626"/>
          </a:solidFill>
          <a:ln w="174625" cmpd="thinThick">
            <a:solidFill>
              <a:srgbClr val="262626"/>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a:bodyPr>
          <a:lstStyle>
            <a:lvl1pPr algn="l" rtl="0" fontAlgn="base">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a:lstStyle>
          <a:p>
            <a:pPr algn="ctr" defTabSz="914400">
              <a:lnSpc>
                <a:spcPct val="90000"/>
              </a:lnSpc>
            </a:pPr>
            <a:r>
              <a:rPr lang="en-US" sz="2800" dirty="0">
                <a:solidFill>
                  <a:srgbClr val="FFFFFF"/>
                </a:solidFill>
                <a:latin typeface="Times New Roman" panose="02020603050405020304" pitchFamily="18" charset="0"/>
                <a:cs typeface="Times New Roman" panose="02020603050405020304" pitchFamily="18" charset="0"/>
              </a:rPr>
              <a:t>Απ</a:t>
            </a:r>
            <a:r>
              <a:rPr lang="en-US" sz="2800" dirty="0" err="1">
                <a:solidFill>
                  <a:srgbClr val="FFFFFF"/>
                </a:solidFill>
                <a:latin typeface="Times New Roman" panose="02020603050405020304" pitchFamily="18" charset="0"/>
                <a:cs typeface="Times New Roman" panose="02020603050405020304" pitchFamily="18" charset="0"/>
              </a:rPr>
              <a:t>οτελέσμ</a:t>
            </a:r>
            <a:r>
              <a:rPr lang="en-US" sz="2800" dirty="0">
                <a:solidFill>
                  <a:srgbClr val="FFFFFF"/>
                </a:solidFill>
                <a:latin typeface="Times New Roman" panose="02020603050405020304" pitchFamily="18" charset="0"/>
                <a:cs typeface="Times New Roman" panose="02020603050405020304" pitchFamily="18" charset="0"/>
              </a:rPr>
              <a:t>ατα, κριτική αποτελεσμάτων</a:t>
            </a:r>
          </a:p>
        </p:txBody>
      </p:sp>
      <p:graphicFrame>
        <p:nvGraphicFramePr>
          <p:cNvPr id="12" name="Object 11">
            <a:extLst>
              <a:ext uri="{FF2B5EF4-FFF2-40B4-BE49-F238E27FC236}">
                <a16:creationId xmlns:a16="http://schemas.microsoft.com/office/drawing/2014/main" id="{E37C754E-FADB-4772-A3AC-B4D78933B4CC}"/>
              </a:ext>
            </a:extLst>
          </p:cNvPr>
          <p:cNvGraphicFramePr>
            <a:graphicFrameLocks noChangeAspect="1"/>
          </p:cNvGraphicFramePr>
          <p:nvPr>
            <p:extLst>
              <p:ext uri="{D42A27DB-BD31-4B8C-83A1-F6EECF244321}">
                <p14:modId xmlns:p14="http://schemas.microsoft.com/office/powerpoint/2010/main" val="472961300"/>
              </p:ext>
            </p:extLst>
          </p:nvPr>
        </p:nvGraphicFramePr>
        <p:xfrm>
          <a:off x="4027113" y="383395"/>
          <a:ext cx="7879494" cy="1785460"/>
        </p:xfrm>
        <a:graphic>
          <a:graphicData uri="http://schemas.openxmlformats.org/presentationml/2006/ole">
            <mc:AlternateContent xmlns:mc="http://schemas.openxmlformats.org/markup-compatibility/2006">
              <mc:Choice xmlns:v="urn:schemas-microsoft-com:vml" Requires="v">
                <p:oleObj spid="_x0000_s5190" name="Document" r:id="rId6" imgW="5748608" imgH="1224868" progId="Word.Document.12">
                  <p:embed/>
                </p:oleObj>
              </mc:Choice>
              <mc:Fallback>
                <p:oleObj name="Document" r:id="rId6" imgW="5748608" imgH="1224868" progId="Word.Document.12">
                  <p:embed/>
                  <p:pic>
                    <p:nvPicPr>
                      <p:cNvPr id="15" name="Object 14">
                        <a:extLst>
                          <a:ext uri="{FF2B5EF4-FFF2-40B4-BE49-F238E27FC236}">
                            <a16:creationId xmlns:a16="http://schemas.microsoft.com/office/drawing/2014/main" id="{86752DCD-5239-404E-AD47-6F81FA71359C}"/>
                          </a:ext>
                        </a:extLst>
                      </p:cNvPr>
                      <p:cNvPicPr/>
                      <p:nvPr/>
                    </p:nvPicPr>
                    <p:blipFill>
                      <a:blip r:embed="rId7"/>
                      <a:stretch>
                        <a:fillRect/>
                      </a:stretch>
                    </p:blipFill>
                    <p:spPr>
                      <a:xfrm>
                        <a:off x="4027113" y="383395"/>
                        <a:ext cx="7879494" cy="1785460"/>
                      </a:xfrm>
                      <a:prstGeom prst="rect">
                        <a:avLst/>
                      </a:prstGeom>
                    </p:spPr>
                  </p:pic>
                </p:oleObj>
              </mc:Fallback>
            </mc:AlternateContent>
          </a:graphicData>
        </a:graphic>
      </p:graphicFrame>
      <p:sp>
        <p:nvSpPr>
          <p:cNvPr id="13" name="Rectangle 12">
            <a:extLst>
              <a:ext uri="{FF2B5EF4-FFF2-40B4-BE49-F238E27FC236}">
                <a16:creationId xmlns:a16="http://schemas.microsoft.com/office/drawing/2014/main" id="{A01CB610-5D80-464F-81BF-C5219BB51E75}"/>
              </a:ext>
            </a:extLst>
          </p:cNvPr>
          <p:cNvSpPr/>
          <p:nvPr/>
        </p:nvSpPr>
        <p:spPr>
          <a:xfrm>
            <a:off x="4027113" y="1891801"/>
            <a:ext cx="7569142" cy="646331"/>
          </a:xfrm>
          <a:prstGeom prst="rect">
            <a:avLst/>
          </a:prstGeom>
        </p:spPr>
        <p:txBody>
          <a:bodyPr wrap="square">
            <a:spAutoFit/>
          </a:bodyPr>
          <a:lstStyle/>
          <a:p>
            <a:pPr algn="ctr">
              <a:spcAft>
                <a:spcPts val="0"/>
              </a:spcAft>
            </a:pPr>
            <a:r>
              <a:rPr lang="el-GR" b="1" dirty="0">
                <a:latin typeface="Times New Roman" panose="02020603050405020304" pitchFamily="18" charset="0"/>
                <a:ea typeface="Arial" panose="020B0604020202020204" pitchFamily="34" charset="0"/>
              </a:rPr>
              <a:t>Πίνακας 4: </a:t>
            </a:r>
            <a:r>
              <a:rPr lang="el-GR" dirty="0">
                <a:latin typeface="Times New Roman" panose="02020603050405020304" pitchFamily="18" charset="0"/>
                <a:ea typeface="Arial" panose="020B0604020202020204" pitchFamily="34" charset="0"/>
              </a:rPr>
              <a:t>Συχνότητες και ποσοστά φοιτητών συνολικά για τα επίπεδα 1 και 2 με το ελαστικό και με το αυστηρό κριτήριο.</a:t>
            </a:r>
            <a:endParaRPr lang="en-US" sz="1600"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008711583"/>
      </p:ext>
    </p:extLst>
  </p:cSld>
  <p:clrMapOvr>
    <a:masterClrMapping/>
  </p:clrMapOvr>
  <p:transition spd="med">
    <p:wipe/>
  </p:transition>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Slide Number Placeholder 3">
            <a:extLst>
              <a:ext uri="{FF2B5EF4-FFF2-40B4-BE49-F238E27FC236}">
                <a16:creationId xmlns:a16="http://schemas.microsoft.com/office/drawing/2014/main" id="{D2B38A23-C9BB-453F-982F-373EF186A2C0}"/>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43</a:t>
            </a:fld>
            <a:endParaRPr lang="en-US" altLang="en-US">
              <a:solidFill>
                <a:srgbClr val="898989"/>
              </a:solidFill>
            </a:endParaRPr>
          </a:p>
        </p:txBody>
      </p:sp>
      <p:sp>
        <p:nvSpPr>
          <p:cNvPr id="7" name="Title 1">
            <a:extLst>
              <a:ext uri="{FF2B5EF4-FFF2-40B4-BE49-F238E27FC236}">
                <a16:creationId xmlns:a16="http://schemas.microsoft.com/office/drawing/2014/main" id="{D2E30348-2497-42A2-85B2-DAF9EA1DC855}"/>
              </a:ext>
            </a:extLst>
          </p:cNvPr>
          <p:cNvSpPr>
            <a:spLocks noGrp="1"/>
          </p:cNvSpPr>
          <p:nvPr>
            <p:ph type="title"/>
          </p:nvPr>
        </p:nvSpPr>
        <p:spPr>
          <a:xfrm>
            <a:off x="-72185" y="452545"/>
            <a:ext cx="11908280" cy="1755096"/>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Αποτελέσματα για τις ερωτήσεις των επιπέδων</a:t>
            </a:r>
            <a:endParaRPr lang="en-US" sz="4000" dirty="0">
              <a:solidFill>
                <a:srgbClr val="FFFFFF"/>
              </a:solidFill>
              <a:latin typeface="Times New Roman" panose="02020603050405020304" pitchFamily="18" charset="0"/>
              <a:cs typeface="Times New Roman" panose="02020603050405020304" pitchFamily="18" charset="0"/>
            </a:endParaRPr>
          </a:p>
        </p:txBody>
      </p:sp>
      <p:graphicFrame>
        <p:nvGraphicFramePr>
          <p:cNvPr id="8" name="Chart 7">
            <a:extLst>
              <a:ext uri="{FF2B5EF4-FFF2-40B4-BE49-F238E27FC236}">
                <a16:creationId xmlns:a16="http://schemas.microsoft.com/office/drawing/2014/main" id="{523B2F13-057D-4734-B087-0F62371CA895}"/>
              </a:ext>
            </a:extLst>
          </p:cNvPr>
          <p:cNvGraphicFramePr/>
          <p:nvPr>
            <p:extLst>
              <p:ext uri="{D42A27DB-BD31-4B8C-83A1-F6EECF244321}">
                <p14:modId xmlns:p14="http://schemas.microsoft.com/office/powerpoint/2010/main" val="3170412424"/>
              </p:ext>
            </p:extLst>
          </p:nvPr>
        </p:nvGraphicFramePr>
        <p:xfrm>
          <a:off x="1080655" y="1799824"/>
          <a:ext cx="5015193" cy="3877583"/>
        </p:xfrm>
        <a:graphic>
          <a:graphicData uri="http://schemas.openxmlformats.org/drawingml/2006/chart">
            <c:chart xmlns:c="http://schemas.openxmlformats.org/drawingml/2006/chart" xmlns:r="http://schemas.openxmlformats.org/officeDocument/2006/relationships" r:id="rId4"/>
          </a:graphicData>
        </a:graphic>
      </p:graphicFrame>
      <p:pic>
        <p:nvPicPr>
          <p:cNvPr id="10" name="Picture 9">
            <a:extLst>
              <a:ext uri="{FF2B5EF4-FFF2-40B4-BE49-F238E27FC236}">
                <a16:creationId xmlns:a16="http://schemas.microsoft.com/office/drawing/2014/main" id="{A23233F1-61D3-43C5-8993-66AFA5C4898D}"/>
              </a:ext>
            </a:extLst>
          </p:cNvPr>
          <p:cNvPicPr>
            <a:picLocks noChangeAspect="1"/>
          </p:cNvPicPr>
          <p:nvPr/>
        </p:nvPicPr>
        <p:blipFill>
          <a:blip r:embed="rId5"/>
          <a:stretch>
            <a:fillRect/>
          </a:stretch>
        </p:blipFill>
        <p:spPr>
          <a:xfrm>
            <a:off x="6095848" y="1799824"/>
            <a:ext cx="6067529" cy="3877583"/>
          </a:xfrm>
          <a:prstGeom prst="rect">
            <a:avLst/>
          </a:prstGeom>
        </p:spPr>
      </p:pic>
      <p:sp>
        <p:nvSpPr>
          <p:cNvPr id="12" name="Rectangle 11">
            <a:extLst>
              <a:ext uri="{FF2B5EF4-FFF2-40B4-BE49-F238E27FC236}">
                <a16:creationId xmlns:a16="http://schemas.microsoft.com/office/drawing/2014/main" id="{874238B5-1E12-47B1-896A-B0AC23317A74}"/>
              </a:ext>
            </a:extLst>
          </p:cNvPr>
          <p:cNvSpPr/>
          <p:nvPr/>
        </p:nvSpPr>
        <p:spPr>
          <a:xfrm>
            <a:off x="6679977" y="5677407"/>
            <a:ext cx="4899270" cy="770147"/>
          </a:xfrm>
          <a:prstGeom prst="rect">
            <a:avLst/>
          </a:prstGeom>
        </p:spPr>
        <p:txBody>
          <a:bodyPr wrap="square">
            <a:spAutoFit/>
          </a:bodyPr>
          <a:lstStyle/>
          <a:p>
            <a:pPr algn="ctr">
              <a:lnSpc>
                <a:spcPct val="115000"/>
              </a:lnSpc>
              <a:spcAft>
                <a:spcPts val="0"/>
              </a:spcAft>
            </a:pPr>
            <a:r>
              <a:rPr lang="el-GR" sz="2000" b="1" dirty="0">
                <a:latin typeface="Times New Roman" panose="02020603050405020304" pitchFamily="18" charset="0"/>
                <a:ea typeface="Arial" panose="020B0604020202020204" pitchFamily="34" charset="0"/>
                <a:cs typeface="Times New Roman" panose="02020603050405020304" pitchFamily="18" charset="0"/>
              </a:rPr>
              <a:t>Πίνακας 5: </a:t>
            </a:r>
            <a:r>
              <a:rPr lang="el-GR" sz="2000" dirty="0">
                <a:latin typeface="Times New Roman" panose="02020603050405020304" pitchFamily="18" charset="0"/>
                <a:ea typeface="Arial" panose="020B0604020202020204" pitchFamily="34" charset="0"/>
                <a:cs typeface="Times New Roman" panose="02020603050405020304" pitchFamily="18" charset="0"/>
              </a:rPr>
              <a:t>Πίνακας συχνοτήτων και σωστών απαντήσεων του τεστ </a:t>
            </a:r>
            <a:r>
              <a:rPr lang="en-US" sz="2000" dirty="0">
                <a:latin typeface="Times New Roman" panose="02020603050405020304" pitchFamily="18" charset="0"/>
                <a:ea typeface="Arial" panose="020B0604020202020204" pitchFamily="34" charset="0"/>
                <a:cs typeface="Times New Roman" panose="02020603050405020304" pitchFamily="18" charset="0"/>
              </a:rPr>
              <a:t>v</a:t>
            </a:r>
            <a:r>
              <a:rPr lang="el-GR" sz="2000" dirty="0" err="1">
                <a:latin typeface="Times New Roman" panose="02020603050405020304" pitchFamily="18" charset="0"/>
                <a:ea typeface="Arial" panose="020B0604020202020204" pitchFamily="34" charset="0"/>
                <a:cs typeface="Times New Roman" panose="02020603050405020304" pitchFamily="18" charset="0"/>
              </a:rPr>
              <a:t>an</a:t>
            </a:r>
            <a:r>
              <a:rPr lang="el-GR" sz="2000" dirty="0">
                <a:latin typeface="Times New Roman" panose="02020603050405020304" pitchFamily="18" charset="0"/>
                <a:ea typeface="Arial" panose="020B0604020202020204" pitchFamily="34" charset="0"/>
                <a:cs typeface="Times New Roman" panose="02020603050405020304" pitchFamily="18" charset="0"/>
              </a:rPr>
              <a:t> Hiele.</a:t>
            </a:r>
            <a:endParaRPr lang="en-US" sz="2000" dirty="0">
              <a:latin typeface="Times New Roman" panose="02020603050405020304" pitchFamily="18" charset="0"/>
              <a:ea typeface="Arial" panose="020B060402020202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1AC67665-A64E-4C4F-AA24-44D20620E6DD}"/>
              </a:ext>
            </a:extLst>
          </p:cNvPr>
          <p:cNvSpPr/>
          <p:nvPr/>
        </p:nvSpPr>
        <p:spPr>
          <a:xfrm>
            <a:off x="1152840" y="5677407"/>
            <a:ext cx="5015193" cy="400110"/>
          </a:xfrm>
          <a:prstGeom prst="rect">
            <a:avLst/>
          </a:prstGeom>
        </p:spPr>
        <p:txBody>
          <a:bodyPr wrap="square">
            <a:spAutoFit/>
          </a:bodyPr>
          <a:lstStyle/>
          <a:p>
            <a:r>
              <a:rPr lang="el-GR" sz="2000" b="1" dirty="0">
                <a:latin typeface="Times New Roman" panose="02020603050405020304" pitchFamily="18" charset="0"/>
                <a:ea typeface="Arial" panose="020B0604020202020204" pitchFamily="34" charset="0"/>
              </a:rPr>
              <a:t>Διάγραμμα 5: </a:t>
            </a:r>
            <a:r>
              <a:rPr lang="el-GR" sz="2000" dirty="0">
                <a:latin typeface="Times New Roman" panose="02020603050405020304" pitchFamily="18" charset="0"/>
                <a:ea typeface="Arial" panose="020B0604020202020204" pitchFamily="34" charset="0"/>
              </a:rPr>
              <a:t>Ποσοστά σωστών απαντήσεων</a:t>
            </a:r>
            <a:r>
              <a:rPr lang="el-GR" sz="2000" b="1" dirty="0">
                <a:latin typeface="Times New Roman" panose="02020603050405020304" pitchFamily="18" charset="0"/>
                <a:ea typeface="Arial" panose="020B0604020202020204" pitchFamily="34" charset="0"/>
              </a:rPr>
              <a:t>.</a:t>
            </a:r>
            <a:endParaRPr lang="en-US" sz="3200" dirty="0"/>
          </a:p>
        </p:txBody>
      </p:sp>
    </p:spTree>
    <p:extLst>
      <p:ext uri="{BB962C8B-B14F-4D97-AF65-F5344CB8AC3E}">
        <p14:creationId xmlns:p14="http://schemas.microsoft.com/office/powerpoint/2010/main" val="39038006"/>
      </p:ext>
    </p:extLst>
  </p:cSld>
  <p:clrMapOvr>
    <a:masterClrMapping/>
  </p:clrMapOvr>
  <p:transition spd="med">
    <p:wipe/>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Slide Number Placeholder 3">
            <a:extLst>
              <a:ext uri="{FF2B5EF4-FFF2-40B4-BE49-F238E27FC236}">
                <a16:creationId xmlns:a16="http://schemas.microsoft.com/office/drawing/2014/main" id="{D2B38A23-C9BB-453F-982F-373EF186A2C0}"/>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44</a:t>
            </a:fld>
            <a:endParaRPr lang="en-US" altLang="en-US">
              <a:solidFill>
                <a:srgbClr val="898989"/>
              </a:solidFill>
            </a:endParaRPr>
          </a:p>
        </p:txBody>
      </p:sp>
      <p:sp>
        <p:nvSpPr>
          <p:cNvPr id="7" name="Title 1">
            <a:extLst>
              <a:ext uri="{FF2B5EF4-FFF2-40B4-BE49-F238E27FC236}">
                <a16:creationId xmlns:a16="http://schemas.microsoft.com/office/drawing/2014/main" id="{D2E30348-2497-42A2-85B2-DAF9EA1DC855}"/>
              </a:ext>
            </a:extLst>
          </p:cNvPr>
          <p:cNvSpPr>
            <a:spLocks noGrp="1"/>
          </p:cNvSpPr>
          <p:nvPr>
            <p:ph type="title"/>
          </p:nvPr>
        </p:nvSpPr>
        <p:spPr>
          <a:xfrm>
            <a:off x="-72185" y="452545"/>
            <a:ext cx="11908280" cy="1755096"/>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Συνεπαγωγική Στατιστική Ανάλυση</a:t>
            </a:r>
            <a:endParaRPr lang="en-US" sz="4000" dirty="0">
              <a:solidFill>
                <a:srgbClr val="FFFFFF"/>
              </a:solidFill>
              <a:latin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A336E232-9567-4A85-860C-30B76B566FAA}"/>
              </a:ext>
            </a:extLst>
          </p:cNvPr>
          <p:cNvPicPr>
            <a:picLocks noChangeAspect="1"/>
          </p:cNvPicPr>
          <p:nvPr/>
        </p:nvPicPr>
        <p:blipFill>
          <a:blip r:embed="rId4"/>
          <a:stretch>
            <a:fillRect/>
          </a:stretch>
        </p:blipFill>
        <p:spPr>
          <a:xfrm>
            <a:off x="177800" y="2635517"/>
            <a:ext cx="3703781" cy="4034296"/>
          </a:xfrm>
          <a:prstGeom prst="rect">
            <a:avLst/>
          </a:prstGeom>
        </p:spPr>
      </p:pic>
      <p:pic>
        <p:nvPicPr>
          <p:cNvPr id="15" name="Picture 14">
            <a:extLst>
              <a:ext uri="{FF2B5EF4-FFF2-40B4-BE49-F238E27FC236}">
                <a16:creationId xmlns:a16="http://schemas.microsoft.com/office/drawing/2014/main" id="{B2ADA892-6639-4C6A-A448-C3E718B4C4B9}"/>
              </a:ext>
            </a:extLst>
          </p:cNvPr>
          <p:cNvPicPr>
            <a:picLocks noChangeAspect="1"/>
          </p:cNvPicPr>
          <p:nvPr/>
        </p:nvPicPr>
        <p:blipFill>
          <a:blip r:embed="rId5"/>
          <a:stretch>
            <a:fillRect/>
          </a:stretch>
        </p:blipFill>
        <p:spPr>
          <a:xfrm>
            <a:off x="4009171" y="2753936"/>
            <a:ext cx="3049705" cy="3066744"/>
          </a:xfrm>
          <a:prstGeom prst="rect">
            <a:avLst/>
          </a:prstGeom>
        </p:spPr>
      </p:pic>
      <p:sp>
        <p:nvSpPr>
          <p:cNvPr id="16" name="Rectangle 15">
            <a:extLst>
              <a:ext uri="{FF2B5EF4-FFF2-40B4-BE49-F238E27FC236}">
                <a16:creationId xmlns:a16="http://schemas.microsoft.com/office/drawing/2014/main" id="{2819EBC1-7023-44E9-979C-AD8AF91FCAE7}"/>
              </a:ext>
            </a:extLst>
          </p:cNvPr>
          <p:cNvSpPr/>
          <p:nvPr/>
        </p:nvSpPr>
        <p:spPr>
          <a:xfrm>
            <a:off x="4087431" y="5939230"/>
            <a:ext cx="3049706" cy="800219"/>
          </a:xfrm>
          <a:prstGeom prst="rect">
            <a:avLst/>
          </a:prstGeom>
        </p:spPr>
        <p:txBody>
          <a:bodyPr wrap="square">
            <a:spAutoFit/>
          </a:bodyPr>
          <a:lstStyle/>
          <a:p>
            <a:pPr algn="ctr">
              <a:spcBef>
                <a:spcPts val="600"/>
              </a:spcBef>
              <a:spcAft>
                <a:spcPts val="600"/>
              </a:spcAft>
            </a:pPr>
            <a:r>
              <a:rPr lang="el-GR" dirty="0">
                <a:latin typeface="Times New Roman" panose="02020603050405020304" pitchFamily="18" charset="0"/>
                <a:ea typeface="Times New Roman" panose="02020603050405020304" pitchFamily="18" charset="0"/>
                <a:cs typeface="Times New Roman" panose="02020603050405020304" pitchFamily="18" charset="0"/>
              </a:rPr>
              <a:t>Διάγραμμα 27. </a:t>
            </a:r>
          </a:p>
          <a:p>
            <a:pPr algn="ctr">
              <a:spcBef>
                <a:spcPts val="600"/>
              </a:spcBef>
              <a:spcAft>
                <a:spcPts val="600"/>
              </a:spcAft>
            </a:pPr>
            <a:r>
              <a:rPr lang="el-GR" dirty="0" err="1">
                <a:latin typeface="Times New Roman" panose="02020603050405020304" pitchFamily="18" charset="0"/>
                <a:ea typeface="Times New Roman" panose="02020603050405020304" pitchFamily="18" charset="0"/>
                <a:cs typeface="Times New Roman" panose="02020603050405020304" pitchFamily="18" charset="0"/>
              </a:rPr>
              <a:t>Συνεπαγωγικό</a:t>
            </a:r>
            <a:r>
              <a:rPr lang="el-GR" dirty="0">
                <a:latin typeface="Times New Roman" panose="02020603050405020304" pitchFamily="18" charset="0"/>
                <a:ea typeface="Times New Roman" panose="02020603050405020304" pitchFamily="18" charset="0"/>
                <a:cs typeface="Times New Roman" panose="02020603050405020304" pitchFamily="18" charset="0"/>
              </a:rPr>
              <a:t> γράφημα</a:t>
            </a:r>
            <a:endParaRPr lang="en-US" sz="1200" b="1" dirty="0">
              <a:effectLst/>
              <a:latin typeface="Century Gothic" panose="020B0502020202020204" pitchFamily="34" charset="0"/>
              <a:ea typeface="Times New Roman" panose="02020603050405020304" pitchFamily="18" charset="0"/>
              <a:cs typeface="Times New Roman" panose="02020603050405020304" pitchFamily="18" charset="0"/>
            </a:endParaRPr>
          </a:p>
        </p:txBody>
      </p:sp>
      <p:pic>
        <p:nvPicPr>
          <p:cNvPr id="17" name="Picture 16">
            <a:extLst>
              <a:ext uri="{FF2B5EF4-FFF2-40B4-BE49-F238E27FC236}">
                <a16:creationId xmlns:a16="http://schemas.microsoft.com/office/drawing/2014/main" id="{8193C373-89EB-462E-AF15-0D785098F0EF}"/>
              </a:ext>
            </a:extLst>
          </p:cNvPr>
          <p:cNvPicPr>
            <a:picLocks noChangeAspect="1"/>
          </p:cNvPicPr>
          <p:nvPr/>
        </p:nvPicPr>
        <p:blipFill>
          <a:blip r:embed="rId6"/>
          <a:stretch>
            <a:fillRect/>
          </a:stretch>
        </p:blipFill>
        <p:spPr>
          <a:xfrm>
            <a:off x="7120825" y="2741607"/>
            <a:ext cx="5070871" cy="3079073"/>
          </a:xfrm>
          <a:prstGeom prst="rect">
            <a:avLst/>
          </a:prstGeom>
        </p:spPr>
      </p:pic>
      <p:sp>
        <p:nvSpPr>
          <p:cNvPr id="18" name="Rectangle 17">
            <a:extLst>
              <a:ext uri="{FF2B5EF4-FFF2-40B4-BE49-F238E27FC236}">
                <a16:creationId xmlns:a16="http://schemas.microsoft.com/office/drawing/2014/main" id="{DAC464CB-F34F-4A69-A00F-2DFF408D956C}"/>
              </a:ext>
            </a:extLst>
          </p:cNvPr>
          <p:cNvSpPr/>
          <p:nvPr/>
        </p:nvSpPr>
        <p:spPr>
          <a:xfrm>
            <a:off x="7700005" y="5869594"/>
            <a:ext cx="3884427" cy="800219"/>
          </a:xfrm>
          <a:prstGeom prst="rect">
            <a:avLst/>
          </a:prstGeom>
        </p:spPr>
        <p:txBody>
          <a:bodyPr wrap="square">
            <a:spAutoFit/>
          </a:bodyPr>
          <a:lstStyle/>
          <a:p>
            <a:pPr algn="ctr">
              <a:spcBef>
                <a:spcPts val="600"/>
              </a:spcBef>
              <a:spcAft>
                <a:spcPts val="600"/>
              </a:spcAft>
            </a:pPr>
            <a:r>
              <a:rPr lang="el-GR" dirty="0">
                <a:latin typeface="Times New Roman" panose="02020603050405020304" pitchFamily="18" charset="0"/>
                <a:ea typeface="Times New Roman" panose="02020603050405020304" pitchFamily="18" charset="0"/>
                <a:cs typeface="Times New Roman" panose="02020603050405020304" pitchFamily="18" charset="0"/>
              </a:rPr>
              <a:t>Διάγραμμα 28.</a:t>
            </a:r>
          </a:p>
          <a:p>
            <a:pPr algn="ctr">
              <a:spcBef>
                <a:spcPts val="600"/>
              </a:spcBef>
              <a:spcAft>
                <a:spcPts val="600"/>
              </a:spcAft>
            </a:pPr>
            <a:r>
              <a:rPr lang="el-GR" dirty="0">
                <a:latin typeface="Times New Roman" panose="02020603050405020304" pitchFamily="18" charset="0"/>
                <a:ea typeface="Times New Roman" panose="02020603050405020304" pitchFamily="18" charset="0"/>
                <a:cs typeface="Times New Roman" panose="02020603050405020304" pitchFamily="18" charset="0"/>
              </a:rPr>
              <a:t> </a:t>
            </a:r>
            <a:r>
              <a:rPr lang="el-GR" dirty="0" err="1">
                <a:latin typeface="Times New Roman" panose="02020603050405020304" pitchFamily="18" charset="0"/>
                <a:ea typeface="Times New Roman" panose="02020603050405020304" pitchFamily="18" charset="0"/>
                <a:cs typeface="Times New Roman" panose="02020603050405020304" pitchFamily="18" charset="0"/>
              </a:rPr>
              <a:t>Συνεπαγωγικό</a:t>
            </a:r>
            <a:r>
              <a:rPr lang="el-GR" dirty="0">
                <a:latin typeface="Times New Roman" panose="02020603050405020304" pitchFamily="18" charset="0"/>
                <a:ea typeface="Times New Roman" panose="02020603050405020304" pitchFamily="18" charset="0"/>
                <a:cs typeface="Times New Roman" panose="02020603050405020304" pitchFamily="18" charset="0"/>
              </a:rPr>
              <a:t> δέντρο</a:t>
            </a:r>
            <a:endParaRPr lang="en-US" sz="1200" b="1" dirty="0">
              <a:latin typeface="Century Gothic" panose="020B0502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7108563"/>
      </p:ext>
    </p:extLst>
  </p:cSld>
  <p:clrMapOvr>
    <a:masterClrMapping/>
  </p:clrMapOvr>
  <p:transition spd="med">
    <p:wipe/>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827A5B-6EA7-47F1-B11B-754EE7E93AF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 ΣΥΜΠΕΡΑΣΜΑΤΑ</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7BE8542-F02A-419B-905B-E84BE467CEBE}"/>
              </a:ext>
            </a:extLst>
          </p:cNvPr>
          <p:cNvSpPr>
            <a:spLocks noGrp="1"/>
          </p:cNvSpPr>
          <p:nvPr>
            <p:ph idx="1"/>
          </p:nvPr>
        </p:nvSpPr>
        <p:spPr>
          <a:xfrm>
            <a:off x="878048" y="2383292"/>
            <a:ext cx="9947881" cy="1242346"/>
          </a:xfrm>
        </p:spPr>
        <p:txBody>
          <a:bodyPr>
            <a:normAutofit/>
          </a:bodyPr>
          <a:lstStyle/>
          <a:p>
            <a:pPr marL="0" indent="0" algn="just">
              <a:lnSpc>
                <a:spcPct val="115000"/>
              </a:lnSpc>
              <a:spcAft>
                <a:spcPts val="0"/>
              </a:spcAft>
              <a:buSzPts val="1000"/>
              <a:buNone/>
              <a:tabLst>
                <a:tab pos="457200" algn="l"/>
              </a:tabLst>
            </a:pPr>
            <a:r>
              <a:rPr lang="el-G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-Στην παρούσα έρευνα το </a:t>
            </a:r>
            <a:r>
              <a:rPr lang="el-GR"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 και το 88%</a:t>
            </a:r>
            <a:r>
              <a:rPr lang="el-G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ταξινομήθηκαν σε κάποιο επίπεδο µε το ελαστικό και το αυστηρό κριτήριο αντίστοιχα. </a:t>
            </a:r>
            <a:endParaRPr lang="en-US" sz="28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p>
            <a:pPr lvl="0" algn="just">
              <a:lnSpc>
                <a:spcPct val="115000"/>
              </a:lnSpc>
              <a:spcAft>
                <a:spcPts val="0"/>
              </a:spcAft>
              <a:buSzPts val="1000"/>
              <a:buFont typeface="Symbol" panose="05050102010706020507" pitchFamily="18" charset="2"/>
              <a:buChar char=""/>
              <a:tabLst>
                <a:tab pos="457200" algn="l"/>
              </a:tabLst>
            </a:pPr>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2CEBA93-F866-455E-929F-134354DF79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45</a:t>
            </a:fld>
            <a:endParaRPr lang="en-US" altLang="en-US">
              <a:solidFill>
                <a:srgbClr val="898989"/>
              </a:solidFill>
            </a:endParaRPr>
          </a:p>
        </p:txBody>
      </p:sp>
      <p:sp>
        <p:nvSpPr>
          <p:cNvPr id="5" name="Rectangle 4">
            <a:extLst>
              <a:ext uri="{FF2B5EF4-FFF2-40B4-BE49-F238E27FC236}">
                <a16:creationId xmlns:a16="http://schemas.microsoft.com/office/drawing/2014/main" id="{0EF2B422-892D-489A-9DEB-4F877D5369BE}"/>
              </a:ext>
            </a:extLst>
          </p:cNvPr>
          <p:cNvSpPr/>
          <p:nvPr/>
        </p:nvSpPr>
        <p:spPr>
          <a:xfrm>
            <a:off x="878049" y="3574769"/>
            <a:ext cx="10000893" cy="1539139"/>
          </a:xfrm>
          <a:prstGeom prst="rect">
            <a:avLst/>
          </a:prstGeom>
        </p:spPr>
        <p:txBody>
          <a:bodyPr wrap="square">
            <a:spAutoFit/>
          </a:bodyPr>
          <a:lstStyle/>
          <a:p>
            <a:pPr algn="just">
              <a:lnSpc>
                <a:spcPct val="115000"/>
              </a:lnSpc>
              <a:spcAft>
                <a:spcPts val="0"/>
              </a:spcAft>
            </a:pP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a:t>
            </a:r>
            <a:r>
              <a:rPr lang="en-US"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Usiskin</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(1982) σε έρευνα σε σχολεία της Αμερικής ισχυρίζεται ότι το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85%</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και το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92% </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ταξινομήθηκαν σε κάποιο επίπεδο µε το ελαστικό και το αυστηρό κριτήριο αντίστοιχα. </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7BC2C7D3-0D62-4616-9922-A059E5098CA2}"/>
              </a:ext>
            </a:extLst>
          </p:cNvPr>
          <p:cNvSpPr/>
          <p:nvPr/>
        </p:nvSpPr>
        <p:spPr>
          <a:xfrm>
            <a:off x="878049" y="5113908"/>
            <a:ext cx="10000893" cy="1539139"/>
          </a:xfrm>
          <a:prstGeom prst="rect">
            <a:avLst/>
          </a:prstGeom>
        </p:spPr>
        <p:txBody>
          <a:bodyPr wrap="square">
            <a:spAutoFit/>
          </a:bodyPr>
          <a:lstStyle/>
          <a:p>
            <a:pPr algn="just">
              <a:lnSpc>
                <a:spcPct val="115000"/>
              </a:lnSpc>
              <a:spcAft>
                <a:spcPts val="0"/>
              </a:spcAft>
            </a:pP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 Τζίφας (2006) σε έρευνα σε σχολεία της Ελλάδας βρήκε ότι το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84,3%</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και το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88,2% </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ταξινομήθηκαν σε κάποιο επίπεδο µε το ελαστικό και το αυστηρό κριτήριο αντίστοιχα. </a:t>
            </a:r>
          </a:p>
        </p:txBody>
      </p:sp>
    </p:spTree>
    <p:extLst>
      <p:ext uri="{BB962C8B-B14F-4D97-AF65-F5344CB8AC3E}">
        <p14:creationId xmlns:p14="http://schemas.microsoft.com/office/powerpoint/2010/main" val="1095200200"/>
      </p:ext>
    </p:extLst>
  </p:cSld>
  <p:clrMapOvr>
    <a:masterClrMapping/>
  </p:clrMapOvr>
  <p:transition spd="med">
    <p:wipe/>
  </p:transition>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827A5B-6EA7-47F1-B11B-754EE7E93AF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 ΣΥΜΠΕΡΑΣΜΑΤΑ</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2CEBA93-F866-455E-929F-134354DF79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46</a:t>
            </a:fld>
            <a:endParaRPr lang="en-US" altLang="en-US">
              <a:solidFill>
                <a:srgbClr val="898989"/>
              </a:solidFill>
            </a:endParaRPr>
          </a:p>
        </p:txBody>
      </p:sp>
      <p:sp>
        <p:nvSpPr>
          <p:cNvPr id="6" name="Rectangle 5">
            <a:extLst>
              <a:ext uri="{FF2B5EF4-FFF2-40B4-BE49-F238E27FC236}">
                <a16:creationId xmlns:a16="http://schemas.microsoft.com/office/drawing/2014/main" id="{D0811A22-E604-42A9-B930-FE319474592C}"/>
              </a:ext>
            </a:extLst>
          </p:cNvPr>
          <p:cNvSpPr/>
          <p:nvPr/>
        </p:nvSpPr>
        <p:spPr>
          <a:xfrm>
            <a:off x="1589075" y="3149991"/>
            <a:ext cx="9013545" cy="2677656"/>
          </a:xfrm>
          <a:prstGeom prst="rect">
            <a:avLst/>
          </a:prstGeom>
        </p:spPr>
        <p:txBody>
          <a:bodyPr wrap="square">
            <a:spAutoFit/>
          </a:bodyPr>
          <a:lstStyle/>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επιλογή του κριτηρίου επηρεάζει σημαντικά το επίπεδο </a:t>
            </a:r>
            <a:r>
              <a:rPr lang="en-US"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van Hiele</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που αντιστοιχεί σε ένα φοιτητή. </a:t>
            </a:r>
          </a:p>
          <a:p>
            <a:pPr marL="457200" indent="-457200">
              <a:buFont typeface="Arial" panose="020B0604020202020204" pitchFamily="34" charset="0"/>
              <a:buChar char="•"/>
            </a:pPr>
            <a:endPar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Οι περισσότεροι φοιτητές βρίσκονται στα επίπεδα 1 και 2 της θεωρίας </a:t>
            </a:r>
            <a:r>
              <a:rPr lang="en-US"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Van Hiele</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2760041"/>
      </p:ext>
    </p:extLst>
  </p:cSld>
  <p:clrMapOvr>
    <a:masterClrMapping/>
  </p:clrMapOvr>
  <p:transition spd="med">
    <p:wipe/>
  </p:transition>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827A5B-6EA7-47F1-B11B-754EE7E93AF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 ΣΥΜΠΕΡΑΣΜΑΤΑ</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2CEBA93-F866-455E-929F-134354DF79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47</a:t>
            </a:fld>
            <a:endParaRPr lang="en-US" altLang="en-US">
              <a:solidFill>
                <a:srgbClr val="898989"/>
              </a:solidFill>
            </a:endParaRPr>
          </a:p>
        </p:txBody>
      </p:sp>
      <p:sp>
        <p:nvSpPr>
          <p:cNvPr id="5" name="Rectangle 4">
            <a:extLst>
              <a:ext uri="{FF2B5EF4-FFF2-40B4-BE49-F238E27FC236}">
                <a16:creationId xmlns:a16="http://schemas.microsoft.com/office/drawing/2014/main" id="{137923BA-77D8-45FF-A0C4-3CDD185DA5A8}"/>
              </a:ext>
            </a:extLst>
          </p:cNvPr>
          <p:cNvSpPr/>
          <p:nvPr/>
        </p:nvSpPr>
        <p:spPr>
          <a:xfrm>
            <a:off x="1711606" y="2521028"/>
            <a:ext cx="8758419" cy="4016741"/>
          </a:xfrm>
          <a:prstGeom prst="rect">
            <a:avLst/>
          </a:prstGeom>
        </p:spPr>
        <p:txBody>
          <a:bodyPr wrap="square">
            <a:spAutoFit/>
          </a:bodyPr>
          <a:lstStyle/>
          <a:p>
            <a:pPr marL="342900" lvl="0" indent="-342900" algn="just" defTabSz="914400">
              <a:lnSpc>
                <a:spcPct val="115000"/>
              </a:lnSpc>
              <a:buFont typeface="Arial" panose="020B0604020202020204" pitchFamily="34" charset="0"/>
              <a:buChar char="•"/>
            </a:pP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Στα επίπεδα 3 και 4, τα ποσοστά κατάταξης με το αυστηρό κριτήριο</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είναι μικρά.</a:t>
            </a:r>
          </a:p>
          <a:p>
            <a:pPr marL="342900" lvl="0" indent="-342900" algn="just" defTabSz="914400">
              <a:lnSpc>
                <a:spcPct val="115000"/>
              </a:lnSpc>
              <a:buFont typeface="Arial" panose="020B0604020202020204" pitchFamily="34" charset="0"/>
              <a:buChar char="•"/>
            </a:pPr>
            <a:endPar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defTabSz="914400">
              <a:lnSpc>
                <a:spcPct val="115000"/>
              </a:lnSpc>
              <a:buFont typeface="Arial" panose="020B0604020202020204" pitchFamily="34" charset="0"/>
              <a:buChar char="•"/>
            </a:pP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Οι φοιτητές στο 3</a:t>
            </a:r>
            <a:r>
              <a:rPr lang="el-GR" sz="28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επίπεδο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με το ελαστικό κριτήριο είναι τριπλάσιοι </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από</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εκείνους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στο αυστηρό κριτήριο.</a:t>
            </a:r>
          </a:p>
          <a:p>
            <a:pPr marL="342900" lvl="0" indent="-342900" algn="just" defTabSz="914400">
              <a:lnSpc>
                <a:spcPct val="115000"/>
              </a:lnSpc>
              <a:buFont typeface="Arial" panose="020B0604020202020204" pitchFamily="34" charset="0"/>
              <a:buChar char="•"/>
            </a:pPr>
            <a:endPar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defTabSz="914400">
              <a:lnSpc>
                <a:spcPct val="115000"/>
              </a:lnSpc>
              <a:buFont typeface="Arial" panose="020B0604020202020204" pitchFamily="34" charset="0"/>
              <a:buChar char="•"/>
            </a:pP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Οι φοιτητές στο 4</a:t>
            </a:r>
            <a:r>
              <a:rPr lang="el-GR" sz="28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ο</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επίπεδο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με το ελαστικό κριτήριο</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είναι επταπλάσιοι </a:t>
            </a:r>
            <a:r>
              <a:rPr lang="el-GR"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από εκείνους </a:t>
            </a:r>
            <a:r>
              <a:rPr lang="el-GR"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στο αυστηρό κριτήριο.</a:t>
            </a:r>
            <a:endParaRPr lang="en-US" sz="2800" dirty="0">
              <a:solidFill>
                <a:prstClr val="black"/>
              </a:solidFill>
              <a:latin typeface="Times New Roman" panose="02020603050405020304" pitchFamily="18"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016752464"/>
      </p:ext>
    </p:extLst>
  </p:cSld>
  <p:clrMapOvr>
    <a:masterClrMapping/>
  </p:clrMapOvr>
  <p:transition spd="med">
    <p:wipe/>
  </p:transition>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827A5B-6EA7-47F1-B11B-754EE7E93AF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 ΣΥΜΠΕΡΑΣΜΑΤΑ</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2CEBA93-F866-455E-929F-134354DF79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48</a:t>
            </a:fld>
            <a:endParaRPr lang="en-US" altLang="en-US">
              <a:solidFill>
                <a:srgbClr val="898989"/>
              </a:solidFill>
            </a:endParaRPr>
          </a:p>
        </p:txBody>
      </p:sp>
      <p:sp>
        <p:nvSpPr>
          <p:cNvPr id="3" name="Rectangle 2">
            <a:extLst>
              <a:ext uri="{FF2B5EF4-FFF2-40B4-BE49-F238E27FC236}">
                <a16:creationId xmlns:a16="http://schemas.microsoft.com/office/drawing/2014/main" id="{C3636F9A-8391-4F15-B466-AAFA449ABC7B}"/>
              </a:ext>
            </a:extLst>
          </p:cNvPr>
          <p:cNvSpPr/>
          <p:nvPr/>
        </p:nvSpPr>
        <p:spPr>
          <a:xfrm>
            <a:off x="355601" y="2684272"/>
            <a:ext cx="11480494" cy="3539430"/>
          </a:xfrm>
          <a:prstGeom prst="rect">
            <a:avLst/>
          </a:prstGeom>
        </p:spPr>
        <p:txBody>
          <a:bodyPr wrap="square">
            <a:spAutoFit/>
          </a:bodyPr>
          <a:lstStyle/>
          <a:p>
            <a:pPr algn="ctr"/>
            <a:r>
              <a:rPr lang="el-GR" sz="2800" b="1" dirty="0">
                <a:latin typeface="Times New Roman" panose="02020603050405020304" pitchFamily="18" charset="0"/>
                <a:cs typeface="Times New Roman" panose="02020603050405020304" pitchFamily="18" charset="0"/>
              </a:rPr>
              <a:t>Όσον αφορά τις ερωτήσεις του τεστ :</a:t>
            </a:r>
          </a:p>
          <a:p>
            <a:pPr marL="285750" indent="-285750" algn="just">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17% </a:t>
            </a:r>
            <a:r>
              <a:rPr lang="el-GR" sz="2800" dirty="0">
                <a:latin typeface="Times New Roman" panose="02020603050405020304" pitchFamily="18" charset="0"/>
                <a:cs typeface="Times New Roman" panose="02020603050405020304" pitchFamily="18" charset="0"/>
              </a:rPr>
              <a:t>των φοιτητών θεωρεί, ότι ένα ορθογώνιο είναι και τετράγωνο. </a:t>
            </a:r>
          </a:p>
          <a:p>
            <a:pPr marL="285750" indent="-285750" algn="just">
              <a:buFont typeface="Arial" panose="020B0604020202020204" pitchFamily="34" charset="0"/>
              <a:buChar char="•"/>
            </a:pPr>
            <a:endParaRPr lang="el-GR" sz="28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33% </a:t>
            </a:r>
            <a:r>
              <a:rPr lang="el-GR" sz="2800" dirty="0">
                <a:latin typeface="Times New Roman" panose="02020603050405020304" pitchFamily="18" charset="0"/>
                <a:cs typeface="Times New Roman" panose="02020603050405020304" pitchFamily="18" charset="0"/>
              </a:rPr>
              <a:t> των φοιτητών αγνοεί ότι τα ισοσκελή τρίγωνα έχουν δύο γωνίες ίσες.</a:t>
            </a:r>
          </a:p>
          <a:p>
            <a:pPr marL="285750" indent="-285750" algn="just">
              <a:buFont typeface="Arial" panose="020B0604020202020204" pitchFamily="34" charset="0"/>
              <a:buChar char="•"/>
            </a:pPr>
            <a:endParaRPr lang="el-GR" sz="28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l-GR" sz="2800" dirty="0">
                <a:latin typeface="Times New Roman" panose="02020603050405020304" pitchFamily="18" charset="0"/>
                <a:cs typeface="Times New Roman" panose="02020603050405020304" pitchFamily="18" charset="0"/>
              </a:rPr>
              <a:t>Στις ερωτήσεις λογικής άνω του </a:t>
            </a:r>
            <a:r>
              <a:rPr lang="el-GR" sz="2800" b="1" dirty="0">
                <a:latin typeface="Times New Roman" panose="02020603050405020304" pitchFamily="18" charset="0"/>
                <a:cs typeface="Times New Roman" panose="02020603050405020304" pitchFamily="18" charset="0"/>
              </a:rPr>
              <a:t>50% </a:t>
            </a:r>
            <a:r>
              <a:rPr lang="el-GR" sz="2800" dirty="0">
                <a:latin typeface="Times New Roman" panose="02020603050405020304" pitchFamily="18" charset="0"/>
                <a:cs typeface="Times New Roman" panose="02020603050405020304" pitchFamily="18" charset="0"/>
              </a:rPr>
              <a:t>των φοιτητών απάντησε λανθασμένα. </a:t>
            </a:r>
          </a:p>
          <a:p>
            <a:pPr marL="285750" indent="-285750" algn="just">
              <a:buFont typeface="Arial" panose="020B0604020202020204" pitchFamily="34" charset="0"/>
              <a:buChar char="•"/>
            </a:pPr>
            <a:endParaRPr lang="el-GR" sz="28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18% </a:t>
            </a:r>
            <a:r>
              <a:rPr lang="el-GR" sz="2800" dirty="0">
                <a:latin typeface="Times New Roman" panose="02020603050405020304" pitchFamily="18" charset="0"/>
                <a:cs typeface="Times New Roman" panose="02020603050405020304" pitchFamily="18" charset="0"/>
              </a:rPr>
              <a:t>των φοιτητών θεωρεί ότι το ισόπλευρο τρίγωνο δεν είναι ισοσκελές.</a:t>
            </a:r>
          </a:p>
        </p:txBody>
      </p:sp>
    </p:spTree>
    <p:extLst>
      <p:ext uri="{BB962C8B-B14F-4D97-AF65-F5344CB8AC3E}">
        <p14:creationId xmlns:p14="http://schemas.microsoft.com/office/powerpoint/2010/main" val="1721218375"/>
      </p:ext>
    </p:extLst>
  </p:cSld>
  <p:clrMapOvr>
    <a:masterClrMapping/>
  </p:clrMapOvr>
  <p:transition spd="med">
    <p:wipe/>
  </p:transition>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827A5B-6EA7-47F1-B11B-754EE7E93AF1}"/>
              </a:ext>
            </a:extLst>
          </p:cNvPr>
          <p:cNvSpPr>
            <a:spLocks noGrp="1"/>
          </p:cNvSpPr>
          <p:nvPr>
            <p:ph type="title"/>
          </p:nvPr>
        </p:nvSpPr>
        <p:spPr>
          <a:xfrm>
            <a:off x="1179226" y="826680"/>
            <a:ext cx="9833548" cy="1325563"/>
          </a:xfrm>
        </p:spPr>
        <p:txBody>
          <a:bodyPr>
            <a:normAutofit/>
          </a:bodyPr>
          <a:lstStyle/>
          <a:p>
            <a:pPr algn="ctr"/>
            <a:r>
              <a:rPr lang="el-GR" sz="4000" dirty="0">
                <a:solidFill>
                  <a:srgbClr val="FFFFFF"/>
                </a:solidFill>
                <a:latin typeface="Times New Roman" panose="02020603050405020304" pitchFamily="18" charset="0"/>
                <a:cs typeface="Times New Roman" panose="02020603050405020304" pitchFamily="18" charset="0"/>
              </a:rPr>
              <a:t>Συζήτηση - Προτάσεις</a:t>
            </a:r>
            <a:endParaRPr lang="en-US" sz="4000" dirty="0">
              <a:solidFill>
                <a:srgbClr val="FFFFFF"/>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2CEBA93-F866-455E-929F-134354DF79A1}"/>
              </a:ext>
            </a:extLst>
          </p:cNvPr>
          <p:cNvSpPr>
            <a:spLocks noGrp="1"/>
          </p:cNvSpPr>
          <p:nvPr>
            <p:ph type="sldNum" sz="quarter" idx="12"/>
          </p:nvPr>
        </p:nvSpPr>
        <p:spPr>
          <a:xfrm>
            <a:off x="10825930" y="6223702"/>
            <a:ext cx="570728" cy="314067"/>
          </a:xfrm>
        </p:spPr>
        <p:txBody>
          <a:bodyPr>
            <a:normAutofit/>
          </a:bodyPr>
          <a:lstStyle/>
          <a:p>
            <a:pPr>
              <a:spcAft>
                <a:spcPts val="600"/>
              </a:spcAft>
            </a:pPr>
            <a:fld id="{E330A1CD-96EE-4C1D-8620-169AA463F50F}" type="slidenum">
              <a:rPr lang="en-US" altLang="en-US">
                <a:solidFill>
                  <a:srgbClr val="898989"/>
                </a:solidFill>
              </a:rPr>
              <a:pPr>
                <a:spcAft>
                  <a:spcPts val="600"/>
                </a:spcAft>
              </a:pPr>
              <a:t>49</a:t>
            </a:fld>
            <a:endParaRPr lang="en-US" altLang="en-US">
              <a:solidFill>
                <a:srgbClr val="898989"/>
              </a:solidFill>
            </a:endParaRPr>
          </a:p>
        </p:txBody>
      </p:sp>
      <p:sp>
        <p:nvSpPr>
          <p:cNvPr id="5" name="Rectangle 4">
            <a:extLst>
              <a:ext uri="{FF2B5EF4-FFF2-40B4-BE49-F238E27FC236}">
                <a16:creationId xmlns:a16="http://schemas.microsoft.com/office/drawing/2014/main" id="{7B348489-A636-4840-853F-F76F7BFB15FF}"/>
              </a:ext>
            </a:extLst>
          </p:cNvPr>
          <p:cNvSpPr/>
          <p:nvPr/>
        </p:nvSpPr>
        <p:spPr>
          <a:xfrm>
            <a:off x="795342" y="2567451"/>
            <a:ext cx="10328223" cy="3970318"/>
          </a:xfrm>
          <a:prstGeom prst="rect">
            <a:avLst/>
          </a:prstGeom>
        </p:spPr>
        <p:txBody>
          <a:bodyPr wrap="square">
            <a:spAutoFit/>
          </a:bodyPr>
          <a:lstStyle/>
          <a:p>
            <a:pPr algn="just" defTabSz="914400"/>
            <a:r>
              <a:rPr lang="en-US" altLang="en-US" sz="2800" dirty="0">
                <a:solidFill>
                  <a:srgbClr val="000000"/>
                </a:solidFill>
                <a:latin typeface="Times New Roman" panose="02020603050405020304" pitchFamily="18" charset="0"/>
                <a:cs typeface="Times New Roman" panose="02020603050405020304" pitchFamily="18" charset="0"/>
              </a:rPr>
              <a:t>“</a:t>
            </a:r>
            <a:r>
              <a:rPr lang="el-GR" altLang="en-US" sz="2800" dirty="0">
                <a:solidFill>
                  <a:srgbClr val="000000"/>
                </a:solidFill>
                <a:latin typeface="Times New Roman" panose="02020603050405020304" pitchFamily="18" charset="0"/>
                <a:cs typeface="Times New Roman" panose="02020603050405020304" pitchFamily="18" charset="0"/>
              </a:rPr>
              <a:t>Τα παιδιά των οποίων η Γεωμετρική Σκέψη φροντίζεται προσεκτικά θα είναι ικανότερα να μελετήσουν επιτυχώς τα  μαθηματικά του Ευκλείδη.</a:t>
            </a:r>
            <a:r>
              <a:rPr lang="en-US" altLang="en-US" sz="2800" dirty="0">
                <a:solidFill>
                  <a:srgbClr val="000000"/>
                </a:solidFill>
                <a:latin typeface="Times New Roman" panose="02020603050405020304" pitchFamily="18" charset="0"/>
                <a:cs typeface="Times New Roman" panose="02020603050405020304" pitchFamily="18" charset="0"/>
              </a:rPr>
              <a:t>”</a:t>
            </a:r>
          </a:p>
          <a:p>
            <a:pPr algn="r" defTabSz="914400"/>
            <a:r>
              <a:rPr lang="en-US" altLang="en-US" sz="2800" dirty="0">
                <a:solidFill>
                  <a:srgbClr val="000000"/>
                </a:solidFill>
                <a:latin typeface="Times New Roman" panose="02020603050405020304" pitchFamily="18" charset="0"/>
                <a:cs typeface="Times New Roman" panose="02020603050405020304" pitchFamily="18" charset="0"/>
              </a:rPr>
              <a:t>Pierre van Hiele</a:t>
            </a:r>
            <a:endParaRPr lang="en-US" sz="2800" dirty="0">
              <a:latin typeface="Times New Roman" panose="02020603050405020304" pitchFamily="18" charset="0"/>
              <a:cs typeface="Times New Roman" panose="02020603050405020304" pitchFamily="18" charset="0"/>
            </a:endParaRPr>
          </a:p>
          <a:p>
            <a:pPr algn="just"/>
            <a:endParaRPr lang="el-GR" sz="2800" dirty="0">
              <a:latin typeface="Times New Roman" panose="02020603050405020304" pitchFamily="18" charset="0"/>
              <a:cs typeface="Times New Roman" panose="02020603050405020304" pitchFamily="18" charset="0"/>
            </a:endParaRPr>
          </a:p>
          <a:p>
            <a:pPr algn="just"/>
            <a:r>
              <a:rPr lang="el-GR" sz="2800" dirty="0">
                <a:latin typeface="Times New Roman" panose="02020603050405020304" pitchFamily="18" charset="0"/>
                <a:cs typeface="Times New Roman" panose="02020603050405020304" pitchFamily="18" charset="0"/>
              </a:rPr>
              <a:t>Η </a:t>
            </a:r>
            <a:r>
              <a:rPr lang="el-GR" sz="2800" b="1" dirty="0">
                <a:latin typeface="Times New Roman" panose="02020603050405020304" pitchFamily="18" charset="0"/>
                <a:cs typeface="Times New Roman" panose="02020603050405020304" pitchFamily="18" charset="0"/>
              </a:rPr>
              <a:t>εκμάθηση </a:t>
            </a:r>
            <a:r>
              <a:rPr lang="el-GR" sz="2800" dirty="0">
                <a:latin typeface="Times New Roman" panose="02020603050405020304" pitchFamily="18" charset="0"/>
                <a:cs typeface="Times New Roman" panose="02020603050405020304" pitchFamily="18" charset="0"/>
              </a:rPr>
              <a:t>Λογισμικού Δυναμικής Γεωμετρίας</a:t>
            </a:r>
            <a:r>
              <a:rPr lang="el-GR" sz="2800" b="1" dirty="0">
                <a:latin typeface="Times New Roman" panose="02020603050405020304" pitchFamily="18" charset="0"/>
                <a:cs typeface="Times New Roman" panose="02020603050405020304" pitchFamily="18" charset="0"/>
              </a:rPr>
              <a:t> </a:t>
            </a:r>
            <a:r>
              <a:rPr lang="el-GR" sz="2800" dirty="0">
                <a:latin typeface="Times New Roman" panose="02020603050405020304" pitchFamily="18" charset="0"/>
                <a:cs typeface="Times New Roman" panose="02020603050405020304" pitchFamily="18" charset="0"/>
              </a:rPr>
              <a:t>και η </a:t>
            </a:r>
            <a:r>
              <a:rPr lang="el-GR" sz="2800" b="1" dirty="0">
                <a:latin typeface="Times New Roman" panose="02020603050405020304" pitchFamily="18" charset="0"/>
                <a:cs typeface="Times New Roman" panose="02020603050405020304" pitchFamily="18" charset="0"/>
              </a:rPr>
              <a:t>χρήση</a:t>
            </a:r>
            <a:r>
              <a:rPr lang="el-GR" sz="2800" dirty="0">
                <a:latin typeface="Times New Roman" panose="02020603050405020304" pitchFamily="18" charset="0"/>
                <a:cs typeface="Times New Roman" panose="02020603050405020304" pitchFamily="18" charset="0"/>
              </a:rPr>
              <a:t> του από φοιτητές - μελλοντικούς δασκάλους - ίσως να αποτελεί μία πρόταση βελτίωσης του επιπέδου  της Γεωμετρικής  τους Σκέψης.</a:t>
            </a:r>
          </a:p>
          <a:p>
            <a:pPr algn="just"/>
            <a:endParaRPr lang="el-G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5062141"/>
      </p:ext>
    </p:extLst>
  </p:cSld>
  <p:clrMapOvr>
    <a:masterClrMapping/>
  </p:clrMapOvr>
  <p:transition spd="med">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D6722EC-0EF7-4875-B884-F611F6D8FFCF}"/>
              </a:ext>
            </a:extLst>
          </p:cNvPr>
          <p:cNvSpPr/>
          <p:nvPr/>
        </p:nvSpPr>
        <p:spPr>
          <a:xfrm>
            <a:off x="973874" y="744974"/>
            <a:ext cx="10075123" cy="584775"/>
          </a:xfrm>
          <a:prstGeom prst="rect">
            <a:avLst/>
          </a:prstGeom>
        </p:spPr>
        <p:txBody>
          <a:bodyPr wrap="square">
            <a:spAutoFit/>
          </a:bodyPr>
          <a:lstStyle/>
          <a:p>
            <a:pPr algn="ctr"/>
            <a:r>
              <a:rPr lang="el-GR" sz="3200" b="1" dirty="0">
                <a:latin typeface="Times New Roman" panose="02020603050405020304" pitchFamily="18" charset="0"/>
                <a:ea typeface="Arial" panose="020B0604020202020204" pitchFamily="34" charset="0"/>
              </a:rPr>
              <a:t>Ιστορική αναδρομή της Γεωμετρίας</a:t>
            </a:r>
            <a:endParaRPr lang="en-US" sz="3200" dirty="0"/>
          </a:p>
        </p:txBody>
      </p:sp>
      <p:sp>
        <p:nvSpPr>
          <p:cNvPr id="6" name="Rectangle 5">
            <a:extLst>
              <a:ext uri="{FF2B5EF4-FFF2-40B4-BE49-F238E27FC236}">
                <a16:creationId xmlns:a16="http://schemas.microsoft.com/office/drawing/2014/main" id="{E2E9B5EE-7B88-4BE1-B13B-C729B0BB7732}"/>
              </a:ext>
            </a:extLst>
          </p:cNvPr>
          <p:cNvSpPr/>
          <p:nvPr/>
        </p:nvSpPr>
        <p:spPr>
          <a:xfrm>
            <a:off x="734897" y="1809346"/>
            <a:ext cx="10553075" cy="4016292"/>
          </a:xfrm>
          <a:prstGeom prst="rect">
            <a:avLst/>
          </a:prstGeom>
        </p:spPr>
        <p:txBody>
          <a:bodyPr wrap="square">
            <a:spAutoFit/>
          </a:bodyPr>
          <a:lstStyle/>
          <a:p>
            <a:pPr algn="ctr">
              <a:lnSpc>
                <a:spcPct val="115000"/>
              </a:lnSpc>
              <a:spcAft>
                <a:spcPts val="0"/>
              </a:spcAft>
            </a:pPr>
            <a:r>
              <a:rPr lang="el-GR" sz="2800" dirty="0">
                <a:latin typeface="Times New Roman" panose="02020603050405020304" pitchFamily="18" charset="0"/>
                <a:ea typeface="Arial" panose="020B0604020202020204" pitchFamily="34" charset="0"/>
              </a:rPr>
              <a:t>Στις αρχές του </a:t>
            </a:r>
            <a:r>
              <a:rPr lang="el-GR" sz="2800" b="1" dirty="0">
                <a:latin typeface="Times New Roman" panose="02020603050405020304" pitchFamily="18" charset="0"/>
                <a:ea typeface="Arial" panose="020B0604020202020204" pitchFamily="34" charset="0"/>
              </a:rPr>
              <a:t>δέκατου ένατου αιώνα:</a:t>
            </a:r>
          </a:p>
          <a:p>
            <a:pPr algn="ctr">
              <a:lnSpc>
                <a:spcPct val="115000"/>
              </a:lnSpc>
              <a:spcAft>
                <a:spcPts val="0"/>
              </a:spcAft>
            </a:pPr>
            <a:endParaRPr lang="el-GR" sz="2800" b="1"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Οι Λομπατσέφσκι και Μπόλυαϊ ανακαλύπτουν την </a:t>
            </a:r>
            <a:r>
              <a:rPr lang="el-GR" sz="2800" b="1" dirty="0">
                <a:latin typeface="Times New Roman" panose="02020603050405020304" pitchFamily="18" charset="0"/>
                <a:ea typeface="Arial" panose="020B0604020202020204" pitchFamily="34" charset="0"/>
              </a:rPr>
              <a:t>ύπαρξη μη Ευκλείδειας Γεωμετρίας</a:t>
            </a:r>
            <a:r>
              <a:rPr lang="el-GR" sz="2800" dirty="0">
                <a:latin typeface="Times New Roman" panose="02020603050405020304" pitchFamily="18" charset="0"/>
                <a:ea typeface="Arial" panose="020B0604020202020204" pitchFamily="34" charset="0"/>
              </a:rPr>
              <a:t>.</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Έχουμε </a:t>
            </a:r>
            <a:r>
              <a:rPr lang="el-GR" sz="2800" b="1" dirty="0">
                <a:latin typeface="Times New Roman" panose="02020603050405020304" pitchFamily="18" charset="0"/>
                <a:ea typeface="Arial" panose="020B0604020202020204" pitchFamily="34" charset="0"/>
              </a:rPr>
              <a:t>ανάπτυξη νέων Γεωμετρικών Θεωριών. </a:t>
            </a:r>
          </a:p>
          <a:p>
            <a:pPr marL="457200" indent="-457200" algn="just">
              <a:lnSpc>
                <a:spcPct val="115000"/>
              </a:lnSpc>
              <a:spcAft>
                <a:spcPts val="0"/>
              </a:spcAft>
              <a:buFont typeface="Arial" panose="020B0604020202020204" pitchFamily="34" charset="0"/>
              <a:buChar char="•"/>
            </a:pPr>
            <a:endParaRPr lang="el-GR" sz="2800" dirty="0">
              <a:latin typeface="Times New Roman" panose="02020603050405020304" pitchFamily="18" charset="0"/>
              <a:ea typeface="Arial" panose="020B0604020202020204" pitchFamily="34" charset="0"/>
            </a:endParaRPr>
          </a:p>
          <a:p>
            <a:pPr marL="457200" indent="-457200" algn="just">
              <a:lnSpc>
                <a:spcPct val="115000"/>
              </a:lnSpc>
              <a:spcAft>
                <a:spcPts val="0"/>
              </a:spcAft>
              <a:buFont typeface="Arial" panose="020B0604020202020204" pitchFamily="34" charset="0"/>
              <a:buChar char="•"/>
            </a:pPr>
            <a:r>
              <a:rPr lang="el-GR" sz="2800" dirty="0">
                <a:latin typeface="Times New Roman" panose="02020603050405020304" pitchFamily="18" charset="0"/>
                <a:ea typeface="Arial" panose="020B0604020202020204" pitchFamily="34" charset="0"/>
              </a:rPr>
              <a:t>Το 1854 ο Ρήμαν διατυπώνει την  Ρημάνια  Γεωμετρία.</a:t>
            </a:r>
            <a:endParaRPr lang="en-US" sz="24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672456704"/>
      </p:ext>
    </p:extLst>
  </p:cSld>
  <p:clrMapOvr>
    <a:masterClrMapping/>
  </p:clrMapOvr>
  <p:transition spd="med">
    <p:wipe/>
  </p:transition>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E9495D-229A-427E-8728-112693124861}"/>
              </a:ext>
            </a:extLst>
          </p:cNvPr>
          <p:cNvPicPr>
            <a:picLocks noChangeAspect="1"/>
          </p:cNvPicPr>
          <p:nvPr/>
        </p:nvPicPr>
        <p:blipFill>
          <a:blip r:embed="rId3"/>
          <a:stretch>
            <a:fillRect/>
          </a:stretch>
        </p:blipFill>
        <p:spPr>
          <a:xfrm>
            <a:off x="6692335" y="-31332"/>
            <a:ext cx="5521404" cy="4556680"/>
          </a:xfrm>
          <a:prstGeom prst="rect">
            <a:avLst/>
          </a:prstGeom>
        </p:spPr>
      </p:pic>
      <p:sp useBgFill="1">
        <p:nvSpPr>
          <p:cNvPr id="37" name="Rectangle 31">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3">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Shape 39">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Straight Connector 41">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38532709-4BFC-4E35-81FB-3CFF372294DF}"/>
              </a:ext>
            </a:extLst>
          </p:cNvPr>
          <p:cNvSpPr>
            <a:spLocks noGrp="1"/>
          </p:cNvSpPr>
          <p:nvPr>
            <p:ph type="sldNum" sz="quarter" idx="12"/>
          </p:nvPr>
        </p:nvSpPr>
        <p:spPr>
          <a:xfrm>
            <a:off x="11082528" y="6356350"/>
            <a:ext cx="365760" cy="365125"/>
          </a:xfrm>
          <a:prstGeom prst="ellipse">
            <a:avLst/>
          </a:prstGeom>
          <a:solidFill>
            <a:srgbClr val="7F7F7F"/>
          </a:solidFill>
        </p:spPr>
        <p:txBody>
          <a:bodyPr vert="horz" lIns="91440" tIns="45720" rIns="91440" bIns="45720" rtlCol="0" anchor="ctr">
            <a:normAutofit fontScale="55000" lnSpcReduction="20000"/>
          </a:bodyPr>
          <a:lstStyle/>
          <a:p>
            <a:pPr algn="ctr" defTabSz="914400">
              <a:spcAft>
                <a:spcPts val="600"/>
              </a:spcAft>
            </a:pPr>
            <a:fld id="{E330A1CD-96EE-4C1D-8620-169AA463F50F}" type="slidenum">
              <a:rPr lang="en-US" altLang="en-US" sz="1050">
                <a:solidFill>
                  <a:srgbClr val="FFFFFF"/>
                </a:solidFill>
              </a:rPr>
              <a:pPr algn="ctr" defTabSz="914400">
                <a:spcAft>
                  <a:spcPts val="600"/>
                </a:spcAft>
              </a:pPr>
              <a:t>50</a:t>
            </a:fld>
            <a:endParaRPr lang="en-US" altLang="en-US" sz="1050">
              <a:solidFill>
                <a:srgbClr val="FFFFFF"/>
              </a:solidFill>
            </a:endParaRPr>
          </a:p>
        </p:txBody>
      </p:sp>
      <p:pic>
        <p:nvPicPr>
          <p:cNvPr id="6" name="Picture 5" descr="A person wearing a hat&#10;&#10;Description automatically generated">
            <a:extLst>
              <a:ext uri="{FF2B5EF4-FFF2-40B4-BE49-F238E27FC236}">
                <a16:creationId xmlns:a16="http://schemas.microsoft.com/office/drawing/2014/main" id="{2545D4D0-13D1-4330-A8C9-564B4950203E}"/>
              </a:ext>
            </a:extLst>
          </p:cNvPr>
          <p:cNvPicPr>
            <a:picLocks noChangeAspect="1"/>
          </p:cNvPicPr>
          <p:nvPr/>
        </p:nvPicPr>
        <p:blipFill>
          <a:blip r:embed="rId4"/>
          <a:stretch>
            <a:fillRect/>
          </a:stretch>
        </p:blipFill>
        <p:spPr>
          <a:xfrm>
            <a:off x="4601980" y="0"/>
            <a:ext cx="7590020" cy="6325017"/>
          </a:xfrm>
          <a:prstGeom prst="rect">
            <a:avLst/>
          </a:prstGeom>
        </p:spPr>
      </p:pic>
      <p:sp>
        <p:nvSpPr>
          <p:cNvPr id="3" name="Rectangle 2">
            <a:extLst>
              <a:ext uri="{FF2B5EF4-FFF2-40B4-BE49-F238E27FC236}">
                <a16:creationId xmlns:a16="http://schemas.microsoft.com/office/drawing/2014/main" id="{F4FBC160-2F3D-41C7-8F07-A69A711F42C3}"/>
              </a:ext>
            </a:extLst>
          </p:cNvPr>
          <p:cNvSpPr/>
          <p:nvPr/>
        </p:nvSpPr>
        <p:spPr>
          <a:xfrm>
            <a:off x="651290" y="1308003"/>
            <a:ext cx="6096000" cy="1384995"/>
          </a:xfrm>
          <a:prstGeom prst="rect">
            <a:avLst/>
          </a:prstGeom>
        </p:spPr>
        <p:txBody>
          <a:bodyPr>
            <a:spAutoFit/>
          </a:bodyPr>
          <a:lstStyle/>
          <a:p>
            <a:r>
              <a:rPr lang="en-US" sz="2800" b="1" dirty="0">
                <a:latin typeface="Times New Roman" panose="02020603050405020304" pitchFamily="18" charset="0"/>
                <a:cs typeface="Times New Roman" panose="02020603050405020304" pitchFamily="18" charset="0"/>
              </a:rPr>
              <a:t>“</a:t>
            </a:r>
            <a:r>
              <a:rPr lang="el-GR" sz="2800" b="1" dirty="0">
                <a:latin typeface="Times New Roman" panose="02020603050405020304" pitchFamily="18" charset="0"/>
                <a:cs typeface="Times New Roman" panose="02020603050405020304" pitchFamily="18" charset="0"/>
              </a:rPr>
              <a:t>Δεν υπάρχει βασιλική ατραπός για την εκμάθηση της γεωμετρίας.</a:t>
            </a:r>
            <a:r>
              <a:rPr lang="en-US" sz="2800" b="1" dirty="0">
                <a:latin typeface="Times New Roman" panose="02020603050405020304" pitchFamily="18" charset="0"/>
                <a:cs typeface="Times New Roman" panose="02020603050405020304" pitchFamily="18" charset="0"/>
              </a:rPr>
              <a:t>”</a:t>
            </a:r>
            <a:endParaRPr lang="el-GR" sz="2800" b="1" dirty="0">
              <a:latin typeface="Times New Roman" panose="02020603050405020304" pitchFamily="18" charset="0"/>
              <a:cs typeface="Times New Roman" panose="02020603050405020304" pitchFamily="18" charset="0"/>
            </a:endParaRPr>
          </a:p>
          <a:p>
            <a:pPr algn="r"/>
            <a:r>
              <a:rPr lang="el-GR" sz="2800" b="1" dirty="0">
                <a:latin typeface="Times New Roman" panose="02020603050405020304" pitchFamily="18" charset="0"/>
                <a:cs typeface="Times New Roman" panose="02020603050405020304" pitchFamily="18" charset="0"/>
              </a:rPr>
              <a:t>Ευκλείδης</a:t>
            </a:r>
            <a:endParaRPr lang="en-US" sz="2800" b="1"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8F7A16B4-3D7D-412A-AEAE-41215DD3FF5C}"/>
              </a:ext>
            </a:extLst>
          </p:cNvPr>
          <p:cNvSpPr>
            <a:spLocks noGrp="1"/>
          </p:cNvSpPr>
          <p:nvPr>
            <p:ph type="title"/>
          </p:nvPr>
        </p:nvSpPr>
        <p:spPr>
          <a:xfrm>
            <a:off x="271855" y="4525347"/>
            <a:ext cx="7339904" cy="1737360"/>
          </a:xfrm>
        </p:spPr>
        <p:txBody>
          <a:bodyPr vert="horz" lIns="91440" tIns="45720" rIns="91440" bIns="45720" rtlCol="0" anchor="ctr">
            <a:normAutofit/>
          </a:bodyPr>
          <a:lstStyle/>
          <a:p>
            <a:pPr algn="r">
              <a:lnSpc>
                <a:spcPct val="90000"/>
              </a:lnSpc>
            </a:pPr>
            <a:r>
              <a:rPr lang="en-US" sz="6000" kern="1200" dirty="0">
                <a:solidFill>
                  <a:schemeClr val="tx1"/>
                </a:solidFill>
                <a:latin typeface="+mj-lt"/>
                <a:ea typeface="+mj-ea"/>
                <a:cs typeface="+mj-cs"/>
              </a:rPr>
              <a:t>Σας </a:t>
            </a:r>
            <a:r>
              <a:rPr lang="en-US" sz="6000" kern="1200" dirty="0" err="1">
                <a:solidFill>
                  <a:schemeClr val="tx1"/>
                </a:solidFill>
                <a:latin typeface="+mj-lt"/>
                <a:ea typeface="+mj-ea"/>
                <a:cs typeface="+mj-cs"/>
              </a:rPr>
              <a:t>Ευχ</a:t>
            </a:r>
            <a:r>
              <a:rPr lang="en-US" sz="6000" kern="1200" dirty="0">
                <a:solidFill>
                  <a:schemeClr val="tx1"/>
                </a:solidFill>
                <a:latin typeface="+mj-lt"/>
                <a:ea typeface="+mj-ea"/>
                <a:cs typeface="+mj-cs"/>
              </a:rPr>
              <a:t>αριστώ πολύ</a:t>
            </a:r>
          </a:p>
        </p:txBody>
      </p:sp>
    </p:spTree>
    <p:extLst>
      <p:ext uri="{BB962C8B-B14F-4D97-AF65-F5344CB8AC3E}">
        <p14:creationId xmlns:p14="http://schemas.microsoft.com/office/powerpoint/2010/main" val="963813160"/>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4" fill="hold" nodeType="afterEffect">
                                  <p:stCondLst>
                                    <p:cond delay="10000"/>
                                  </p:stCondLst>
                                  <p:childTnLst>
                                    <p:animEffect transition="out" filter="wipe(down)">
                                      <p:cBhvr>
                                        <p:cTn id="6" dur="4000"/>
                                        <p:tgtEl>
                                          <p:spTgt spid="6"/>
                                        </p:tgtEl>
                                      </p:cBhvr>
                                    </p:animEffect>
                                    <p:set>
                                      <p:cBhvr>
                                        <p:cTn id="7" dur="1" fill="hold">
                                          <p:stCondLst>
                                            <p:cond delay="3999"/>
                                          </p:stCondLst>
                                        </p:cTn>
                                        <p:tgtEl>
                                          <p:spTgt spid="6"/>
                                        </p:tgtEl>
                                        <p:attrNameLst>
                                          <p:attrName>style.visibility</p:attrName>
                                        </p:attrNameLst>
                                      </p:cBhvr>
                                      <p:to>
                                        <p:strVal val="hidden"/>
                                      </p:to>
                                    </p:set>
                                  </p:childTnLst>
                                </p:cTn>
                              </p:par>
                            </p:childTnLst>
                          </p:cTn>
                        </p:par>
                        <p:par>
                          <p:cTn id="8" fill="hold">
                            <p:stCondLst>
                              <p:cond delay="14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4000"/>
                                        <p:tgtEl>
                                          <p:spTgt spid="3"/>
                                        </p:tgtEl>
                                      </p:cBhvr>
                                    </p:animEffect>
                                  </p:childTnLst>
                                </p:cTn>
                              </p:par>
                            </p:childTnLst>
                          </p:cTn>
                        </p:par>
                        <p:par>
                          <p:cTn id="12" fill="hold">
                            <p:stCondLst>
                              <p:cond delay="18000"/>
                            </p:stCondLst>
                            <p:childTnLst>
                              <p:par>
                                <p:cTn id="13" presetID="2" presetClass="entr" presetSubtype="4" fill="hold" grpId="0" nodeType="afterEffect">
                                  <p:stCondLst>
                                    <p:cond delay="30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93C-B9C9-4458-9E4B-2A2520C797CA}"/>
              </a:ext>
            </a:extLst>
          </p:cNvPr>
          <p:cNvSpPr>
            <a:spLocks noGrp="1"/>
          </p:cNvSpPr>
          <p:nvPr>
            <p:ph type="title"/>
          </p:nvPr>
        </p:nvSpPr>
        <p:spPr>
          <a:xfrm>
            <a:off x="1130300" y="304801"/>
            <a:ext cx="11061700" cy="1431925"/>
          </a:xfrm>
        </p:spPr>
        <p:txBody>
          <a:bodyPr/>
          <a:lstStyle/>
          <a:p>
            <a:pPr algn="ctr"/>
            <a:r>
              <a:rPr lang="el-GR" sz="4000" dirty="0">
                <a:latin typeface="Times New Roman" panose="02020603050405020304" pitchFamily="18" charset="0"/>
                <a:cs typeface="Times New Roman" panose="02020603050405020304" pitchFamily="18" charset="0"/>
              </a:rPr>
              <a:t>ΕΛΛΗΝΙΚΗ ΒΙΒΛΙΟΓΡΑΦΙΑ-ΑΡΘΡΟΓΡΑΦΙΑ</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90FF7F1-AC08-48F3-99A6-E6572404E2E3}"/>
              </a:ext>
            </a:extLst>
          </p:cNvPr>
          <p:cNvSpPr>
            <a:spLocks noGrp="1"/>
          </p:cNvSpPr>
          <p:nvPr>
            <p:ph type="sldNum" sz="quarter" idx="12"/>
          </p:nvPr>
        </p:nvSpPr>
        <p:spPr/>
        <p:txBody>
          <a:bodyPr/>
          <a:lstStyle/>
          <a:p>
            <a:fld id="{E330A1CD-96EE-4C1D-8620-169AA463F50F}" type="slidenum">
              <a:rPr lang="en-US" altLang="en-US" smtClean="0"/>
              <a:pPr/>
              <a:t>51</a:t>
            </a:fld>
            <a:endParaRPr lang="en-US" altLang="en-US"/>
          </a:p>
        </p:txBody>
      </p:sp>
      <p:sp>
        <p:nvSpPr>
          <p:cNvPr id="5" name="Rectangle 4">
            <a:extLst>
              <a:ext uri="{FF2B5EF4-FFF2-40B4-BE49-F238E27FC236}">
                <a16:creationId xmlns:a16="http://schemas.microsoft.com/office/drawing/2014/main" id="{0DF8F3FE-BB7B-4AEC-8F20-4D9B19D94201}"/>
              </a:ext>
            </a:extLst>
          </p:cNvPr>
          <p:cNvSpPr/>
          <p:nvPr/>
        </p:nvSpPr>
        <p:spPr>
          <a:xfrm>
            <a:off x="1131668" y="2273112"/>
            <a:ext cx="4734741" cy="4031873"/>
          </a:xfrm>
          <a:prstGeom prst="rect">
            <a:avLst/>
          </a:prstGeom>
        </p:spPr>
        <p:txBody>
          <a:bodyPr wrap="square">
            <a:spAutoFit/>
          </a:bodyPr>
          <a:lstStyle/>
          <a:p>
            <a:pPr algn="just">
              <a:spcAft>
                <a:spcPts val="0"/>
              </a:spcAft>
            </a:pPr>
            <a:r>
              <a:rPr lang="el-GR" sz="800" dirty="0">
                <a:latin typeface="Times New Roman" panose="02020603050405020304" pitchFamily="18" charset="0"/>
                <a:ea typeface="Arial" panose="020B0604020202020204" pitchFamily="34" charset="0"/>
                <a:cs typeface="Times New Roman" panose="02020603050405020304" pitchFamily="18" charset="0"/>
              </a:rPr>
              <a:t>Αυγερινός, Ε., Μαλκότσης, Α., Ρεμούνδου, Δ. (2018). Η αντίληψη του κύβου σε σχέση με της έννοιες των μαθηματικών από μελλοντικούς δασκάλους.</a:t>
            </a:r>
            <a:r>
              <a:rPr lang="en-US" sz="800" dirty="0">
                <a:latin typeface="Times New Roman" panose="02020603050405020304" pitchFamily="18" charset="0"/>
                <a:ea typeface="Arial" panose="020B0604020202020204" pitchFamily="34" charset="0"/>
                <a:cs typeface="Times New Roman" panose="02020603050405020304" pitchFamily="18" charset="0"/>
              </a:rPr>
              <a:t> </a:t>
            </a:r>
            <a:r>
              <a:rPr lang="el-GR" sz="800" i="1" dirty="0">
                <a:latin typeface="Times New Roman" panose="02020603050405020304" pitchFamily="18" charset="0"/>
                <a:ea typeface="Arial" panose="020B0604020202020204" pitchFamily="34" charset="0"/>
                <a:cs typeface="Times New Roman" panose="02020603050405020304" pitchFamily="18" charset="0"/>
              </a:rPr>
              <a:t>Πρακτικά 3</a:t>
            </a:r>
            <a:r>
              <a:rPr lang="el-GR" sz="800" i="1" baseline="30000" dirty="0">
                <a:latin typeface="Times New Roman" panose="02020603050405020304" pitchFamily="18" charset="0"/>
                <a:ea typeface="Arial" panose="020B0604020202020204" pitchFamily="34" charset="0"/>
                <a:cs typeface="Times New Roman" panose="02020603050405020304" pitchFamily="18" charset="0"/>
              </a:rPr>
              <a:t>ου</a:t>
            </a:r>
            <a:r>
              <a:rPr lang="en-US" sz="800" i="1" dirty="0">
                <a:latin typeface="Times New Roman" panose="02020603050405020304" pitchFamily="18" charset="0"/>
                <a:ea typeface="Arial" panose="020B0604020202020204" pitchFamily="34" charset="0"/>
                <a:cs typeface="Times New Roman" panose="02020603050405020304" pitchFamily="18" charset="0"/>
              </a:rPr>
              <a:t> </a:t>
            </a:r>
            <a:r>
              <a:rPr lang="el-GR" sz="800" i="1" dirty="0">
                <a:latin typeface="Times New Roman" panose="02020603050405020304" pitchFamily="18" charset="0"/>
                <a:ea typeface="Arial" panose="020B0604020202020204" pitchFamily="34" charset="0"/>
                <a:cs typeface="Times New Roman" panose="02020603050405020304" pitchFamily="18" charset="0"/>
              </a:rPr>
              <a:t>Πανελλήνιου Συνέδριου με Διεθνή Συμμετοχή για το Εκπαιδευτικό Υλικό στα Μαθηματικά και της Φυσικές Επιστήμες: «Εκπαιδευτικό υλικό Μαθηματικών και Φυσικών Επιστημών: διαφορετικές της, διασταυρούμενες πορείες μάθησης»</a:t>
            </a:r>
            <a:r>
              <a:rPr lang="el-GR" sz="800" dirty="0">
                <a:latin typeface="Times New Roman" panose="02020603050405020304" pitchFamily="18" charset="0"/>
                <a:ea typeface="Arial" panose="020B0604020202020204" pitchFamily="34" charset="0"/>
                <a:cs typeface="Times New Roman" panose="02020603050405020304" pitchFamily="18" charset="0"/>
              </a:rPr>
              <a:t>, Ρόδος, 9-11 Νοεμβρίου 2018.</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Γαγάτσης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ηµητριάδης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Κ, Καρύδας Χ,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Συρίµη</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Χ- (1993) Μερικά στοιχεία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γεωµετρίας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στην Ελλάδα και την Κύπρο του 19</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ου</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αιώνα. </a:t>
            </a:r>
            <a:r>
              <a:rPr lang="el-GR" sz="800" i="1"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Πανεπιστήµιο</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Κύπρου</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r>
              <a:rPr lang="el-GR" sz="800" b="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Δημάκος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Γ.,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Νικολουδάκης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Εμμ</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(2008). Η  Διδασκαλία της Γεωμετρίας στη Δευτεροβάθμια Εκπαίδευση με χρήση της Θεωρίας των Επίπεδων Γεωμετρικής Σκέψης του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van Hiele</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και τη βοήθεια των Τ.Π.Ε. στα πλαίσια της Συνεργατικής Μάθησης. Πρακτικά 5</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Διεθνούς Διημερίδας Διδακτικής Μαθηματικών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τ.Ι</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σς.179-194, επιμέλεια έκδοσης Μ., Κούρκουλος, Κ., Τζανάκης, Ρέθυμνο</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Ζάχος, Ι. Β. (2000). Αξιολόγηση του Επιπέδου Γεωμετρικής Σκέψης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van Hiele</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των Μαθητών της Β΄ Τάξης του Λυκείου. Στο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Θέματα Διδακτικής Μαθηματικών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IV</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Αξιολόγηση και Διδασκαλία των Μαθηματικών</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(σελ. 161-179). Αθήνα: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Gutenberg</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Θωμαΐδης, Γ. &amp; Καστάνης, Ν. Οι αναμορφώσεις της ελληνικής Μαθηματικής Παιδείας στο δεύτερο μισό του 20</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ου</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αιώνα. Ένα πλαίσιο προβληματισμού [ 1</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ο</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Μέρος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Σύγχρονη Εκπαίδευση</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130, 78-92 (2003).</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Θωμαΐδης, Γ. &amp; Καστάνης, Ν. Οι αναμορφώσεις της ελληνικής Μαθηματικής Παιδείας στο δεύτερο μισό του 20</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ου</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αιώνα. Ένα πλαίσιο προβληματισμού [2</a:t>
            </a:r>
            <a:r>
              <a:rPr lang="el-GR" sz="800" baseline="300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ο</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Μέρος].</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Σύγχρονη Εκπαίδευση</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131, 127-136 (2003).</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Καλαβάσης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Φ.,1997, Η Επίδραση του Νέου Τεχνολογικού Περιβάλλοντος της Στόχους της Μαθηματικής Εκπαίδευσης. Θέματα Διδακτικής Μαθηματικών –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III</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Διδακτική Μαθηματικών Και Νέες Τεχνολογίες. Επιμέλεια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Καλαβάσης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Φ. –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Μεϊμάρης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Μ. σελ. 21-38 Πανεπιστήμιο Αιγαίου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Gutenberg</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Αθήνα</a:t>
            </a:r>
          </a:p>
          <a:p>
            <a:pPr algn="just">
              <a:spcAft>
                <a:spcPts val="0"/>
              </a:spcAft>
            </a:pPr>
            <a:endParaRPr lang="el-GR" sz="8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latin typeface="Times New Roman" panose="02020603050405020304" pitchFamily="18" charset="0"/>
                <a:ea typeface="Arial" panose="020B0604020202020204" pitchFamily="34" charset="0"/>
                <a:cs typeface="Times New Roman" panose="02020603050405020304" pitchFamily="18" charset="0"/>
              </a:rPr>
              <a:t>Καστάνης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Ν</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Να</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φύγει</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ο</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Arial" panose="020B0604020202020204" pitchFamily="34" charset="0"/>
                <a:cs typeface="Times New Roman" panose="02020603050405020304" pitchFamily="18" charset="0"/>
              </a:rPr>
              <a:t>Ευκλείδης</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a:t>
            </a:r>
            <a:r>
              <a:rPr lang="el-GR" sz="800" dirty="0" err="1">
                <a:latin typeface="Times New Roman" panose="02020603050405020304" pitchFamily="18" charset="0"/>
                <a:ea typeface="Arial" panose="020B0604020202020204" pitchFamily="34" charset="0"/>
                <a:cs typeface="Times New Roman" panose="02020603050405020304" pitchFamily="18" charset="0"/>
              </a:rPr>
              <a:t>∆εν</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θα</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Arial" panose="020B0604020202020204" pitchFamily="34" charset="0"/>
                <a:cs typeface="Times New Roman" panose="02020603050405020304" pitchFamily="18" charset="0"/>
              </a:rPr>
              <a:t>γίνου</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µ</a:t>
            </a:r>
            <a:r>
              <a:rPr lang="el-GR" sz="800" dirty="0" err="1">
                <a:latin typeface="Times New Roman" panose="02020603050405020304" pitchFamily="18" charset="0"/>
                <a:ea typeface="Arial" panose="020B0604020202020204" pitchFamily="34" charset="0"/>
                <a:cs typeface="Times New Roman" panose="02020603050405020304" pitchFamily="18" charset="0"/>
              </a:rPr>
              <a:t>ε</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εθνικοί</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Μειοδότες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Μια</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Arial" panose="020B0604020202020204" pitchFamily="34" charset="0"/>
                <a:cs typeface="Times New Roman" panose="02020603050405020304" pitchFamily="18" charset="0"/>
              </a:rPr>
              <a:t>ιστορικο</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a:t>
            </a:r>
            <a:r>
              <a:rPr lang="el-GR" sz="800" dirty="0">
                <a:latin typeface="Times New Roman" panose="02020603050405020304" pitchFamily="18" charset="0"/>
                <a:ea typeface="Arial" panose="020B0604020202020204" pitchFamily="34" charset="0"/>
                <a:cs typeface="Times New Roman" panose="02020603050405020304" pitchFamily="18" charset="0"/>
              </a:rPr>
              <a:t>διδακτική</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εξέταση</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της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αντίφασης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στη</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σχολική</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µ</a:t>
            </a:r>
            <a:r>
              <a:rPr lang="el-GR" sz="800" dirty="0">
                <a:latin typeface="Times New Roman" panose="02020603050405020304" pitchFamily="18" charset="0"/>
                <a:ea typeface="Arial" panose="020B0604020202020204" pitchFamily="34" charset="0"/>
                <a:cs typeface="Times New Roman" panose="02020603050405020304" pitchFamily="18" charset="0"/>
              </a:rPr>
              <a:t>ας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Arial" panose="020B0604020202020204" pitchFamily="34" charset="0"/>
                <a:cs typeface="Times New Roman" panose="02020603050405020304" pitchFamily="18" charset="0"/>
              </a:rPr>
              <a:t>γεω</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µ</a:t>
            </a:r>
            <a:r>
              <a:rPr lang="el-GR" sz="800" dirty="0" err="1">
                <a:latin typeface="Times New Roman" panose="02020603050405020304" pitchFamily="18" charset="0"/>
                <a:ea typeface="Arial" panose="020B0604020202020204" pitchFamily="34" charset="0"/>
                <a:cs typeface="Times New Roman" panose="02020603050405020304" pitchFamily="18" charset="0"/>
              </a:rPr>
              <a:t>ετρία</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i="1" dirty="0" err="1">
                <a:latin typeface="Times New Roman" panose="02020603050405020304" pitchFamily="18" charset="0"/>
                <a:ea typeface="Times New Roman" panose="02020603050405020304" pitchFamily="18" charset="0"/>
                <a:cs typeface="Times New Roman" panose="02020603050405020304" pitchFamily="18" charset="0"/>
              </a:rPr>
              <a:t>Μαθηµατική</a:t>
            </a:r>
            <a:r>
              <a:rPr lang="el-GR" sz="800" i="1" dirty="0">
                <a:latin typeface="Times New Roman" panose="02020603050405020304" pitchFamily="18" charset="0"/>
                <a:ea typeface="Times New Roman" panose="02020603050405020304" pitchFamily="18" charset="0"/>
                <a:cs typeface="Times New Roman" panose="02020603050405020304" pitchFamily="18" charset="0"/>
              </a:rPr>
              <a:t> Επιθεώρηση</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i="1" dirty="0">
                <a:latin typeface="Times New Roman" panose="02020603050405020304" pitchFamily="18" charset="0"/>
                <a:ea typeface="Times New Roman" panose="02020603050405020304" pitchFamily="18" charset="0"/>
                <a:cs typeface="Times New Roman" panose="02020603050405020304" pitchFamily="18" charset="0"/>
              </a:rPr>
              <a:t>τεύχος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31(1986), </a:t>
            </a:r>
            <a:r>
              <a:rPr lang="el-GR" sz="800" dirty="0" err="1">
                <a:latin typeface="Times New Roman" panose="02020603050405020304" pitchFamily="18" charset="0"/>
                <a:ea typeface="Arial" panose="020B0604020202020204" pitchFamily="34" charset="0"/>
                <a:cs typeface="Times New Roman" panose="02020603050405020304" pitchFamily="18" charset="0"/>
              </a:rPr>
              <a:t>σελ</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3 -8</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E57E3B5E-EDA0-46A4-BD35-5C050EE01294}"/>
              </a:ext>
            </a:extLst>
          </p:cNvPr>
          <p:cNvSpPr/>
          <p:nvPr/>
        </p:nvSpPr>
        <p:spPr>
          <a:xfrm>
            <a:off x="6325591" y="2296862"/>
            <a:ext cx="4734741" cy="3785652"/>
          </a:xfrm>
          <a:prstGeom prst="rect">
            <a:avLst/>
          </a:prstGeom>
        </p:spPr>
        <p:txBody>
          <a:bodyPr wrap="square">
            <a:spAutoFit/>
          </a:bodyPr>
          <a:lstStyle/>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Κολέζα Ε. (2000) : «Γνωσιολογική και διδακτική Προσέγγιση των Στοιχειωδών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Μαθηµατικών</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Εννοιών», Αθήνα,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Leader Books</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Κολέζα, Ε. (2009).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ΘΕΩΡΙΑ ΚΑΙ ΠΡΑΞΗ ΣΤΗ ΔΙΔΑΣΚΑΛΙΑ ΤΩΝ ΜΑΘΗΜΑΤΙΚΩΝ.</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Αθήνα: Εκδόσεις ΤΟΠΟΣ.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endParaRPr lang="el-GR" sz="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el-GR" sz="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Ντζιαχρήστος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Β. –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Ζαράνης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Ν. (2001) : «Η αξιοποίηση της θεωρίας </a:t>
            </a:r>
            <a:r>
              <a:rPr lang="en-US" sz="800" dirty="0">
                <a:latin typeface="Times New Roman" panose="02020603050405020304" pitchFamily="18" charset="0"/>
                <a:ea typeface="Times New Roman" panose="02020603050405020304" pitchFamily="18" charset="0"/>
                <a:cs typeface="Times New Roman" panose="02020603050405020304" pitchFamily="18" charset="0"/>
              </a:rPr>
              <a:t>van Hiele</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στην κατανόηση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γεωµετρικών</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εννοιών της Α΄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Γυµνασίου</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µε την βοήθεια εκπαιδευτικού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λογιςµικού</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Μαθηµατική</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Επιθεώρηση, τεύχος 56(2001) σελ.55</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Πούλος, Α., &amp; Θωμαΐδης, Γ. (2000).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Διδακτική της </a:t>
            </a:r>
            <a:r>
              <a:rPr lang="el-GR" sz="800" i="1"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Ευκλείδιας</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i="1" dirty="0">
                <a:latin typeface="Times New Roman" panose="02020603050405020304" pitchFamily="18" charset="0"/>
                <a:ea typeface="Arial" panose="020B0604020202020204" pitchFamily="34" charset="0"/>
                <a:cs typeface="Times New Roman" panose="02020603050405020304" pitchFamily="18" charset="0"/>
              </a:rPr>
              <a:t>Γεωμετρίας.</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a:latin typeface="Times New Roman" panose="02020603050405020304" pitchFamily="18" charset="0"/>
                <a:ea typeface="Arial" panose="020B0604020202020204" pitchFamily="34" charset="0"/>
                <a:cs typeface="Times New Roman" panose="02020603050405020304" pitchFamily="18" charset="0"/>
              </a:rPr>
              <a:t>Θεσσαλονίκη: Εκδόσεις ΖΗΤΗ.</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Πρίντεζης, Ι. Ι. (2006).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Η κατηγορική άποψη των επιπέδων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van Hiele</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και της οικουμενικές μέθοδοι προσέγγισης των μαθηματικών.</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Αθήνα: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ιαπανεπιστηµιακό</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ιατµηµατικό</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Πρόγρα</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µµα Μεταπτυχιακών Σπουδών.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latin typeface="Times New Roman" panose="02020603050405020304" pitchFamily="18" charset="0"/>
                <a:ea typeface="Times New Roman" panose="02020603050405020304" pitchFamily="18" charset="0"/>
                <a:cs typeface="Times New Roman" panose="02020603050405020304" pitchFamily="18" charset="0"/>
              </a:rPr>
              <a:t>Τζίφας Ν. Β (2006) : «Η αξιολόγηση της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γεωµετρικής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σκέψης των µ</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αθητών</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της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δευτεροβάθµιας</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εκπαίδευσης: Επίπεδα </a:t>
            </a:r>
            <a:r>
              <a:rPr lang="en-US" sz="800" dirty="0">
                <a:latin typeface="Times New Roman" panose="02020603050405020304" pitchFamily="18" charset="0"/>
                <a:ea typeface="Times New Roman" panose="02020603050405020304" pitchFamily="18" charset="0"/>
                <a:cs typeface="Times New Roman" panose="02020603050405020304" pitchFamily="18" charset="0"/>
              </a:rPr>
              <a:t>Van Hiele</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και διδακτικές προσεγγίσεις µε χρήση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λογιςµικού</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διπλωµατική</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εργασία στο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Μαθηµατικό</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τµήµα</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του </a:t>
            </a:r>
            <a:r>
              <a:rPr lang="el-GR" sz="800" dirty="0" err="1">
                <a:latin typeface="Times New Roman" panose="02020603050405020304" pitchFamily="18" charset="0"/>
                <a:ea typeface="Times New Roman" panose="02020603050405020304" pitchFamily="18" charset="0"/>
                <a:cs typeface="Times New Roman" panose="02020603050405020304" pitchFamily="18" charset="0"/>
              </a:rPr>
              <a:t>Πανεπιστηµίου</a:t>
            </a:r>
            <a:r>
              <a:rPr lang="el-GR" sz="800" dirty="0">
                <a:latin typeface="Times New Roman" panose="02020603050405020304" pitchFamily="18" charset="0"/>
                <a:ea typeface="Times New Roman" panose="02020603050405020304" pitchFamily="18" charset="0"/>
                <a:cs typeface="Times New Roman" panose="02020603050405020304" pitchFamily="18" charset="0"/>
              </a:rPr>
              <a:t> Αθηνών.</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ΤΟΥΜΑΣΗΣ, Χ. (1990).</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ΤΑΣΕΙΣ ΚΑΙ ΧΑΡΑΚΤΗΡΙΣΤΙΚΑ ΤΩΝ ΣΧΟΛΙΚΩΝ ΜΑΘΗΜΑΤΙΚΩΝ Β/ΜΙΑΣ ΕΚΠΑΙΔΕΥΣΗΣ ΣΤΗ ΝΕΩΤΕΡΗ ΕΛΛΑΔΑ, ΣΕ ΣΧΕΣΗ ΜΕ ΚΟΙΝΩΝΙΚΟΟΙΚΟΝΟΜΙΚΕΣ ΑΛΛΑΓΕΣ ΚΑΙ Τ..</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Doctoral dissertation</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Πανεπιστήμιο Πατρών. Σχολή Θετικών Επιστημών. Τμήμα Μαθηματικών).</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Τουμάσης, Μ. (2000). </a:t>
            </a:r>
            <a:r>
              <a:rPr lang="el-GR" sz="800" i="1"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Σύχρονη</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Διδακτική των Μαθηματικών.</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Αθήνα: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Gutenberg</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HIELE</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P</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(1986). </a:t>
            </a:r>
            <a:r>
              <a:rPr lang="el-GR"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Δομή και Διορατικότητα: Μια Θεωρία για τη Μαθηματική Εκπαίδευση.</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Αθήνα: Εκδόσεις </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Liberal Books</a:t>
            </a: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2011</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987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93C-B9C9-4458-9E4B-2A2520C797CA}"/>
              </a:ext>
            </a:extLst>
          </p:cNvPr>
          <p:cNvSpPr>
            <a:spLocks noGrp="1"/>
          </p:cNvSpPr>
          <p:nvPr>
            <p:ph type="title"/>
          </p:nvPr>
        </p:nvSpPr>
        <p:spPr>
          <a:xfrm>
            <a:off x="1155700" y="304801"/>
            <a:ext cx="10603908" cy="1431925"/>
          </a:xfrm>
        </p:spPr>
        <p:txBody>
          <a:bodyPr/>
          <a:lstStyle/>
          <a:p>
            <a:pPr algn="ctr"/>
            <a:r>
              <a:rPr lang="el-GR" sz="4000" dirty="0">
                <a:latin typeface="Times New Roman" panose="02020603050405020304" pitchFamily="18" charset="0"/>
                <a:cs typeface="Times New Roman" panose="02020603050405020304" pitchFamily="18" charset="0"/>
              </a:rPr>
              <a:t>ΞΕΝΗ ΒΙΒΛΙΟΓΡΑΦΙΑ – ΑΡΘΡΟΓΡΑΦΙΑ</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90FF7F1-AC08-48F3-99A6-E6572404E2E3}"/>
              </a:ext>
            </a:extLst>
          </p:cNvPr>
          <p:cNvSpPr>
            <a:spLocks noGrp="1"/>
          </p:cNvSpPr>
          <p:nvPr>
            <p:ph type="sldNum" sz="quarter" idx="12"/>
          </p:nvPr>
        </p:nvSpPr>
        <p:spPr/>
        <p:txBody>
          <a:bodyPr/>
          <a:lstStyle/>
          <a:p>
            <a:fld id="{E330A1CD-96EE-4C1D-8620-169AA463F50F}" type="slidenum">
              <a:rPr lang="en-US" altLang="en-US" smtClean="0"/>
              <a:pPr/>
              <a:t>52</a:t>
            </a:fld>
            <a:endParaRPr lang="en-US" altLang="en-US"/>
          </a:p>
        </p:txBody>
      </p:sp>
      <p:sp>
        <p:nvSpPr>
          <p:cNvPr id="3" name="Rectangle 2">
            <a:extLst>
              <a:ext uri="{FF2B5EF4-FFF2-40B4-BE49-F238E27FC236}">
                <a16:creationId xmlns:a16="http://schemas.microsoft.com/office/drawing/2014/main" id="{216503A2-3304-4910-852B-D4993DAEBAEB}"/>
              </a:ext>
            </a:extLst>
          </p:cNvPr>
          <p:cNvSpPr/>
          <p:nvPr/>
        </p:nvSpPr>
        <p:spPr>
          <a:xfrm>
            <a:off x="1155700" y="2007891"/>
            <a:ext cx="5289167" cy="4401205"/>
          </a:xfrm>
          <a:prstGeom prst="rect">
            <a:avLst/>
          </a:prstGeom>
        </p:spPr>
        <p:txBody>
          <a:bodyPr wrap="square">
            <a:spAutoFit/>
          </a:bodyPr>
          <a:lstStyle/>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Bransford</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J</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D</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Brown</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A</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L</a:t>
            </a:r>
            <a:r>
              <a:rPr lang="el-GR" sz="800" dirty="0">
                <a:latin typeface="Times New Roman" panose="02020603050405020304" pitchFamily="18" charset="0"/>
                <a:ea typeface="Arial" panose="020B0604020202020204" pitchFamily="34" charset="0"/>
                <a:cs typeface="Times New Roman" panose="02020603050405020304" pitchFamily="18" charset="0"/>
              </a:rPr>
              <a:t>., &amp; </a:t>
            </a:r>
            <a:r>
              <a:rPr lang="en-US" sz="800" dirty="0">
                <a:latin typeface="Times New Roman" panose="02020603050405020304" pitchFamily="18" charset="0"/>
                <a:ea typeface="Arial" panose="020B0604020202020204" pitchFamily="34" charset="0"/>
                <a:cs typeface="Times New Roman" panose="02020603050405020304" pitchFamily="18" charset="0"/>
              </a:rPr>
              <a:t>Cocking</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R</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R</a:t>
            </a:r>
            <a:r>
              <a:rPr lang="el-GR" sz="800" dirty="0">
                <a:latin typeface="Times New Roman" panose="02020603050405020304" pitchFamily="18" charset="0"/>
                <a:ea typeface="Arial" panose="020B0604020202020204" pitchFamily="34" charset="0"/>
                <a:cs typeface="Times New Roman" panose="02020603050405020304" pitchFamily="18" charset="0"/>
              </a:rPr>
              <a:t>. (2000). </a:t>
            </a:r>
            <a:r>
              <a:rPr lang="en-US" sz="800" dirty="0">
                <a:latin typeface="Times New Roman" panose="02020603050405020304" pitchFamily="18" charset="0"/>
                <a:ea typeface="Arial" panose="020B0604020202020204" pitchFamily="34" charset="0"/>
                <a:cs typeface="Times New Roman" panose="02020603050405020304" pitchFamily="18" charset="0"/>
              </a:rPr>
              <a:t>How People Learn: Brain, Mind, Experience, and School. Washington, D.C.: National Academy Press.</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Brown S.J., Collins A., Duguid P. (1989). Situated cognition and the culture of learning. Educational Researcher, 18, 1, 32-42.</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Burger, W. F., &amp; Shaughnessy, J. M. (1986). Characterizing the van Hiele levels of development in geometry.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Journal for research in mathematics education</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31-48.</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Clements, D. H. (1998). Geometric and Spatial Thinking in Young Children.</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Choi-Koh, S. S. (1999). A student's learning of geometry using the computer.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The Journal of Educational Research</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92</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(5), 301-311.</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Clements, D. H., &amp; Battista, M. T. (1992). Geometry and spatial reasoning.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Handbook of research on mathematics teaching and learning</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420-464.</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Clements, D., Battista, M., 1990, The effects of logo on children’s conceptualizations of angle and polygons. Journal for Research in Mathematics Education, 21(5), 356-371.</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Collins, A., 1991, Cognitive apprenticeship and instructional technology. In Jones B. &amp; Idol L. (Eds) Educational values and cognitive instruction: implications for reform. Hillsdale, NJ: Lawrence Erlbaum, pp. 121-138.</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Collins, A., Brown, J. S., &amp; </a:t>
            </a:r>
            <a:r>
              <a:rPr lang="en-US" sz="800" dirty="0" err="1">
                <a:latin typeface="Times New Roman" panose="02020603050405020304" pitchFamily="18" charset="0"/>
                <a:ea typeface="Arial" panose="020B0604020202020204" pitchFamily="34" charset="0"/>
                <a:cs typeface="Times New Roman" panose="02020603050405020304" pitchFamily="18" charset="0"/>
              </a:rPr>
              <a:t>Holum</a:t>
            </a:r>
            <a:r>
              <a:rPr lang="en-US" sz="800" dirty="0">
                <a:latin typeface="Times New Roman" panose="02020603050405020304" pitchFamily="18" charset="0"/>
                <a:ea typeface="Arial" panose="020B0604020202020204" pitchFamily="34" charset="0"/>
                <a:cs typeface="Times New Roman" panose="02020603050405020304" pitchFamily="18" charset="0"/>
              </a:rPr>
              <a:t>, A. 1991, Cognitive apprenticeship: Making thinking visible. American Educator: The Professional Journal of the American Federation of Teachers, 15(3), 6-11, 38-46.</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Collins, A., Brown, J. S., &amp; Newman, S.E.,1989, Cognitive apprenticeship: Teaching the crafts of reading, writing, and mathematics. In L. B. Resnick (Ed.), Knowing, Learning and Instruction: Essays in Honor of Robert Glaser (pp.453-494). Hillsdale, NJ: Lawrence Erlbaum Associates.</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Crowley, M. L. (1987). The van Hiele model of the development of geometric thought.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Learning and teaching geometry, K-12</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1-16.</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Csikszentmihalyi, M., &amp; Sawyer, K. (1995). In The Nature of Insight (Sternberg, RJ and Davidson, JE, eds).</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p:txBody>
      </p:sp>
      <p:sp>
        <p:nvSpPr>
          <p:cNvPr id="6" name="Rectangle 5">
            <a:extLst>
              <a:ext uri="{FF2B5EF4-FFF2-40B4-BE49-F238E27FC236}">
                <a16:creationId xmlns:a16="http://schemas.microsoft.com/office/drawing/2014/main" id="{1D50C25C-04ED-45B5-87A2-1DAABAC1177F}"/>
              </a:ext>
            </a:extLst>
          </p:cNvPr>
          <p:cNvSpPr/>
          <p:nvPr/>
        </p:nvSpPr>
        <p:spPr>
          <a:xfrm>
            <a:off x="6661773" y="2012221"/>
            <a:ext cx="5289167" cy="4524315"/>
          </a:xfrm>
          <a:prstGeom prst="rect">
            <a:avLst/>
          </a:prstGeom>
        </p:spPr>
        <p:txBody>
          <a:bodyPr wrap="square">
            <a:spAutoFit/>
          </a:bodyPr>
          <a:lstStyle/>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dirty="0">
                <a:latin typeface="Times New Roman" panose="02020603050405020304" pitchFamily="18" charset="0"/>
                <a:ea typeface="Arial" panose="020B0604020202020204" pitchFamily="34" charset="0"/>
                <a:cs typeface="Times New Roman" panose="02020603050405020304" pitchFamily="18" charset="0"/>
              </a:rPr>
              <a:t>De </a:t>
            </a:r>
            <a:r>
              <a:rPr lang="en-US" sz="800" dirty="0" err="1">
                <a:latin typeface="Times New Roman" panose="02020603050405020304" pitchFamily="18" charset="0"/>
                <a:ea typeface="Arial" panose="020B0604020202020204" pitchFamily="34" charset="0"/>
                <a:cs typeface="Times New Roman" panose="02020603050405020304" pitchFamily="18" charset="0"/>
              </a:rPr>
              <a:t>Bruijn</a:t>
            </a:r>
            <a:r>
              <a:rPr lang="en-US" sz="800" dirty="0">
                <a:latin typeface="Times New Roman" panose="02020603050405020304" pitchFamily="18" charset="0"/>
                <a:ea typeface="Arial" panose="020B0604020202020204" pitchFamily="34" charset="0"/>
                <a:cs typeface="Times New Roman" panose="02020603050405020304" pitchFamily="18" charset="0"/>
              </a:rPr>
              <a:t> H.,1993b, Situated cognition in a computerized learning environment for adult basic education students. Doctoral Dissertation: University of Twente, </a:t>
            </a:r>
            <a:r>
              <a:rPr lang="en-US" sz="800" dirty="0" err="1">
                <a:latin typeface="Times New Roman" panose="02020603050405020304" pitchFamily="18" charset="0"/>
                <a:ea typeface="Arial" panose="020B0604020202020204" pitchFamily="34" charset="0"/>
                <a:cs typeface="Times New Roman" panose="02020603050405020304" pitchFamily="18" charset="0"/>
              </a:rPr>
              <a:t>Nederlands</a:t>
            </a:r>
            <a:r>
              <a:rPr lang="en-US" sz="800" dirty="0">
                <a:latin typeface="Times New Roman" panose="02020603050405020304" pitchFamily="18" charset="0"/>
                <a:ea typeface="Arial" panose="020B0604020202020204" pitchFamily="34" charset="0"/>
                <a:cs typeface="Times New Roman" panose="02020603050405020304" pitchFamily="18" charset="0"/>
              </a:rPr>
              <a:t>.</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De Corte, E., 1990, Learning with new information technologies in schools: perspectives from the psychology of learning and instruction. Journal of Computer Assisted Learning, 6, 2, 69-87.</a:t>
            </a:r>
          </a:p>
          <a:p>
            <a:pPr algn="just">
              <a:spcAft>
                <a:spcPts val="0"/>
              </a:spcAft>
            </a:pP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De Villiers, M., D., 1999, Rethinking proof with the Geometer's Sketchpad. Berkeley, CA: Key Curriculum Press.</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Dixon, J. K. (1997). Computer use and visualization in students' construction of reflection and rotation concepts.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School Science and Mathematics</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97(7), σελ.352-358</a:t>
            </a: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err="1">
                <a:latin typeface="Times New Roman" panose="02020603050405020304" pitchFamily="18" charset="0"/>
                <a:ea typeface="Arial" panose="020B0604020202020204" pitchFamily="34" charset="0"/>
                <a:cs typeface="Times New Roman" panose="02020603050405020304" pitchFamily="18" charset="0"/>
              </a:rPr>
              <a:t>Dorfler</a:t>
            </a:r>
            <a:r>
              <a:rPr lang="en-US" sz="800" dirty="0">
                <a:latin typeface="Times New Roman" panose="02020603050405020304" pitchFamily="18" charset="0"/>
                <a:ea typeface="Arial" panose="020B0604020202020204" pitchFamily="34" charset="0"/>
                <a:cs typeface="Times New Roman" panose="02020603050405020304" pitchFamily="18" charset="0"/>
              </a:rPr>
              <a:t>, W., 1993, Computer use and views of the mind. In C. Keitel &amp; K. Ruthven (Eds), Learning from computers: Mathematics Education and Technology (pp.159-186). Berlin: Springer - Verlag.</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Freudenthal H. (1973) : “Mathematics as an Educational Task”, Dordrecht. Holland, </a:t>
            </a:r>
            <a:r>
              <a:rPr lang="en-US" sz="800" dirty="0" err="1">
                <a:latin typeface="Times New Roman" panose="02020603050405020304" pitchFamily="18" charset="0"/>
                <a:ea typeface="Arial" panose="020B0604020202020204" pitchFamily="34" charset="0"/>
                <a:cs typeface="Times New Roman" panose="02020603050405020304" pitchFamily="18" charset="0"/>
              </a:rPr>
              <a:t>Reidel</a:t>
            </a:r>
            <a:r>
              <a:rPr lang="en-US" sz="800" dirty="0">
                <a:latin typeface="Times New Roman" panose="02020603050405020304" pitchFamily="18" charset="0"/>
                <a:ea typeface="Arial" panose="020B0604020202020204" pitchFamily="34" charset="0"/>
                <a:cs typeface="Times New Roman" panose="02020603050405020304" pitchFamily="18" charset="0"/>
              </a:rPr>
              <a:t>.</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Fuys D, Geddes D, &amp;Tischler R. (2005) “The Van Hiele Model of Thinking in Geometry among Adolescents”</a:t>
            </a: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Fuys, D., Geddes, D., &amp; Tischler, R. (1988). The van Hiele model of thinking in geometry among adolescents.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Journal for Research in Mathematics Education. Monograph</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3</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i-196.</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Hillel, J., 1993, Computer Algebra Systems as Cognitive Technologies: Implication for the Practice of Mathematics Education. In C. Keitel and K. Ruthven (Eds), Learning from computers: Mathematics Education and Technology (pp. 18-47). Berlin: Springer-Verlag.</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Hoffer, A. (1986). Geometry and visual thinking. In T. R. Post (Ed.), Teaching mathematics in grades K-8: Research based methods (σελ..233-261). Newton, MA: Allyn and Bacon.</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Hoffer A. (1983): “Van Hiele based research”. In R. </a:t>
            </a: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Lesh</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&amp; M. </a:t>
            </a: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Laudan</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“Acquisition of mathematics concepts and processes”, p.p. 205-227, New York, Academic Press.</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Hoffer A. (1979): “Geometry, a model of the universe”, Menlo Park, </a:t>
            </a: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Adisson</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-Wesley.</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Howson, G., &amp; Wilson, B. (1986). </a:t>
            </a:r>
            <a:r>
              <a:rPr lang="en-US" sz="800" i="1" dirty="0">
                <a:latin typeface="Times New Roman" panose="02020603050405020304" pitchFamily="18" charset="0"/>
                <a:ea typeface="Arial" panose="020B0604020202020204" pitchFamily="34" charset="0"/>
                <a:cs typeface="Times New Roman" panose="02020603050405020304" pitchFamily="18" charset="0"/>
              </a:rPr>
              <a:t>School Mathematics in the 1990s.</a:t>
            </a:r>
            <a:r>
              <a:rPr lang="en-US" sz="800" dirty="0">
                <a:latin typeface="Times New Roman" panose="02020603050405020304" pitchFamily="18" charset="0"/>
                <a:ea typeface="Arial" panose="020B0604020202020204" pitchFamily="34" charset="0"/>
                <a:cs typeface="Times New Roman" panose="02020603050405020304" pitchFamily="18" charset="0"/>
              </a:rPr>
              <a:t> Kuwait: Cambridge University Press (ICMI Study Series).</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p:txBody>
      </p:sp>
    </p:spTree>
    <p:extLst>
      <p:ext uri="{BB962C8B-B14F-4D97-AF65-F5344CB8AC3E}">
        <p14:creationId xmlns:p14="http://schemas.microsoft.com/office/powerpoint/2010/main" val="42403607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93C-B9C9-4458-9E4B-2A2520C797CA}"/>
              </a:ext>
            </a:extLst>
          </p:cNvPr>
          <p:cNvSpPr>
            <a:spLocks noGrp="1"/>
          </p:cNvSpPr>
          <p:nvPr>
            <p:ph type="title"/>
          </p:nvPr>
        </p:nvSpPr>
        <p:spPr>
          <a:xfrm>
            <a:off x="1155700" y="304801"/>
            <a:ext cx="10603908" cy="1431925"/>
          </a:xfrm>
        </p:spPr>
        <p:txBody>
          <a:bodyPr/>
          <a:lstStyle/>
          <a:p>
            <a:pPr algn="ctr"/>
            <a:r>
              <a:rPr lang="el-GR" sz="4000" dirty="0">
                <a:latin typeface="Times New Roman" panose="02020603050405020304" pitchFamily="18" charset="0"/>
                <a:cs typeface="Times New Roman" panose="02020603050405020304" pitchFamily="18" charset="0"/>
              </a:rPr>
              <a:t>ΞΕΝΗ ΒΙΒΛΙΟΓΡΑΦΙΑ – ΑΡΘΡΟΓΡΑΦΙΑ</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90FF7F1-AC08-48F3-99A6-E6572404E2E3}"/>
              </a:ext>
            </a:extLst>
          </p:cNvPr>
          <p:cNvSpPr>
            <a:spLocks noGrp="1"/>
          </p:cNvSpPr>
          <p:nvPr>
            <p:ph type="sldNum" sz="quarter" idx="12"/>
          </p:nvPr>
        </p:nvSpPr>
        <p:spPr/>
        <p:txBody>
          <a:bodyPr/>
          <a:lstStyle/>
          <a:p>
            <a:fld id="{E330A1CD-96EE-4C1D-8620-169AA463F50F}" type="slidenum">
              <a:rPr lang="en-US" altLang="en-US" smtClean="0"/>
              <a:pPr/>
              <a:t>53</a:t>
            </a:fld>
            <a:endParaRPr lang="en-US" altLang="en-US"/>
          </a:p>
        </p:txBody>
      </p:sp>
      <p:sp>
        <p:nvSpPr>
          <p:cNvPr id="3" name="Rectangle 2">
            <a:extLst>
              <a:ext uri="{FF2B5EF4-FFF2-40B4-BE49-F238E27FC236}">
                <a16:creationId xmlns:a16="http://schemas.microsoft.com/office/drawing/2014/main" id="{216503A2-3304-4910-852B-D4993DAEBAEB}"/>
              </a:ext>
            </a:extLst>
          </p:cNvPr>
          <p:cNvSpPr/>
          <p:nvPr/>
        </p:nvSpPr>
        <p:spPr>
          <a:xfrm>
            <a:off x="1155700" y="1952107"/>
            <a:ext cx="5219108" cy="4401205"/>
          </a:xfrm>
          <a:prstGeom prst="rect">
            <a:avLst/>
          </a:prstGeom>
        </p:spPr>
        <p:txBody>
          <a:bodyPr wrap="square">
            <a:spAutoFit/>
          </a:bodyPr>
          <a:lstStyle/>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Laborde, C. (1993). The computer as part of the learning environment: the case of geometry. In C. Keitel &amp; K. Ruthven (Eds), Learning from computers: Mathematics Education and Technology (pp. 48-67). Berlin: Springer – Verlag</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Lester, M. (1996). The effects of the Geometer's Sketchpad software on achievement of geometric knowledge of high school geometry students, (online). Abstract from: UMI Pro Quest File: Dissertation Abstracts Item: 9633545</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err="1">
                <a:latin typeface="Times New Roman" panose="02020603050405020304" pitchFamily="18" charset="0"/>
                <a:ea typeface="Arial" panose="020B0604020202020204" pitchFamily="34" charset="0"/>
                <a:cs typeface="Times New Roman" panose="02020603050405020304" pitchFamily="18" charset="0"/>
              </a:rPr>
              <a:t>Mariotti</a:t>
            </a:r>
            <a:r>
              <a:rPr lang="en-US" sz="800" dirty="0">
                <a:latin typeface="Times New Roman" panose="02020603050405020304" pitchFamily="18" charset="0"/>
                <a:ea typeface="Arial" panose="020B0604020202020204" pitchFamily="34" charset="0"/>
                <a:cs typeface="Times New Roman" panose="02020603050405020304" pitchFamily="18" charset="0"/>
              </a:rPr>
              <a:t> M., A., 2003, Geometry: dynamic intuition and theory http://www.math.uoa.gr/me/conf2/papers/mariotti.pdf</a:t>
            </a:r>
          </a:p>
          <a:p>
            <a:pPr algn="just">
              <a:spcAft>
                <a:spcPts val="0"/>
              </a:spcAft>
            </a:pP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Mason, M. (2009). The van Hiele levels of geometric understanding. </a:t>
            </a:r>
            <a:r>
              <a:rPr lang="en-US" sz="800" i="1"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Colección</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Digital </a:t>
            </a:r>
            <a:r>
              <a:rPr lang="en-US" sz="800" i="1"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Eudoxus</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1</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(2).</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Metazarek</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R. (1996).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The effects of problem-solving activities using geometry computer software on readiness for self-directed learning</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(on-line). Abstract from: UMI ProQuest </a:t>
            </a: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FHe</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Dissertation Abstracts Item: 9800159</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Nicaise</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M. &amp; Barnes, 0. (1996). the union of technology, constructivism, and teacher education. Journal of Teacher Education, 47(3), σελ.205 - 212.</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err="1">
                <a:latin typeface="Times New Roman" panose="02020603050405020304" pitchFamily="18" charset="0"/>
                <a:ea typeface="Arial" panose="020B0604020202020204" pitchFamily="34" charset="0"/>
                <a:cs typeface="Times New Roman" panose="02020603050405020304" pitchFamily="18" charset="0"/>
              </a:rPr>
              <a:t>Νoss</a:t>
            </a:r>
            <a:r>
              <a:rPr lang="en-US" sz="800" dirty="0">
                <a:latin typeface="Times New Roman" panose="02020603050405020304" pitchFamily="18" charset="0"/>
                <a:ea typeface="Arial" panose="020B0604020202020204" pitchFamily="34" charset="0"/>
                <a:cs typeface="Times New Roman" panose="02020603050405020304" pitchFamily="18" charset="0"/>
              </a:rPr>
              <a:t>, R., </a:t>
            </a:r>
            <a:r>
              <a:rPr lang="en-US" sz="800" dirty="0" err="1">
                <a:latin typeface="Times New Roman" panose="02020603050405020304" pitchFamily="18" charset="0"/>
                <a:ea typeface="Arial" panose="020B0604020202020204" pitchFamily="34" charset="0"/>
                <a:cs typeface="Times New Roman" panose="02020603050405020304" pitchFamily="18" charset="0"/>
              </a:rPr>
              <a:t>Hoyles</a:t>
            </a:r>
            <a:r>
              <a:rPr lang="en-US" sz="800" dirty="0">
                <a:latin typeface="Times New Roman" panose="02020603050405020304" pitchFamily="18" charset="0"/>
                <a:ea typeface="Arial" panose="020B0604020202020204" pitchFamily="34" charset="0"/>
                <a:cs typeface="Times New Roman" panose="02020603050405020304" pitchFamily="18" charset="0"/>
              </a:rPr>
              <a:t>, C. (1992). Looking Back and Looking Forward. In C. </a:t>
            </a:r>
            <a:r>
              <a:rPr lang="en-US" sz="800" dirty="0" err="1">
                <a:latin typeface="Times New Roman" panose="02020603050405020304" pitchFamily="18" charset="0"/>
                <a:ea typeface="Arial" panose="020B0604020202020204" pitchFamily="34" charset="0"/>
                <a:cs typeface="Times New Roman" panose="02020603050405020304" pitchFamily="18" charset="0"/>
              </a:rPr>
              <a:t>Hoyles</a:t>
            </a:r>
            <a:r>
              <a:rPr lang="en-US" sz="800" dirty="0">
                <a:latin typeface="Times New Roman" panose="02020603050405020304" pitchFamily="18" charset="0"/>
                <a:ea typeface="Arial" panose="020B0604020202020204" pitchFamily="34" charset="0"/>
                <a:cs typeface="Times New Roman" panose="02020603050405020304" pitchFamily="18" charset="0"/>
              </a:rPr>
              <a:t> and R. </a:t>
            </a:r>
            <a:r>
              <a:rPr lang="en-US" sz="800" dirty="0" err="1">
                <a:latin typeface="Times New Roman" panose="02020603050405020304" pitchFamily="18" charset="0"/>
                <a:ea typeface="Arial" panose="020B0604020202020204" pitchFamily="34" charset="0"/>
                <a:cs typeface="Times New Roman" panose="02020603050405020304" pitchFamily="18" charset="0"/>
              </a:rPr>
              <a:t>Noss</a:t>
            </a:r>
            <a:r>
              <a:rPr lang="en-US" sz="800" dirty="0">
                <a:latin typeface="Times New Roman" panose="02020603050405020304" pitchFamily="18" charset="0"/>
                <a:ea typeface="Arial" panose="020B0604020202020204" pitchFamily="34" charset="0"/>
                <a:cs typeface="Times New Roman" panose="02020603050405020304" pitchFamily="18" charset="0"/>
              </a:rPr>
              <a:t> (eds), Learning Mathematics and Logo (pp. 431-470). Cambridge, Ma: MIT Press.</a:t>
            </a: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err="1">
                <a:solidFill>
                  <a:srgbClr val="222222"/>
                </a:solidFill>
                <a:latin typeface="Times New Roman" panose="02020603050405020304" pitchFamily="18" charset="0"/>
                <a:ea typeface="Arial" panose="020B0604020202020204" pitchFamily="34" charset="0"/>
                <a:cs typeface="Times New Roman" panose="02020603050405020304" pitchFamily="18" charset="0"/>
              </a:rPr>
              <a:t>Teppo</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 (1991). Van Hiele levels of geometric thought revisited.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The Mathematics Teacher</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84</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(3), 210-221.</a:t>
            </a: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Pyshkalo, A. M. (1968). Geometry in grades 1-4 (problems in the formation of geometric conceptions in pupils in the primary grades).</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Senk, S. (1989). van Hiele levels and achievement in writing geometry proofs.</a:t>
            </a:r>
            <a:r>
              <a:rPr lang="el-GR" sz="800" dirty="0">
                <a:latin typeface="Times New Roman" panose="02020603050405020304" pitchFamily="18" charset="0"/>
                <a:ea typeface="Arial" panose="020B0604020202020204" pitchFamily="34" charset="0"/>
                <a:cs typeface="Times New Roman" panose="02020603050405020304" pitchFamily="18" charset="0"/>
              </a:rPr>
              <a:t> </a:t>
            </a:r>
            <a:r>
              <a:rPr lang="en-US" sz="800" i="1" dirty="0">
                <a:latin typeface="Times New Roman" panose="02020603050405020304" pitchFamily="18" charset="0"/>
                <a:ea typeface="Arial" panose="020B0604020202020204" pitchFamily="34" charset="0"/>
                <a:cs typeface="Times New Roman" panose="02020603050405020304" pitchFamily="18" charset="0"/>
              </a:rPr>
              <a:t>-Journal for Research in Mathematics Education,20</a:t>
            </a:r>
            <a:r>
              <a:rPr lang="en-US" sz="800" dirty="0">
                <a:latin typeface="Times New Roman" panose="02020603050405020304" pitchFamily="18" charset="0"/>
                <a:ea typeface="Arial" panose="020B0604020202020204" pitchFamily="34" charset="0"/>
                <a:cs typeface="Times New Roman" panose="02020603050405020304" pitchFamily="18" charset="0"/>
              </a:rPr>
              <a:t>(3), σελ.309-321</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Schilpp, P. A. (1949). Albert Einstein: Philosopher-Scientist, Library of Living Philosophers.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Evanston, Illinois</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a:t>
            </a: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 </a:t>
            </a: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Van Hiele P. (1986) : “Structure and insight : A theory of mathematics education”, New York, Academic Press</a:t>
            </a:r>
            <a:endParaRPr lang="el-GR"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latin typeface="Times New Roman" panose="02020603050405020304" pitchFamily="18" charset="0"/>
                <a:ea typeface="Arial" panose="020B0604020202020204" pitchFamily="34" charset="0"/>
                <a:cs typeface="Times New Roman" panose="02020603050405020304" pitchFamily="18" charset="0"/>
              </a:rPr>
              <a:t>.</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Van Hiele, P. M. (1959). English summary by Pierre Marie Van Hiele of “The problem of insight in connection with school children’s insight into the subject matter of geometry.”. </a:t>
            </a:r>
            <a:r>
              <a:rPr lang="en-US" sz="800" i="1"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English translation of selected writings of Dina Van Hiele-Geldof and Pierre M. Van Hiele</a:t>
            </a:r>
            <a:r>
              <a:rPr lang="en-US" sz="800" dirty="0">
                <a:solidFill>
                  <a:srgbClr val="222222"/>
                </a:solidFill>
                <a:latin typeface="Times New Roman" panose="02020603050405020304" pitchFamily="18" charset="0"/>
                <a:ea typeface="Arial" panose="020B0604020202020204" pitchFamily="34" charset="0"/>
                <a:cs typeface="Times New Roman" panose="02020603050405020304" pitchFamily="18" charset="0"/>
              </a:rPr>
              <a:t>, 237-242</a:t>
            </a:r>
            <a:endParaRPr lang="en-US" sz="800" dirty="0">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623A8C39-5486-4AFE-8501-F12FF2484EC0}"/>
              </a:ext>
            </a:extLst>
          </p:cNvPr>
          <p:cNvSpPr/>
          <p:nvPr/>
        </p:nvSpPr>
        <p:spPr>
          <a:xfrm>
            <a:off x="6540500" y="2093416"/>
            <a:ext cx="5219108" cy="4154984"/>
          </a:xfrm>
          <a:prstGeom prst="rect">
            <a:avLst/>
          </a:prstGeom>
        </p:spPr>
        <p:txBody>
          <a:bodyPr wrap="square">
            <a:spAutoFit/>
          </a:bodyPr>
          <a:lstStyle/>
          <a:p>
            <a:pPr algn="just"/>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Usiskin, Z. (1982). Van Hiele Levels and Achievement in Secondary School Geometry. CDASSG Project.</a:t>
            </a:r>
            <a:endParaRPr lang="el-GR"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Wertheimer, R. (1990). The geometry proof tutors an intelligent computer based tutor in the classroom. Mathematics Teacher, vol. April, 308 - 317.</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Wilson B. &amp; Cole P., 1991, A review of cognitive teaching models. Educational Technology Research and Development, 39, 4, 47-64.</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Wirszup I. (1976) : “Breakthroughs in the psychology of learning and teaching geometry”. In J.L. Martin “Space and Geometry: Papers from a research workshop”, Columbus, Ohio: ERIC/SMEAC</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Yousef, A. (1997). The effect of the Geometer's Sketchpad on the attitude toward geometry of high school students, (on-line). Abstract from: UMI ProQuest File: Dissertation Abstracts Item: 9732652</a:t>
            </a:r>
          </a:p>
          <a:p>
            <a:pPr algn="just">
              <a:spcAft>
                <a:spcPts val="0"/>
              </a:spcAft>
            </a:pPr>
            <a:endParaRPr lang="el-GR"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endParaRPr lang="el-GR"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Van Hiele, P. M. (1959). English summary by Pierre Marie Van Hiele of “The problem of insight in connection with school children’s insight into the subject matter of geometry.”. </a:t>
            </a:r>
            <a:r>
              <a:rPr lang="en-US" sz="800" i="1"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English translation of selected writings of Dina Van Hiele-Geldof and Pierre M. Van Hiele</a:t>
            </a: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237-242.</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Usiskin, Z. (1982). Van Hiele Levels and Achievement in Secondary School Geometry. CDASSG Project.</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Wertheimer, R. (1990). The geometry proof tutors an intelligent computer based tutor in the classroom. Mathematics Teacher, vol. April, 308 - 317.</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Wilson B. &amp; Cole P., 1991, A review of cognitive teaching models. Educational Technology Research and Development, 39, 4, 47-64.</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Wirszup I. (1976) : “Breakthroughs in the psychology of learning and teaching geometry”. In J.L. Martin “Space and Geometry: Papers from a research workshop”, Columbus, Ohio: ERIC/SMEAC</a:t>
            </a:r>
          </a:p>
          <a:p>
            <a:pPr algn="just">
              <a:spcAft>
                <a:spcPts val="0"/>
              </a:spcAft>
            </a:pPr>
            <a:r>
              <a:rPr lang="en-US" sz="800" dirty="0">
                <a:solidFill>
                  <a:srgbClr val="222222"/>
                </a:solidFill>
                <a:highlight>
                  <a:srgbClr val="FFFFFF"/>
                </a:highlight>
                <a:latin typeface="Times New Roman" panose="02020603050405020304" pitchFamily="18" charset="0"/>
                <a:ea typeface="Arial" panose="020B0604020202020204" pitchFamily="34" charset="0"/>
                <a:cs typeface="Times New Roman" panose="02020603050405020304" pitchFamily="18" charset="0"/>
              </a:rPr>
              <a:t> </a:t>
            </a:r>
            <a:endPar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endParaRPr>
          </a:p>
          <a:p>
            <a:pPr algn="just">
              <a:spcAft>
                <a:spcPts val="0"/>
              </a:spcAft>
            </a:pPr>
            <a:r>
              <a:rPr lang="en-US" sz="800" dirty="0">
                <a:highlight>
                  <a:srgbClr val="FFFFFF"/>
                </a:highlight>
                <a:latin typeface="Times New Roman" panose="02020603050405020304" pitchFamily="18" charset="0"/>
                <a:ea typeface="Arial" panose="020B0604020202020204" pitchFamily="34" charset="0"/>
                <a:cs typeface="Times New Roman" panose="02020603050405020304" pitchFamily="18" charset="0"/>
              </a:rPr>
              <a:t>Yousef, A. (1997). The effect of the Geometer's Sketchpad on the attitude toward geometry of high school students, (on-line). Abstract from: UMI ProQuest File: Dissertation Abstracts Item: 9732652</a:t>
            </a:r>
          </a:p>
        </p:txBody>
      </p:sp>
    </p:spTree>
    <p:extLst>
      <p:ext uri="{BB962C8B-B14F-4D97-AF65-F5344CB8AC3E}">
        <p14:creationId xmlns:p14="http://schemas.microsoft.com/office/powerpoint/2010/main" val="4017309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B2376-C222-4F64-B85D-53F4D3B068E8}"/>
              </a:ext>
            </a:extLst>
          </p:cNvPr>
          <p:cNvSpPr>
            <a:spLocks noGrp="1"/>
          </p:cNvSpPr>
          <p:nvPr>
            <p:ph type="title"/>
          </p:nvPr>
        </p:nvSpPr>
        <p:spPr/>
        <p:txBody>
          <a:bodyPr/>
          <a:lstStyle/>
          <a:p>
            <a:pPr algn="ctr"/>
            <a:r>
              <a:rPr lang="el-GR" sz="4000" dirty="0">
                <a:latin typeface="Times New Roman" panose="02020603050405020304" pitchFamily="18" charset="0"/>
                <a:cs typeface="Times New Roman" panose="02020603050405020304" pitchFamily="18" charset="0"/>
              </a:rPr>
              <a:t>Παράρτημα</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77FC22C-1AFE-4B67-9226-8DC3D8FD2C54}"/>
              </a:ext>
            </a:extLst>
          </p:cNvPr>
          <p:cNvSpPr>
            <a:spLocks noGrp="1"/>
          </p:cNvSpPr>
          <p:nvPr>
            <p:ph type="sldNum" sz="quarter" idx="12"/>
          </p:nvPr>
        </p:nvSpPr>
        <p:spPr/>
        <p:txBody>
          <a:bodyPr/>
          <a:lstStyle/>
          <a:p>
            <a:fld id="{E330A1CD-96EE-4C1D-8620-169AA463F50F}" type="slidenum">
              <a:rPr lang="en-US" altLang="en-US" smtClean="0"/>
              <a:pPr/>
              <a:t>54</a:t>
            </a:fld>
            <a:endParaRPr lang="en-US" altLang="en-US"/>
          </a:p>
        </p:txBody>
      </p:sp>
    </p:spTree>
    <p:extLst>
      <p:ext uri="{BB962C8B-B14F-4D97-AF65-F5344CB8AC3E}">
        <p14:creationId xmlns:p14="http://schemas.microsoft.com/office/powerpoint/2010/main" val="1809604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1,2</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55</a:t>
            </a:fld>
            <a:endParaRPr lang="en-US" altLang="en-US"/>
          </a:p>
        </p:txBody>
      </p:sp>
      <p:pic>
        <p:nvPicPr>
          <p:cNvPr id="5" name="Picture 4">
            <a:extLst>
              <a:ext uri="{FF2B5EF4-FFF2-40B4-BE49-F238E27FC236}">
                <a16:creationId xmlns:a16="http://schemas.microsoft.com/office/drawing/2014/main" id="{5CB6ACE3-61A4-47FD-B8BC-149359B15A93}"/>
              </a:ext>
            </a:extLst>
          </p:cNvPr>
          <p:cNvPicPr>
            <a:picLocks noChangeAspect="1"/>
          </p:cNvPicPr>
          <p:nvPr/>
        </p:nvPicPr>
        <p:blipFill>
          <a:blip r:embed="rId2"/>
          <a:stretch>
            <a:fillRect/>
          </a:stretch>
        </p:blipFill>
        <p:spPr>
          <a:xfrm>
            <a:off x="2130940" y="1948721"/>
            <a:ext cx="4320660" cy="4909279"/>
          </a:xfrm>
          <a:prstGeom prst="rect">
            <a:avLst/>
          </a:prstGeom>
        </p:spPr>
      </p:pic>
      <p:pic>
        <p:nvPicPr>
          <p:cNvPr id="6" name="Picture 5">
            <a:extLst>
              <a:ext uri="{FF2B5EF4-FFF2-40B4-BE49-F238E27FC236}">
                <a16:creationId xmlns:a16="http://schemas.microsoft.com/office/drawing/2014/main" id="{4885D213-8618-44D1-B4D2-F942BD32B1EC}"/>
              </a:ext>
            </a:extLst>
          </p:cNvPr>
          <p:cNvPicPr>
            <a:picLocks noChangeAspect="1"/>
          </p:cNvPicPr>
          <p:nvPr/>
        </p:nvPicPr>
        <p:blipFill>
          <a:blip r:embed="rId3"/>
          <a:stretch>
            <a:fillRect/>
          </a:stretch>
        </p:blipFill>
        <p:spPr>
          <a:xfrm>
            <a:off x="7567515" y="1948721"/>
            <a:ext cx="3913285" cy="4909279"/>
          </a:xfrm>
          <a:prstGeom prst="rect">
            <a:avLst/>
          </a:prstGeom>
        </p:spPr>
      </p:pic>
    </p:spTree>
    <p:extLst>
      <p:ext uri="{BB962C8B-B14F-4D97-AF65-F5344CB8AC3E}">
        <p14:creationId xmlns:p14="http://schemas.microsoft.com/office/powerpoint/2010/main" val="29234706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3,4</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56</a:t>
            </a:fld>
            <a:endParaRPr lang="en-US" altLang="en-US"/>
          </a:p>
        </p:txBody>
      </p:sp>
      <p:pic>
        <p:nvPicPr>
          <p:cNvPr id="3" name="Picture 2">
            <a:extLst>
              <a:ext uri="{FF2B5EF4-FFF2-40B4-BE49-F238E27FC236}">
                <a16:creationId xmlns:a16="http://schemas.microsoft.com/office/drawing/2014/main" id="{24F08AF5-4E9B-492D-9FAA-92DE96C96F86}"/>
              </a:ext>
            </a:extLst>
          </p:cNvPr>
          <p:cNvPicPr>
            <a:picLocks noChangeAspect="1"/>
          </p:cNvPicPr>
          <p:nvPr/>
        </p:nvPicPr>
        <p:blipFill>
          <a:blip r:embed="rId2"/>
          <a:stretch>
            <a:fillRect/>
          </a:stretch>
        </p:blipFill>
        <p:spPr>
          <a:xfrm>
            <a:off x="1797246" y="1888761"/>
            <a:ext cx="3948708" cy="4969239"/>
          </a:xfrm>
          <a:prstGeom prst="rect">
            <a:avLst/>
          </a:prstGeom>
        </p:spPr>
      </p:pic>
      <p:pic>
        <p:nvPicPr>
          <p:cNvPr id="7" name="Picture 6">
            <a:extLst>
              <a:ext uri="{FF2B5EF4-FFF2-40B4-BE49-F238E27FC236}">
                <a16:creationId xmlns:a16="http://schemas.microsoft.com/office/drawing/2014/main" id="{BA84159E-48AF-4B3E-88E8-BC2D1278FADA}"/>
              </a:ext>
            </a:extLst>
          </p:cNvPr>
          <p:cNvPicPr>
            <a:picLocks noChangeAspect="1"/>
          </p:cNvPicPr>
          <p:nvPr/>
        </p:nvPicPr>
        <p:blipFill>
          <a:blip r:embed="rId3"/>
          <a:stretch>
            <a:fillRect/>
          </a:stretch>
        </p:blipFill>
        <p:spPr>
          <a:xfrm>
            <a:off x="6745830" y="1888761"/>
            <a:ext cx="3815715" cy="4969240"/>
          </a:xfrm>
          <a:prstGeom prst="rect">
            <a:avLst/>
          </a:prstGeom>
        </p:spPr>
      </p:pic>
    </p:spTree>
    <p:extLst>
      <p:ext uri="{BB962C8B-B14F-4D97-AF65-F5344CB8AC3E}">
        <p14:creationId xmlns:p14="http://schemas.microsoft.com/office/powerpoint/2010/main" val="26762155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5,6</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57</a:t>
            </a:fld>
            <a:endParaRPr lang="en-US" altLang="en-US"/>
          </a:p>
        </p:txBody>
      </p:sp>
      <p:pic>
        <p:nvPicPr>
          <p:cNvPr id="5" name="Picture 4">
            <a:extLst>
              <a:ext uri="{FF2B5EF4-FFF2-40B4-BE49-F238E27FC236}">
                <a16:creationId xmlns:a16="http://schemas.microsoft.com/office/drawing/2014/main" id="{CC7262D8-D489-4655-9544-7C2FF36F25A3}"/>
              </a:ext>
            </a:extLst>
          </p:cNvPr>
          <p:cNvPicPr>
            <a:picLocks noChangeAspect="1"/>
          </p:cNvPicPr>
          <p:nvPr/>
        </p:nvPicPr>
        <p:blipFill>
          <a:blip r:embed="rId2"/>
          <a:stretch>
            <a:fillRect/>
          </a:stretch>
        </p:blipFill>
        <p:spPr>
          <a:xfrm>
            <a:off x="1872123" y="1903750"/>
            <a:ext cx="4223877" cy="4954250"/>
          </a:xfrm>
          <a:prstGeom prst="rect">
            <a:avLst/>
          </a:prstGeom>
        </p:spPr>
      </p:pic>
      <p:pic>
        <p:nvPicPr>
          <p:cNvPr id="6" name="Picture 5">
            <a:extLst>
              <a:ext uri="{FF2B5EF4-FFF2-40B4-BE49-F238E27FC236}">
                <a16:creationId xmlns:a16="http://schemas.microsoft.com/office/drawing/2014/main" id="{6B0D414D-44DC-4C72-98D5-97B981F2FFF2}"/>
              </a:ext>
            </a:extLst>
          </p:cNvPr>
          <p:cNvPicPr>
            <a:picLocks noChangeAspect="1"/>
          </p:cNvPicPr>
          <p:nvPr/>
        </p:nvPicPr>
        <p:blipFill>
          <a:blip r:embed="rId3"/>
          <a:stretch>
            <a:fillRect/>
          </a:stretch>
        </p:blipFill>
        <p:spPr>
          <a:xfrm>
            <a:off x="7225560" y="1903750"/>
            <a:ext cx="3927764" cy="4894289"/>
          </a:xfrm>
          <a:prstGeom prst="rect">
            <a:avLst/>
          </a:prstGeom>
        </p:spPr>
      </p:pic>
    </p:spTree>
    <p:extLst>
      <p:ext uri="{BB962C8B-B14F-4D97-AF65-F5344CB8AC3E}">
        <p14:creationId xmlns:p14="http://schemas.microsoft.com/office/powerpoint/2010/main" val="24671933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7,8</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58</a:t>
            </a:fld>
            <a:endParaRPr lang="en-US" altLang="en-US"/>
          </a:p>
        </p:txBody>
      </p:sp>
      <p:pic>
        <p:nvPicPr>
          <p:cNvPr id="3" name="Picture 2">
            <a:extLst>
              <a:ext uri="{FF2B5EF4-FFF2-40B4-BE49-F238E27FC236}">
                <a16:creationId xmlns:a16="http://schemas.microsoft.com/office/drawing/2014/main" id="{5570E9A2-393D-4370-961A-FFF645A1270D}"/>
              </a:ext>
            </a:extLst>
          </p:cNvPr>
          <p:cNvPicPr>
            <a:picLocks noChangeAspect="1"/>
          </p:cNvPicPr>
          <p:nvPr/>
        </p:nvPicPr>
        <p:blipFill>
          <a:blip r:embed="rId3"/>
          <a:stretch>
            <a:fillRect/>
          </a:stretch>
        </p:blipFill>
        <p:spPr>
          <a:xfrm>
            <a:off x="1684329" y="1860240"/>
            <a:ext cx="4122911" cy="4997760"/>
          </a:xfrm>
          <a:prstGeom prst="rect">
            <a:avLst/>
          </a:prstGeom>
        </p:spPr>
      </p:pic>
      <p:pic>
        <p:nvPicPr>
          <p:cNvPr id="5" name="Picture 4">
            <a:extLst>
              <a:ext uri="{FF2B5EF4-FFF2-40B4-BE49-F238E27FC236}">
                <a16:creationId xmlns:a16="http://schemas.microsoft.com/office/drawing/2014/main" id="{68A63504-B298-48F6-89AE-D2E08D57D735}"/>
              </a:ext>
            </a:extLst>
          </p:cNvPr>
          <p:cNvPicPr>
            <a:picLocks noChangeAspect="1"/>
          </p:cNvPicPr>
          <p:nvPr/>
        </p:nvPicPr>
        <p:blipFill>
          <a:blip r:embed="rId4"/>
          <a:stretch>
            <a:fillRect/>
          </a:stretch>
        </p:blipFill>
        <p:spPr>
          <a:xfrm>
            <a:off x="6879346" y="1860240"/>
            <a:ext cx="4122908" cy="4997760"/>
          </a:xfrm>
          <a:prstGeom prst="rect">
            <a:avLst/>
          </a:prstGeom>
        </p:spPr>
      </p:pic>
    </p:spTree>
    <p:extLst>
      <p:ext uri="{BB962C8B-B14F-4D97-AF65-F5344CB8AC3E}">
        <p14:creationId xmlns:p14="http://schemas.microsoft.com/office/powerpoint/2010/main" val="35524269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9,10</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59</a:t>
            </a:fld>
            <a:endParaRPr lang="en-US" altLang="en-US"/>
          </a:p>
        </p:txBody>
      </p:sp>
      <p:pic>
        <p:nvPicPr>
          <p:cNvPr id="3" name="Picture 2">
            <a:extLst>
              <a:ext uri="{FF2B5EF4-FFF2-40B4-BE49-F238E27FC236}">
                <a16:creationId xmlns:a16="http://schemas.microsoft.com/office/drawing/2014/main" id="{6DA9BA9D-C97B-45DE-A019-4363258C82FE}"/>
              </a:ext>
            </a:extLst>
          </p:cNvPr>
          <p:cNvPicPr>
            <a:picLocks noChangeAspect="1"/>
          </p:cNvPicPr>
          <p:nvPr/>
        </p:nvPicPr>
        <p:blipFill>
          <a:blip r:embed="rId3"/>
          <a:stretch>
            <a:fillRect/>
          </a:stretch>
        </p:blipFill>
        <p:spPr>
          <a:xfrm>
            <a:off x="1422400" y="1858780"/>
            <a:ext cx="3954156" cy="4999220"/>
          </a:xfrm>
          <a:prstGeom prst="rect">
            <a:avLst/>
          </a:prstGeom>
        </p:spPr>
      </p:pic>
      <p:pic>
        <p:nvPicPr>
          <p:cNvPr id="5" name="Picture 4">
            <a:extLst>
              <a:ext uri="{FF2B5EF4-FFF2-40B4-BE49-F238E27FC236}">
                <a16:creationId xmlns:a16="http://schemas.microsoft.com/office/drawing/2014/main" id="{2ACC9231-6560-4528-A3C3-0E84D846BB9D}"/>
              </a:ext>
            </a:extLst>
          </p:cNvPr>
          <p:cNvPicPr>
            <a:picLocks noChangeAspect="1"/>
          </p:cNvPicPr>
          <p:nvPr/>
        </p:nvPicPr>
        <p:blipFill>
          <a:blip r:embed="rId4"/>
          <a:stretch>
            <a:fillRect/>
          </a:stretch>
        </p:blipFill>
        <p:spPr>
          <a:xfrm>
            <a:off x="6815446" y="1858780"/>
            <a:ext cx="3706339" cy="4999220"/>
          </a:xfrm>
          <a:prstGeom prst="rect">
            <a:avLst/>
          </a:prstGeom>
        </p:spPr>
      </p:pic>
    </p:spTree>
    <p:extLst>
      <p:ext uri="{BB962C8B-B14F-4D97-AF65-F5344CB8AC3E}">
        <p14:creationId xmlns:p14="http://schemas.microsoft.com/office/powerpoint/2010/main" val="54213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CB38DAB-8474-4F29-8DF0-EDD4ADFE7275}"/>
              </a:ext>
            </a:extLst>
          </p:cNvPr>
          <p:cNvSpPr/>
          <p:nvPr/>
        </p:nvSpPr>
        <p:spPr>
          <a:xfrm>
            <a:off x="435368" y="463132"/>
            <a:ext cx="10881360" cy="1077218"/>
          </a:xfrm>
          <a:prstGeom prst="rect">
            <a:avLst/>
          </a:prstGeom>
        </p:spPr>
        <p:txBody>
          <a:bodyPr wrap="square">
            <a:spAutoFit/>
          </a:bodyPr>
          <a:lstStyle/>
          <a:p>
            <a:pPr algn="ctr"/>
            <a:r>
              <a:rPr lang="el-GR" sz="3200" b="1" dirty="0">
                <a:latin typeface="Times New Roman" panose="02020603050405020304" pitchFamily="18" charset="0"/>
                <a:ea typeface="Arial" panose="020B0604020202020204" pitchFamily="34" charset="0"/>
              </a:rPr>
              <a:t>Ιστορική αναδρομή της διδασκαλίας της Γεωμετρίας στην Ελλάδα</a:t>
            </a:r>
            <a:endParaRPr lang="en-US" sz="3200" dirty="0"/>
          </a:p>
        </p:txBody>
      </p:sp>
      <p:sp>
        <p:nvSpPr>
          <p:cNvPr id="5" name="Rectangle 4">
            <a:extLst>
              <a:ext uri="{FF2B5EF4-FFF2-40B4-BE49-F238E27FC236}">
                <a16:creationId xmlns:a16="http://schemas.microsoft.com/office/drawing/2014/main" id="{A3A74387-8A34-45E4-A199-A0BAB7C878EE}"/>
              </a:ext>
            </a:extLst>
          </p:cNvPr>
          <p:cNvSpPr/>
          <p:nvPr/>
        </p:nvSpPr>
        <p:spPr>
          <a:xfrm>
            <a:off x="853437" y="1725511"/>
            <a:ext cx="10045219" cy="954107"/>
          </a:xfrm>
          <a:prstGeom prst="rect">
            <a:avLst/>
          </a:prstGeom>
        </p:spPr>
        <p:txBody>
          <a:bodyPr wrap="square">
            <a:spAutoFit/>
          </a:bodyPr>
          <a:lstStyle/>
          <a:p>
            <a:pPr marL="342900" indent="-3429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1830:	Ίδρυση του ελληνικού κράτους. </a:t>
            </a:r>
          </a:p>
          <a:p>
            <a:pPr marL="342900" indent="-342900">
              <a:buFont typeface="Arial" panose="020B0604020202020204" pitchFamily="34" charset="0"/>
              <a:buChar char="•"/>
            </a:pPr>
            <a:r>
              <a:rPr lang="el-GR" sz="2800" dirty="0">
                <a:latin typeface="Times New Roman" panose="02020603050405020304" pitchFamily="18" charset="0"/>
                <a:ea typeface="Arial" panose="020B0604020202020204" pitchFamily="34" charset="0"/>
              </a:rPr>
              <a:t>1836:	Οργάνωση του εκπαιδευτικού συστήματος. </a:t>
            </a:r>
            <a:endParaRPr lang="en-US" sz="2800" dirty="0"/>
          </a:p>
        </p:txBody>
      </p:sp>
      <p:sp>
        <p:nvSpPr>
          <p:cNvPr id="6" name="Rectangle 5">
            <a:extLst>
              <a:ext uri="{FF2B5EF4-FFF2-40B4-BE49-F238E27FC236}">
                <a16:creationId xmlns:a16="http://schemas.microsoft.com/office/drawing/2014/main" id="{E960E311-2541-45F3-BED8-A260AF34B58E}"/>
              </a:ext>
            </a:extLst>
          </p:cNvPr>
          <p:cNvSpPr/>
          <p:nvPr/>
        </p:nvSpPr>
        <p:spPr>
          <a:xfrm>
            <a:off x="253131" y="2987706"/>
            <a:ext cx="10881359" cy="584775"/>
          </a:xfrm>
          <a:prstGeom prst="rect">
            <a:avLst/>
          </a:prstGeom>
        </p:spPr>
        <p:txBody>
          <a:bodyPr wrap="square">
            <a:spAutoFit/>
          </a:bodyPr>
          <a:lstStyle/>
          <a:p>
            <a:pPr algn="ctr"/>
            <a:r>
              <a:rPr lang="el-GR" sz="3200" b="1" dirty="0">
                <a:latin typeface="Times New Roman" panose="02020603050405020304" pitchFamily="18" charset="0"/>
                <a:ea typeface="Arial" panose="020B0604020202020204" pitchFamily="34" charset="0"/>
              </a:rPr>
              <a:t>Με</a:t>
            </a:r>
            <a:r>
              <a:rPr lang="el-GR" sz="3200" dirty="0">
                <a:latin typeface="Times New Roman" panose="02020603050405020304" pitchFamily="18" charset="0"/>
                <a:ea typeface="Arial" panose="020B0604020202020204" pitchFamily="34" charset="0"/>
              </a:rPr>
              <a:t> </a:t>
            </a:r>
            <a:r>
              <a:rPr lang="el-GR" sz="3200" b="1" dirty="0">
                <a:latin typeface="Times New Roman" panose="02020603050405020304" pitchFamily="18" charset="0"/>
                <a:ea typeface="Arial" panose="020B0604020202020204" pitchFamily="34" charset="0"/>
              </a:rPr>
              <a:t>κριτήριο τα εκπαιδευτικά προγράμματα:</a:t>
            </a:r>
            <a:endParaRPr lang="en-US" sz="3200" dirty="0"/>
          </a:p>
        </p:txBody>
      </p:sp>
      <p:sp>
        <p:nvSpPr>
          <p:cNvPr id="7" name="Rectangle 6">
            <a:extLst>
              <a:ext uri="{FF2B5EF4-FFF2-40B4-BE49-F238E27FC236}">
                <a16:creationId xmlns:a16="http://schemas.microsoft.com/office/drawing/2014/main" id="{DB1FCDC4-6DF6-42F4-8FFA-382FBFDA53B6}"/>
              </a:ext>
            </a:extLst>
          </p:cNvPr>
          <p:cNvSpPr/>
          <p:nvPr/>
        </p:nvSpPr>
        <p:spPr>
          <a:xfrm>
            <a:off x="958470" y="3880569"/>
            <a:ext cx="9835155" cy="1539139"/>
          </a:xfrm>
          <a:prstGeom prst="rect">
            <a:avLst/>
          </a:prstGeom>
        </p:spPr>
        <p:txBody>
          <a:bodyPr wrap="square">
            <a:spAutoFit/>
          </a:bodyPr>
          <a:lstStyle/>
          <a:p>
            <a:pPr marL="514350" lvl="0" indent="-514350" algn="just">
              <a:lnSpc>
                <a:spcPct val="115000"/>
              </a:lnSpc>
              <a:spcAft>
                <a:spcPts val="0"/>
              </a:spcAft>
              <a:buSzPts val="1000"/>
              <a:buFont typeface="+mj-lt"/>
              <a:buAutoNum type="alphaUcPeriod"/>
              <a:tabLst>
                <a:tab pos="457200" algn="l"/>
              </a:tabLst>
            </a:pPr>
            <a:r>
              <a:rPr lang="el-GR" sz="2800" dirty="0">
                <a:latin typeface="Times New Roman" panose="02020603050405020304" pitchFamily="18" charset="0"/>
                <a:ea typeface="Arial" panose="020B0604020202020204" pitchFamily="34" charset="0"/>
                <a:cs typeface="Times New Roman" panose="02020603050405020304" pitchFamily="18" charset="0"/>
              </a:rPr>
              <a:t>1830-1884   κυριαρχούν απλά στοιχεία μαθηματικής παιδείας.</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514350" lvl="0" indent="-514350" algn="just">
              <a:lnSpc>
                <a:spcPct val="115000"/>
              </a:lnSpc>
              <a:spcAft>
                <a:spcPts val="0"/>
              </a:spcAft>
              <a:buSzPts val="1000"/>
              <a:buFont typeface="+mj-lt"/>
              <a:buAutoNum type="alphaUcPeriod"/>
              <a:tabLst>
                <a:tab pos="457200" algn="l"/>
              </a:tabLst>
            </a:pPr>
            <a:r>
              <a:rPr lang="el-GR" sz="2800" dirty="0">
                <a:latin typeface="Times New Roman" panose="02020603050405020304" pitchFamily="18" charset="0"/>
                <a:ea typeface="Arial" panose="020B0604020202020204" pitchFamily="34" charset="0"/>
                <a:cs typeface="Times New Roman" panose="02020603050405020304" pitchFamily="18" charset="0"/>
              </a:rPr>
              <a:t>1885-1968   έντονη η ύπαρξη αποδείξεων και σχημάτων.</a:t>
            </a:r>
            <a:endParaRPr lang="en-US" sz="2800" dirty="0">
              <a:latin typeface="Times New Roman" panose="02020603050405020304" pitchFamily="18" charset="0"/>
              <a:ea typeface="Arial" panose="020B0604020202020204" pitchFamily="34" charset="0"/>
              <a:cs typeface="Times New Roman" panose="02020603050405020304" pitchFamily="18" charset="0"/>
            </a:endParaRPr>
          </a:p>
          <a:p>
            <a:pPr marL="514350" lvl="0" indent="-514350" algn="just">
              <a:lnSpc>
                <a:spcPct val="115000"/>
              </a:lnSpc>
              <a:spcAft>
                <a:spcPts val="0"/>
              </a:spcAft>
              <a:buSzPts val="1000"/>
              <a:buFont typeface="+mj-lt"/>
              <a:buAutoNum type="alphaUcPeriod"/>
              <a:tabLst>
                <a:tab pos="457200" algn="l"/>
              </a:tabLst>
            </a:pPr>
            <a:r>
              <a:rPr lang="el-GR" sz="2800" dirty="0">
                <a:latin typeface="Times New Roman" panose="02020603050405020304" pitchFamily="18" charset="0"/>
                <a:ea typeface="Arial" panose="020B0604020202020204" pitchFamily="34" charset="0"/>
                <a:cs typeface="Times New Roman" panose="02020603050405020304" pitchFamily="18" charset="0"/>
              </a:rPr>
              <a:t>1968-παρόν  επιρροές  από τα νεότερα μαθηματικά.</a:t>
            </a:r>
            <a:endParaRPr lang="en-US" sz="2800" dirty="0">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2" name="Rectangle 1">
            <a:extLst>
              <a:ext uri="{FF2B5EF4-FFF2-40B4-BE49-F238E27FC236}">
                <a16:creationId xmlns:a16="http://schemas.microsoft.com/office/drawing/2014/main" id="{2A5B0161-D26C-41F6-884A-1D38BDF883BA}"/>
              </a:ext>
            </a:extLst>
          </p:cNvPr>
          <p:cNvSpPr/>
          <p:nvPr/>
        </p:nvSpPr>
        <p:spPr>
          <a:xfrm>
            <a:off x="1125906" y="5963981"/>
            <a:ext cx="9940188" cy="400110"/>
          </a:xfrm>
          <a:prstGeom prst="rect">
            <a:avLst/>
          </a:prstGeom>
        </p:spPr>
        <p:txBody>
          <a:bodyPr wrap="square">
            <a:spAutoFit/>
          </a:bodyPr>
          <a:lstStyle/>
          <a:p>
            <a:pPr lvl="0" defTabSz="914400">
              <a:defRPr/>
            </a:pPr>
            <a:r>
              <a:rPr lang="el-GR" sz="1000" dirty="0" err="1">
                <a:latin typeface="Times New Roman" panose="02020603050405020304" pitchFamily="18" charset="0"/>
                <a:cs typeface="Times New Roman" panose="02020603050405020304" pitchFamily="18" charset="0"/>
              </a:rPr>
              <a:t>Γαγάτσης</a:t>
            </a:r>
            <a:r>
              <a:rPr lang="el-GR" sz="1000" dirty="0">
                <a:latin typeface="Times New Roman" panose="02020603050405020304" pitchFamily="18" charset="0"/>
                <a:cs typeface="Times New Roman" panose="02020603050405020304" pitchFamily="18" charset="0"/>
              </a:rPr>
              <a:t>, Α., Καρύδας, Χ., Δημητριάδης, Κ., </a:t>
            </a:r>
            <a:r>
              <a:rPr lang="el-GR" sz="1000" dirty="0" err="1">
                <a:latin typeface="Times New Roman" panose="02020603050405020304" pitchFamily="18" charset="0"/>
                <a:cs typeface="Times New Roman" panose="02020603050405020304" pitchFamily="18" charset="0"/>
              </a:rPr>
              <a:t>Συρίμη</a:t>
            </a:r>
            <a:r>
              <a:rPr lang="el-GR" sz="1000" dirty="0">
                <a:latin typeface="Times New Roman" panose="02020603050405020304" pitchFamily="18" charset="0"/>
                <a:cs typeface="Times New Roman" panose="02020603050405020304" pitchFamily="18" charset="0"/>
              </a:rPr>
              <a:t>-Σκίτσα, Χ., Τιμοθέου, Σ. (2004). Μερικά στοιχεία γεωμετρίας στην Ελλάδα και την Κύπρο του 19ου αιώνα.</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Πα</a:t>
            </a:r>
            <a:r>
              <a:rPr lang="en-US" sz="1000" i="1" dirty="0" err="1">
                <a:latin typeface="Times New Roman" panose="02020603050405020304" pitchFamily="18" charset="0"/>
                <a:cs typeface="Times New Roman" panose="02020603050405020304" pitchFamily="18" charset="0"/>
              </a:rPr>
              <a:t>νελλήνιο</a:t>
            </a:r>
            <a:r>
              <a:rPr lang="en-US" sz="1000" i="1" dirty="0">
                <a:latin typeface="Times New Roman" panose="02020603050405020304" pitchFamily="18" charset="0"/>
                <a:cs typeface="Times New Roman" panose="02020603050405020304" pitchFamily="18" charset="0"/>
              </a:rPr>
              <a:t> </a:t>
            </a:r>
            <a:r>
              <a:rPr lang="en-US" sz="1000" i="1" dirty="0" err="1">
                <a:latin typeface="Times New Roman" panose="02020603050405020304" pitchFamily="18" charset="0"/>
                <a:cs typeface="Times New Roman" panose="02020603050405020304" pitchFamily="18" charset="0"/>
              </a:rPr>
              <a:t>Συνέδριο</a:t>
            </a:r>
            <a:r>
              <a:rPr lang="en-US" sz="1000" i="1" dirty="0">
                <a:latin typeface="Times New Roman" panose="02020603050405020304" pitchFamily="18" charset="0"/>
                <a:cs typeface="Times New Roman" panose="02020603050405020304" pitchFamily="18" charset="0"/>
              </a:rPr>
              <a:t> Μα</a:t>
            </a:r>
            <a:r>
              <a:rPr lang="en-US" sz="1000" i="1" dirty="0" err="1">
                <a:latin typeface="Times New Roman" panose="02020603050405020304" pitchFamily="18" charset="0"/>
                <a:cs typeface="Times New Roman" panose="02020603050405020304" pitchFamily="18" charset="0"/>
              </a:rPr>
              <a:t>θημ</a:t>
            </a:r>
            <a:r>
              <a:rPr lang="en-US" sz="1000" i="1" dirty="0">
                <a:latin typeface="Times New Roman" panose="02020603050405020304" pitchFamily="18" charset="0"/>
                <a:cs typeface="Times New Roman" panose="02020603050405020304" pitchFamily="18" charset="0"/>
              </a:rPr>
              <a:t>ατικής Παιδείας</a:t>
            </a:r>
            <a:r>
              <a:rPr lang="en-US" sz="1000" dirty="0">
                <a:latin typeface="Times New Roman" panose="02020603050405020304" pitchFamily="18" charset="0"/>
                <a:cs typeface="Times New Roman" panose="02020603050405020304" pitchFamily="18" charset="0"/>
              </a:rPr>
              <a:t>, (21), 622-636.</a:t>
            </a:r>
          </a:p>
        </p:txBody>
      </p:sp>
    </p:spTree>
    <p:extLst>
      <p:ext uri="{BB962C8B-B14F-4D97-AF65-F5344CB8AC3E}">
        <p14:creationId xmlns:p14="http://schemas.microsoft.com/office/powerpoint/2010/main" val="2119326684"/>
      </p:ext>
    </p:extLst>
  </p:cSld>
  <p:clrMapOvr>
    <a:masterClrMapping/>
  </p:clrMapOvr>
  <p:transition spd="med">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11,12</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60</a:t>
            </a:fld>
            <a:endParaRPr lang="en-US" altLang="en-US"/>
          </a:p>
        </p:txBody>
      </p:sp>
      <p:pic>
        <p:nvPicPr>
          <p:cNvPr id="3" name="Picture 2">
            <a:extLst>
              <a:ext uri="{FF2B5EF4-FFF2-40B4-BE49-F238E27FC236}">
                <a16:creationId xmlns:a16="http://schemas.microsoft.com/office/drawing/2014/main" id="{045F0210-AF5C-4A80-94FF-7865461BB8CF}"/>
              </a:ext>
            </a:extLst>
          </p:cNvPr>
          <p:cNvPicPr>
            <a:picLocks noChangeAspect="1"/>
          </p:cNvPicPr>
          <p:nvPr/>
        </p:nvPicPr>
        <p:blipFill>
          <a:blip r:embed="rId3"/>
          <a:stretch>
            <a:fillRect/>
          </a:stretch>
        </p:blipFill>
        <p:spPr>
          <a:xfrm>
            <a:off x="1635800" y="1926484"/>
            <a:ext cx="4133820" cy="4779116"/>
          </a:xfrm>
          <a:prstGeom prst="rect">
            <a:avLst/>
          </a:prstGeom>
        </p:spPr>
      </p:pic>
      <p:pic>
        <p:nvPicPr>
          <p:cNvPr id="5" name="Picture 4">
            <a:extLst>
              <a:ext uri="{FF2B5EF4-FFF2-40B4-BE49-F238E27FC236}">
                <a16:creationId xmlns:a16="http://schemas.microsoft.com/office/drawing/2014/main" id="{B37467C3-9AF0-4470-B25D-28C34BC8B93E}"/>
              </a:ext>
            </a:extLst>
          </p:cNvPr>
          <p:cNvPicPr>
            <a:picLocks noChangeAspect="1"/>
          </p:cNvPicPr>
          <p:nvPr/>
        </p:nvPicPr>
        <p:blipFill>
          <a:blip r:embed="rId4"/>
          <a:stretch>
            <a:fillRect/>
          </a:stretch>
        </p:blipFill>
        <p:spPr>
          <a:xfrm>
            <a:off x="6990873" y="2008451"/>
            <a:ext cx="4250012" cy="4615182"/>
          </a:xfrm>
          <a:prstGeom prst="rect">
            <a:avLst/>
          </a:prstGeom>
        </p:spPr>
      </p:pic>
    </p:spTree>
    <p:extLst>
      <p:ext uri="{BB962C8B-B14F-4D97-AF65-F5344CB8AC3E}">
        <p14:creationId xmlns:p14="http://schemas.microsoft.com/office/powerpoint/2010/main" val="16979083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13,14</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61</a:t>
            </a:fld>
            <a:endParaRPr lang="en-US" altLang="en-US"/>
          </a:p>
        </p:txBody>
      </p:sp>
      <p:pic>
        <p:nvPicPr>
          <p:cNvPr id="3" name="Picture 2">
            <a:extLst>
              <a:ext uri="{FF2B5EF4-FFF2-40B4-BE49-F238E27FC236}">
                <a16:creationId xmlns:a16="http://schemas.microsoft.com/office/drawing/2014/main" id="{1365C65E-B216-4064-8EAC-9270CBABBC46}"/>
              </a:ext>
            </a:extLst>
          </p:cNvPr>
          <p:cNvPicPr>
            <a:picLocks noChangeAspect="1"/>
          </p:cNvPicPr>
          <p:nvPr/>
        </p:nvPicPr>
        <p:blipFill>
          <a:blip r:embed="rId3"/>
          <a:stretch>
            <a:fillRect/>
          </a:stretch>
        </p:blipFill>
        <p:spPr>
          <a:xfrm>
            <a:off x="1869526" y="1960904"/>
            <a:ext cx="3766776" cy="4869459"/>
          </a:xfrm>
          <a:prstGeom prst="rect">
            <a:avLst/>
          </a:prstGeom>
        </p:spPr>
      </p:pic>
      <p:pic>
        <p:nvPicPr>
          <p:cNvPr id="5" name="Picture 4">
            <a:extLst>
              <a:ext uri="{FF2B5EF4-FFF2-40B4-BE49-F238E27FC236}">
                <a16:creationId xmlns:a16="http://schemas.microsoft.com/office/drawing/2014/main" id="{D2B76749-F6D1-4FB6-81F2-F91B3B3F4B6C}"/>
              </a:ext>
            </a:extLst>
          </p:cNvPr>
          <p:cNvPicPr>
            <a:picLocks noChangeAspect="1"/>
          </p:cNvPicPr>
          <p:nvPr/>
        </p:nvPicPr>
        <p:blipFill>
          <a:blip r:embed="rId4"/>
          <a:stretch>
            <a:fillRect/>
          </a:stretch>
        </p:blipFill>
        <p:spPr>
          <a:xfrm>
            <a:off x="6455767" y="1960904"/>
            <a:ext cx="4175997" cy="4681343"/>
          </a:xfrm>
          <a:prstGeom prst="rect">
            <a:avLst/>
          </a:prstGeom>
        </p:spPr>
      </p:pic>
    </p:spTree>
    <p:extLst>
      <p:ext uri="{BB962C8B-B14F-4D97-AF65-F5344CB8AC3E}">
        <p14:creationId xmlns:p14="http://schemas.microsoft.com/office/powerpoint/2010/main" val="12062535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15,16</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62</a:t>
            </a:fld>
            <a:endParaRPr lang="en-US" altLang="en-US"/>
          </a:p>
        </p:txBody>
      </p:sp>
      <p:pic>
        <p:nvPicPr>
          <p:cNvPr id="3" name="Picture 2">
            <a:extLst>
              <a:ext uri="{FF2B5EF4-FFF2-40B4-BE49-F238E27FC236}">
                <a16:creationId xmlns:a16="http://schemas.microsoft.com/office/drawing/2014/main" id="{FF7F7064-0336-46BB-8B53-FE01EE02DCCB}"/>
              </a:ext>
            </a:extLst>
          </p:cNvPr>
          <p:cNvPicPr>
            <a:picLocks noChangeAspect="1"/>
          </p:cNvPicPr>
          <p:nvPr/>
        </p:nvPicPr>
        <p:blipFill>
          <a:blip r:embed="rId3"/>
          <a:stretch>
            <a:fillRect/>
          </a:stretch>
        </p:blipFill>
        <p:spPr>
          <a:xfrm>
            <a:off x="1422400" y="2003934"/>
            <a:ext cx="4198649" cy="4854066"/>
          </a:xfrm>
          <a:prstGeom prst="rect">
            <a:avLst/>
          </a:prstGeom>
        </p:spPr>
      </p:pic>
      <p:pic>
        <p:nvPicPr>
          <p:cNvPr id="5" name="Picture 4">
            <a:extLst>
              <a:ext uri="{FF2B5EF4-FFF2-40B4-BE49-F238E27FC236}">
                <a16:creationId xmlns:a16="http://schemas.microsoft.com/office/drawing/2014/main" id="{FF2A1234-6498-4D9C-9111-649719647633}"/>
              </a:ext>
            </a:extLst>
          </p:cNvPr>
          <p:cNvPicPr>
            <a:picLocks noChangeAspect="1"/>
          </p:cNvPicPr>
          <p:nvPr/>
        </p:nvPicPr>
        <p:blipFill>
          <a:blip r:embed="rId4"/>
          <a:stretch>
            <a:fillRect/>
          </a:stretch>
        </p:blipFill>
        <p:spPr>
          <a:xfrm>
            <a:off x="6570953" y="2003934"/>
            <a:ext cx="3809025" cy="4854066"/>
          </a:xfrm>
          <a:prstGeom prst="rect">
            <a:avLst/>
          </a:prstGeom>
        </p:spPr>
      </p:pic>
    </p:spTree>
    <p:extLst>
      <p:ext uri="{BB962C8B-B14F-4D97-AF65-F5344CB8AC3E}">
        <p14:creationId xmlns:p14="http://schemas.microsoft.com/office/powerpoint/2010/main" val="30835210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17,18</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63</a:t>
            </a:fld>
            <a:endParaRPr lang="en-US" altLang="en-US"/>
          </a:p>
        </p:txBody>
      </p:sp>
      <p:pic>
        <p:nvPicPr>
          <p:cNvPr id="3" name="Picture 2">
            <a:extLst>
              <a:ext uri="{FF2B5EF4-FFF2-40B4-BE49-F238E27FC236}">
                <a16:creationId xmlns:a16="http://schemas.microsoft.com/office/drawing/2014/main" id="{6D0E796E-9136-49FD-959D-23FF5C06D731}"/>
              </a:ext>
            </a:extLst>
          </p:cNvPr>
          <p:cNvPicPr>
            <a:picLocks noChangeAspect="1"/>
          </p:cNvPicPr>
          <p:nvPr/>
        </p:nvPicPr>
        <p:blipFill>
          <a:blip r:embed="rId3"/>
          <a:stretch>
            <a:fillRect/>
          </a:stretch>
        </p:blipFill>
        <p:spPr>
          <a:xfrm>
            <a:off x="1648766" y="1941475"/>
            <a:ext cx="4120853" cy="4764125"/>
          </a:xfrm>
          <a:prstGeom prst="rect">
            <a:avLst/>
          </a:prstGeom>
        </p:spPr>
      </p:pic>
      <p:pic>
        <p:nvPicPr>
          <p:cNvPr id="5" name="Picture 4">
            <a:extLst>
              <a:ext uri="{FF2B5EF4-FFF2-40B4-BE49-F238E27FC236}">
                <a16:creationId xmlns:a16="http://schemas.microsoft.com/office/drawing/2014/main" id="{F60459F0-3AB9-4144-999A-CA4E8225A6F1}"/>
              </a:ext>
            </a:extLst>
          </p:cNvPr>
          <p:cNvPicPr>
            <a:picLocks noChangeAspect="1"/>
          </p:cNvPicPr>
          <p:nvPr/>
        </p:nvPicPr>
        <p:blipFill>
          <a:blip r:embed="rId4"/>
          <a:stretch>
            <a:fillRect/>
          </a:stretch>
        </p:blipFill>
        <p:spPr>
          <a:xfrm>
            <a:off x="6775737" y="1941474"/>
            <a:ext cx="3896941" cy="4764125"/>
          </a:xfrm>
          <a:prstGeom prst="rect">
            <a:avLst/>
          </a:prstGeom>
        </p:spPr>
      </p:pic>
    </p:spTree>
    <p:extLst>
      <p:ext uri="{BB962C8B-B14F-4D97-AF65-F5344CB8AC3E}">
        <p14:creationId xmlns:p14="http://schemas.microsoft.com/office/powerpoint/2010/main" val="11287027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CB89-C63A-4606-B206-A962E619748E}"/>
              </a:ext>
            </a:extLst>
          </p:cNvPr>
          <p:cNvSpPr>
            <a:spLocks noGrp="1"/>
          </p:cNvSpPr>
          <p:nvPr>
            <p:ph type="title"/>
          </p:nvPr>
        </p:nvSpPr>
        <p:spPr/>
        <p:txBody>
          <a:bodyPr/>
          <a:lstStyle/>
          <a:p>
            <a:pPr algn="ctr"/>
            <a:r>
              <a:rPr lang="el-GR" sz="4000" dirty="0">
                <a:effectLst/>
                <a:latin typeface="Times New Roman" panose="02020603050405020304" pitchFamily="18" charset="0"/>
                <a:cs typeface="Times New Roman" panose="02020603050405020304" pitchFamily="18" charset="0"/>
              </a:rPr>
              <a:t>Αποτελέσματα ερωτήσεων  19,20</a:t>
            </a:r>
            <a:endParaRPr lang="en-US" sz="4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BF69B19-055B-4CD9-BF34-146C0DD011D0}"/>
              </a:ext>
            </a:extLst>
          </p:cNvPr>
          <p:cNvSpPr>
            <a:spLocks noGrp="1"/>
          </p:cNvSpPr>
          <p:nvPr>
            <p:ph type="sldNum" sz="quarter" idx="12"/>
          </p:nvPr>
        </p:nvSpPr>
        <p:spPr/>
        <p:txBody>
          <a:bodyPr/>
          <a:lstStyle/>
          <a:p>
            <a:fld id="{E330A1CD-96EE-4C1D-8620-169AA463F50F}" type="slidenum">
              <a:rPr lang="en-US" altLang="en-US" smtClean="0"/>
              <a:pPr/>
              <a:t>64</a:t>
            </a:fld>
            <a:endParaRPr lang="en-US" altLang="en-US"/>
          </a:p>
        </p:txBody>
      </p:sp>
      <p:pic>
        <p:nvPicPr>
          <p:cNvPr id="3" name="Picture 2">
            <a:extLst>
              <a:ext uri="{FF2B5EF4-FFF2-40B4-BE49-F238E27FC236}">
                <a16:creationId xmlns:a16="http://schemas.microsoft.com/office/drawing/2014/main" id="{94755367-F377-4E4D-AB1F-6E00F0955E28}"/>
              </a:ext>
            </a:extLst>
          </p:cNvPr>
          <p:cNvPicPr>
            <a:picLocks noChangeAspect="1"/>
          </p:cNvPicPr>
          <p:nvPr/>
        </p:nvPicPr>
        <p:blipFill>
          <a:blip r:embed="rId3"/>
          <a:stretch>
            <a:fillRect/>
          </a:stretch>
        </p:blipFill>
        <p:spPr>
          <a:xfrm>
            <a:off x="2121632" y="1843790"/>
            <a:ext cx="3974368" cy="5014210"/>
          </a:xfrm>
          <a:prstGeom prst="rect">
            <a:avLst/>
          </a:prstGeom>
        </p:spPr>
      </p:pic>
      <p:pic>
        <p:nvPicPr>
          <p:cNvPr id="5" name="Picture 4">
            <a:extLst>
              <a:ext uri="{FF2B5EF4-FFF2-40B4-BE49-F238E27FC236}">
                <a16:creationId xmlns:a16="http://schemas.microsoft.com/office/drawing/2014/main" id="{3B1E2726-31CB-46D5-A218-297B223E8E23}"/>
              </a:ext>
            </a:extLst>
          </p:cNvPr>
          <p:cNvPicPr>
            <a:picLocks noChangeAspect="1"/>
          </p:cNvPicPr>
          <p:nvPr/>
        </p:nvPicPr>
        <p:blipFill>
          <a:blip r:embed="rId4"/>
          <a:stretch>
            <a:fillRect/>
          </a:stretch>
        </p:blipFill>
        <p:spPr>
          <a:xfrm>
            <a:off x="7630331" y="1911246"/>
            <a:ext cx="3613158" cy="4879298"/>
          </a:xfrm>
          <a:prstGeom prst="rect">
            <a:avLst/>
          </a:prstGeom>
        </p:spPr>
      </p:pic>
    </p:spTree>
    <p:extLst>
      <p:ext uri="{BB962C8B-B14F-4D97-AF65-F5344CB8AC3E}">
        <p14:creationId xmlns:p14="http://schemas.microsoft.com/office/powerpoint/2010/main" val="3727489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067611-490A-4296-9FBB-10D35C91A37F}"/>
              </a:ext>
            </a:extLst>
          </p:cNvPr>
          <p:cNvSpPr/>
          <p:nvPr/>
        </p:nvSpPr>
        <p:spPr>
          <a:xfrm>
            <a:off x="211183" y="401823"/>
            <a:ext cx="11769633" cy="1077218"/>
          </a:xfrm>
          <a:prstGeom prst="rect">
            <a:avLst/>
          </a:prstGeom>
        </p:spPr>
        <p:txBody>
          <a:bodyPr wrap="square">
            <a:spAutoFit/>
          </a:bodyPr>
          <a:lstStyle/>
          <a:p>
            <a:pPr algn="ctr"/>
            <a:r>
              <a:rPr lang="el-GR" sz="3200" b="1" dirty="0">
                <a:latin typeface="Times New Roman" panose="02020603050405020304" pitchFamily="18" charset="0"/>
                <a:cs typeface="Times New Roman" panose="02020603050405020304" pitchFamily="18" charset="0"/>
              </a:rPr>
              <a:t>Η Τεχνολογία ως βοηθός στην ανάπτυξη της Γεωμετρικής Αντίληψης και Σκέψης</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D24DF5D5-B9DD-4264-86F0-4809B422FFD9}"/>
              </a:ext>
            </a:extLst>
          </p:cNvPr>
          <p:cNvSpPr/>
          <p:nvPr/>
        </p:nvSpPr>
        <p:spPr>
          <a:xfrm>
            <a:off x="1473749" y="2090172"/>
            <a:ext cx="9474337" cy="2677656"/>
          </a:xfrm>
          <a:prstGeom prst="rect">
            <a:avLst/>
          </a:prstGeom>
        </p:spPr>
        <p:txBody>
          <a:bodyPr wrap="square">
            <a:spAutoFit/>
          </a:bodyPr>
          <a:lstStyle/>
          <a:p>
            <a:pPr marL="285750" indent="-285750">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Τα εργαλεία, </a:t>
            </a:r>
          </a:p>
          <a:p>
            <a:pPr marL="285750" indent="-285750">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Οι ορισμοί, </a:t>
            </a:r>
          </a:p>
          <a:p>
            <a:pPr marL="285750" indent="-285750">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Οι τεχνικές διερεύνησης  </a:t>
            </a:r>
          </a:p>
          <a:p>
            <a:pPr marL="285750" indent="-285750">
              <a:buFont typeface="Arial" panose="020B0604020202020204" pitchFamily="34" charset="0"/>
              <a:buChar char="•"/>
            </a:pPr>
            <a:r>
              <a:rPr lang="el-GR" sz="2800" b="1" dirty="0">
                <a:latin typeface="Times New Roman" panose="02020603050405020304" pitchFamily="18" charset="0"/>
                <a:cs typeface="Times New Roman" panose="02020603050405020304" pitchFamily="18" charset="0"/>
              </a:rPr>
              <a:t>Οι οπτικές αναπαραστάσεις </a:t>
            </a:r>
          </a:p>
          <a:p>
            <a:r>
              <a:rPr lang="el-GR" sz="2800" dirty="0">
                <a:latin typeface="Times New Roman" panose="02020603050405020304" pitchFamily="18" charset="0"/>
                <a:cs typeface="Times New Roman" panose="02020603050405020304" pitchFamily="18" charset="0"/>
              </a:rPr>
              <a:t>που συνδέονται µε τα </a:t>
            </a:r>
            <a:r>
              <a:rPr lang="el-GR" sz="2800" b="1" dirty="0">
                <a:latin typeface="Times New Roman" panose="02020603050405020304" pitchFamily="18" charset="0"/>
                <a:cs typeface="Times New Roman" panose="02020603050405020304" pitchFamily="18" charset="0"/>
              </a:rPr>
              <a:t>Λογισμικά Δυναμικής Γεωμετρίας</a:t>
            </a:r>
            <a:r>
              <a:rPr lang="el-GR" sz="2800" dirty="0">
                <a:latin typeface="Times New Roman" panose="02020603050405020304" pitchFamily="18" charset="0"/>
                <a:cs typeface="Times New Roman" panose="02020603050405020304" pitchFamily="18" charset="0"/>
              </a:rPr>
              <a:t> δημιουργούν </a:t>
            </a:r>
            <a:r>
              <a:rPr lang="el-GR" sz="2800" b="1" dirty="0">
                <a:latin typeface="Times New Roman" panose="02020603050405020304" pitchFamily="18" charset="0"/>
                <a:cs typeface="Times New Roman" panose="02020603050405020304" pitchFamily="18" charset="0"/>
              </a:rPr>
              <a:t>ένα ευχάριστο µ</a:t>
            </a:r>
            <a:r>
              <a:rPr lang="el-GR" sz="2800" b="1" dirty="0" err="1">
                <a:latin typeface="Times New Roman" panose="02020603050405020304" pitchFamily="18" charset="0"/>
                <a:cs typeface="Times New Roman" panose="02020603050405020304" pitchFamily="18" charset="0"/>
              </a:rPr>
              <a:t>αθησιακό</a:t>
            </a:r>
            <a:r>
              <a:rPr lang="el-GR" sz="2800" b="1" dirty="0">
                <a:latin typeface="Times New Roman" panose="02020603050405020304" pitchFamily="18" charset="0"/>
                <a:cs typeface="Times New Roman" panose="02020603050405020304" pitchFamily="18" charset="0"/>
              </a:rPr>
              <a:t> περιβάλλον.</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947901"/>
      </p:ext>
    </p:extLst>
  </p:cSld>
  <p:clrMapOvr>
    <a:masterClrMapping/>
  </p:clrMapOvr>
  <p:transition spd="med">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067611-490A-4296-9FBB-10D35C91A37F}"/>
              </a:ext>
            </a:extLst>
          </p:cNvPr>
          <p:cNvSpPr/>
          <p:nvPr/>
        </p:nvSpPr>
        <p:spPr>
          <a:xfrm>
            <a:off x="211183" y="401823"/>
            <a:ext cx="11769633" cy="1077218"/>
          </a:xfrm>
          <a:prstGeom prst="rect">
            <a:avLst/>
          </a:prstGeom>
        </p:spPr>
        <p:txBody>
          <a:bodyPr wrap="square">
            <a:spAutoFit/>
          </a:bodyPr>
          <a:lstStyle/>
          <a:p>
            <a:pPr algn="ctr"/>
            <a:r>
              <a:rPr lang="el-GR" sz="3200" b="1" dirty="0">
                <a:latin typeface="Times New Roman" panose="02020603050405020304" pitchFamily="18" charset="0"/>
                <a:cs typeface="Times New Roman" panose="02020603050405020304" pitchFamily="18" charset="0"/>
              </a:rPr>
              <a:t>Η Τεχνολογία αρωγός στην ανάπτυξη της Γεωμετρικής Αντίληψης και Σκέψης</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2FCA8FBC-BB9B-40F8-B332-1346AE99EC91}"/>
              </a:ext>
            </a:extLst>
          </p:cNvPr>
          <p:cNvSpPr/>
          <p:nvPr/>
        </p:nvSpPr>
        <p:spPr>
          <a:xfrm>
            <a:off x="818604" y="1624085"/>
            <a:ext cx="10554789" cy="4401205"/>
          </a:xfrm>
          <a:prstGeom prst="rect">
            <a:avLst/>
          </a:prstGeom>
        </p:spPr>
        <p:txBody>
          <a:bodyPr wrap="square">
            <a:spAutoFit/>
          </a:bodyPr>
          <a:lstStyle/>
          <a:p>
            <a:pPr algn="ctr"/>
            <a:r>
              <a:rPr lang="en-US" sz="2800" dirty="0">
                <a:latin typeface="Times New Roman" panose="02020603050405020304" pitchFamily="18" charset="0"/>
                <a:cs typeface="Times New Roman" panose="02020603050405020304" pitchFamily="18" charset="0"/>
              </a:rPr>
              <a:t> </a:t>
            </a:r>
            <a:r>
              <a:rPr lang="el-GR" sz="2800" dirty="0" err="1">
                <a:latin typeface="Times New Roman" panose="02020603050405020304" pitchFamily="18" charset="0"/>
                <a:cs typeface="Times New Roman" panose="02020603050405020304" pitchFamily="18" charset="0"/>
              </a:rPr>
              <a:t>Προγρά</a:t>
            </a:r>
            <a:r>
              <a:rPr lang="el-GR" sz="2800" dirty="0">
                <a:latin typeface="Times New Roman" panose="02020603050405020304" pitchFamily="18" charset="0"/>
                <a:cs typeface="Times New Roman" panose="02020603050405020304" pitchFamily="18" charset="0"/>
              </a:rPr>
              <a:t>µµ</a:t>
            </a:r>
            <a:r>
              <a:rPr lang="el-GR" sz="2800" dirty="0" err="1">
                <a:latin typeface="Times New Roman" panose="02020603050405020304" pitchFamily="18" charset="0"/>
                <a:cs typeface="Times New Roman" panose="02020603050405020304" pitchFamily="18" charset="0"/>
              </a:rPr>
              <a:t>ατα</a:t>
            </a:r>
            <a:r>
              <a:rPr lang="el-GR" sz="2800" dirty="0">
                <a:latin typeface="Times New Roman" panose="02020603050405020304" pitchFamily="18" charset="0"/>
                <a:cs typeface="Times New Roman" panose="02020603050405020304" pitchFamily="18" charset="0"/>
              </a:rPr>
              <a:t> </a:t>
            </a:r>
            <a:r>
              <a:rPr lang="el-GR" sz="2800" dirty="0" err="1">
                <a:latin typeface="Times New Roman" panose="02020603050405020304" pitchFamily="18" charset="0"/>
                <a:cs typeface="Times New Roman" panose="02020603050405020304" pitchFamily="18" charset="0"/>
              </a:rPr>
              <a:t>Δυναµικής</a:t>
            </a:r>
            <a:r>
              <a:rPr lang="el-GR" sz="2800" dirty="0">
                <a:latin typeface="Times New Roman" panose="02020603050405020304" pitchFamily="18" charset="0"/>
                <a:cs typeface="Times New Roman" panose="02020603050405020304" pitchFamily="18" charset="0"/>
              </a:rPr>
              <a:t> </a:t>
            </a:r>
            <a:r>
              <a:rPr lang="el-GR" sz="2800" dirty="0" err="1">
                <a:latin typeface="Times New Roman" panose="02020603050405020304" pitchFamily="18" charset="0"/>
                <a:cs typeface="Times New Roman" panose="02020603050405020304" pitchFamily="18" charset="0"/>
              </a:rPr>
              <a:t>Γεωµετρίας</a:t>
            </a:r>
            <a:r>
              <a:rPr lang="el-GR" sz="28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					Geometer</a:t>
            </a:r>
            <a:r>
              <a:rPr lang="el-G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s Sketchpad			Cinderella</a:t>
            </a:r>
          </a:p>
          <a:p>
            <a:r>
              <a:rPr lang="en-US" sz="2800" b="1" dirty="0">
                <a:latin typeface="Times New Roman" panose="02020603050405020304" pitchFamily="18" charset="0"/>
                <a:cs typeface="Times New Roman" panose="02020603050405020304" pitchFamily="18" charset="0"/>
              </a:rPr>
              <a:t>					Geogebra</a:t>
            </a:r>
            <a:r>
              <a:rPr lang="el-G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EucliDraw</a:t>
            </a:r>
            <a:endParaRPr lang="en-US" sz="2800"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Cabri</a:t>
            </a:r>
            <a:r>
              <a:rPr lang="en-US" sz="2800" b="1" dirty="0">
                <a:latin typeface="Times New Roman" panose="02020603050405020304" pitchFamily="18" charset="0"/>
                <a:cs typeface="Times New Roman" panose="02020603050405020304" pitchFamily="18" charset="0"/>
              </a:rPr>
              <a:t> Geometry II</a:t>
            </a:r>
            <a:r>
              <a:rPr lang="el-GR" sz="28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				GEONEXT</a:t>
            </a:r>
            <a:endParaRPr lang="el-GR" sz="2800" b="1"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Ισχυρά εργαλεία για παραδείγματα και διερεύνηση της Γεωμετρίας. </a:t>
            </a:r>
          </a:p>
          <a:p>
            <a:endParaRPr lang="el-GR" sz="2800" dirty="0">
              <a:latin typeface="Times New Roman" panose="02020603050405020304" pitchFamily="18" charset="0"/>
              <a:cs typeface="Times New Roman" panose="02020603050405020304" pitchFamily="18" charset="0"/>
            </a:endParaRPr>
          </a:p>
          <a:p>
            <a:r>
              <a:rPr lang="el-GR" sz="2800" dirty="0">
                <a:latin typeface="Times New Roman" panose="02020603050405020304" pitchFamily="18" charset="0"/>
                <a:cs typeface="Times New Roman" panose="02020603050405020304" pitchFamily="18" charset="0"/>
              </a:rPr>
              <a:t>Η σύνδεση της Γεωμετρίας με την Τεχνολογία  από τις μικρές τάξεις της Πρωτοβάθμιας εκπαίδευσης,  παρέχει στους µ</a:t>
            </a:r>
            <a:r>
              <a:rPr lang="el-GR" sz="2800" dirty="0" err="1">
                <a:latin typeface="Times New Roman" panose="02020603050405020304" pitchFamily="18" charset="0"/>
                <a:cs typeface="Times New Roman" panose="02020603050405020304" pitchFamily="18" charset="0"/>
              </a:rPr>
              <a:t>αθητές</a:t>
            </a:r>
            <a:r>
              <a:rPr lang="el-GR" sz="2800" dirty="0">
                <a:latin typeface="Times New Roman" panose="02020603050405020304" pitchFamily="18" charset="0"/>
                <a:cs typeface="Times New Roman" panose="02020603050405020304" pitchFamily="18" charset="0"/>
              </a:rPr>
              <a:t> </a:t>
            </a:r>
            <a:r>
              <a:rPr lang="el-GR" sz="2800" b="1" dirty="0">
                <a:latin typeface="Times New Roman" panose="02020603050405020304" pitchFamily="18" charset="0"/>
                <a:cs typeface="Times New Roman" panose="02020603050405020304" pitchFamily="18" charset="0"/>
              </a:rPr>
              <a:t>εξοικείωση με τα επαγωγικά εργαλεία </a:t>
            </a:r>
            <a:r>
              <a:rPr lang="el-GR" sz="2800" dirty="0">
                <a:latin typeface="Times New Roman" panose="02020603050405020304" pitchFamily="18" charset="0"/>
                <a:cs typeface="Times New Roman" panose="02020603050405020304" pitchFamily="18" charset="0"/>
              </a:rPr>
              <a:t>που χρειάζονται για να ανέβουν επίπεδα Γεωμετρικής Σκέψης, πριν αντιμετωπίσουν τις παραγωγικές αποδείξεις.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5493185"/>
      </p:ext>
    </p:extLst>
  </p:cSld>
  <p:clrMapOvr>
    <a:masterClrMapping/>
  </p:clrMapOvr>
  <p:transition spd="med">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067611-490A-4296-9FBB-10D35C91A37F}"/>
              </a:ext>
            </a:extLst>
          </p:cNvPr>
          <p:cNvSpPr/>
          <p:nvPr/>
        </p:nvSpPr>
        <p:spPr>
          <a:xfrm>
            <a:off x="211183" y="401823"/>
            <a:ext cx="11769633" cy="1077218"/>
          </a:xfrm>
          <a:prstGeom prst="rect">
            <a:avLst/>
          </a:prstGeom>
        </p:spPr>
        <p:txBody>
          <a:bodyPr wrap="square">
            <a:spAutoFit/>
          </a:bodyPr>
          <a:lstStyle/>
          <a:p>
            <a:pPr algn="ctr"/>
            <a:r>
              <a:rPr lang="el-GR" sz="3200" b="1" dirty="0">
                <a:latin typeface="Times New Roman" panose="02020603050405020304" pitchFamily="18" charset="0"/>
                <a:cs typeface="Times New Roman" panose="02020603050405020304" pitchFamily="18" charset="0"/>
              </a:rPr>
              <a:t>Η Τεχνολογία ως βοηθός στην ανάπτυξη της Γεωμετρικής Αντίληψης και Σκέψης</a:t>
            </a:r>
            <a:endParaRPr lang="en-US" sz="3200"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9D88698B-0FA7-457D-8DE0-9A01EC33A20F}"/>
              </a:ext>
            </a:extLst>
          </p:cNvPr>
          <p:cNvSpPr/>
          <p:nvPr/>
        </p:nvSpPr>
        <p:spPr>
          <a:xfrm>
            <a:off x="708659" y="1787710"/>
            <a:ext cx="10774680" cy="954107"/>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Choi</a:t>
            </a:r>
            <a:r>
              <a:rPr lang="el-GR" sz="2800" dirty="0">
                <a:latin typeface="Times New Roman" panose="02020603050405020304" pitchFamily="18" charset="0"/>
                <a:cs typeface="Times New Roman" panose="02020603050405020304" pitchFamily="18" charset="0"/>
              </a:rPr>
              <a:t> (1999): Η χρήση του </a:t>
            </a:r>
            <a:r>
              <a:rPr lang="en-US" sz="2800" b="1" dirty="0">
                <a:latin typeface="Times New Roman" panose="02020603050405020304" pitchFamily="18" charset="0"/>
                <a:cs typeface="Times New Roman" panose="02020603050405020304" pitchFamily="18" charset="0"/>
              </a:rPr>
              <a:t>Geometer</a:t>
            </a:r>
            <a:r>
              <a:rPr lang="el-G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s Sketchpad</a:t>
            </a:r>
            <a:r>
              <a:rPr lang="el-GR" sz="2800" dirty="0">
                <a:latin typeface="Times New Roman" panose="02020603050405020304" pitchFamily="18" charset="0"/>
                <a:cs typeface="Times New Roman" panose="02020603050405020304" pitchFamily="18" charset="0"/>
              </a:rPr>
              <a:t> βοήθησε τη </a:t>
            </a:r>
            <a:r>
              <a:rPr lang="el-GR" sz="2800" b="1" u="sng" dirty="0">
                <a:latin typeface="Times New Roman" panose="02020603050405020304" pitchFamily="18" charset="0"/>
                <a:cs typeface="Times New Roman" panose="02020603050405020304" pitchFamily="18" charset="0"/>
              </a:rPr>
              <a:t>βελτίωση των µ</a:t>
            </a:r>
            <a:r>
              <a:rPr lang="el-GR" sz="2800" b="1" u="sng" dirty="0" err="1">
                <a:latin typeface="Times New Roman" panose="02020603050405020304" pitchFamily="18" charset="0"/>
                <a:cs typeface="Times New Roman" panose="02020603050405020304" pitchFamily="18" charset="0"/>
              </a:rPr>
              <a:t>αθητών</a:t>
            </a:r>
            <a:r>
              <a:rPr lang="el-GR" sz="2800" b="1" u="sng" dirty="0">
                <a:latin typeface="Times New Roman" panose="02020603050405020304" pitchFamily="18" charset="0"/>
                <a:cs typeface="Times New Roman" panose="02020603050405020304" pitchFamily="18" charset="0"/>
              </a:rPr>
              <a:t> στην ανάπτυξη της </a:t>
            </a:r>
            <a:r>
              <a:rPr lang="el-GR" sz="2800" b="1" u="sng" dirty="0" err="1">
                <a:latin typeface="Times New Roman" panose="02020603050405020304" pitchFamily="18" charset="0"/>
                <a:cs typeface="Times New Roman" panose="02020603050405020304" pitchFamily="18" charset="0"/>
              </a:rPr>
              <a:t>Γεωµετρικής</a:t>
            </a:r>
            <a:r>
              <a:rPr lang="el-GR" sz="2800" b="1" u="sng" dirty="0">
                <a:latin typeface="Times New Roman" panose="02020603050405020304" pitchFamily="18" charset="0"/>
                <a:cs typeface="Times New Roman" panose="02020603050405020304" pitchFamily="18" charset="0"/>
              </a:rPr>
              <a:t> Σκέψης. </a:t>
            </a:r>
            <a:endParaRPr lang="en-US" sz="2800" b="1" u="sng"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CA4B9423-1809-4636-B36F-85B65E349A52}"/>
              </a:ext>
            </a:extLst>
          </p:cNvPr>
          <p:cNvSpPr/>
          <p:nvPr/>
        </p:nvSpPr>
        <p:spPr>
          <a:xfrm>
            <a:off x="708659" y="3143478"/>
            <a:ext cx="10774680" cy="954107"/>
          </a:xfrm>
          <a:prstGeom prst="rect">
            <a:avLst/>
          </a:prstGeom>
        </p:spPr>
        <p:txBody>
          <a:bodyPr wrap="square">
            <a:spAutoFit/>
          </a:bodyPr>
          <a:lstStyle/>
          <a:p>
            <a:pPr algn="just"/>
            <a:r>
              <a:rPr lang="el-GR"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Yousef</a:t>
            </a:r>
            <a:r>
              <a:rPr lang="el-GR" sz="2800" dirty="0">
                <a:latin typeface="Times New Roman" panose="02020603050405020304" pitchFamily="18" charset="0"/>
                <a:cs typeface="Times New Roman" panose="02020603050405020304" pitchFamily="18" charset="0"/>
              </a:rPr>
              <a:t> (1997): Η χρήση της τεχνολογίας </a:t>
            </a:r>
            <a:r>
              <a:rPr lang="el-GR" sz="2800" b="1" u="sng" dirty="0">
                <a:latin typeface="Times New Roman" panose="02020603050405020304" pitchFamily="18" charset="0"/>
                <a:cs typeface="Times New Roman" panose="02020603050405020304" pitchFamily="18" charset="0"/>
              </a:rPr>
              <a:t>βελτιώνει τα κίνητρα των µ</a:t>
            </a:r>
            <a:r>
              <a:rPr lang="el-GR" sz="2800" b="1" u="sng" dirty="0" err="1">
                <a:latin typeface="Times New Roman" panose="02020603050405020304" pitchFamily="18" charset="0"/>
                <a:cs typeface="Times New Roman" panose="02020603050405020304" pitchFamily="18" charset="0"/>
              </a:rPr>
              <a:t>αθητών</a:t>
            </a:r>
            <a:r>
              <a:rPr lang="el-GR" sz="2800" u="sng"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a:t>
            </a:r>
            <a:r>
              <a:rPr lang="el-GR" sz="2800"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66A48573-D416-4FE1-A364-CACA7A33B414}"/>
              </a:ext>
            </a:extLst>
          </p:cNvPr>
          <p:cNvSpPr/>
          <p:nvPr/>
        </p:nvSpPr>
        <p:spPr>
          <a:xfrm>
            <a:off x="708659" y="4364474"/>
            <a:ext cx="10774680" cy="1815882"/>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Dixon</a:t>
            </a:r>
            <a:r>
              <a:rPr lang="el-GR" sz="2800" dirty="0">
                <a:latin typeface="Times New Roman" panose="02020603050405020304" pitchFamily="18" charset="0"/>
                <a:cs typeface="Times New Roman" panose="02020603050405020304" pitchFamily="18" charset="0"/>
              </a:rPr>
              <a:t> (1997): Οι µ</a:t>
            </a:r>
            <a:r>
              <a:rPr lang="el-GR" sz="2800" dirty="0" err="1">
                <a:latin typeface="Times New Roman" panose="02020603050405020304" pitchFamily="18" charset="0"/>
                <a:cs typeface="Times New Roman" panose="02020603050405020304" pitchFamily="18" charset="0"/>
              </a:rPr>
              <a:t>αθητές</a:t>
            </a:r>
            <a:r>
              <a:rPr lang="el-GR" sz="2800" dirty="0">
                <a:latin typeface="Times New Roman" panose="02020603050405020304" pitchFamily="18" charset="0"/>
                <a:cs typeface="Times New Roman" panose="02020603050405020304" pitchFamily="18" charset="0"/>
              </a:rPr>
              <a:t> µ</a:t>
            </a:r>
            <a:r>
              <a:rPr lang="el-GR" sz="2800" dirty="0" err="1">
                <a:latin typeface="Times New Roman" panose="02020603050405020304" pitchFamily="18" charset="0"/>
                <a:cs typeface="Times New Roman" panose="02020603050405020304" pitchFamily="18" charset="0"/>
              </a:rPr>
              <a:t>πορούν</a:t>
            </a:r>
            <a:r>
              <a:rPr lang="el-GR" sz="2800" dirty="0">
                <a:latin typeface="Times New Roman" panose="02020603050405020304" pitchFamily="18" charset="0"/>
                <a:cs typeface="Times New Roman" panose="02020603050405020304" pitchFamily="18" charset="0"/>
              </a:rPr>
              <a:t> </a:t>
            </a:r>
            <a:r>
              <a:rPr lang="el-GR" sz="2800" b="1" u="sng" dirty="0">
                <a:latin typeface="Times New Roman" panose="02020603050405020304" pitchFamily="18" charset="0"/>
                <a:cs typeface="Times New Roman" panose="02020603050405020304" pitchFamily="18" charset="0"/>
              </a:rPr>
              <a:t>γρήγορα και εύκολα να χειριστούν </a:t>
            </a:r>
            <a:r>
              <a:rPr lang="el-GR" sz="2800" b="1" u="sng" dirty="0" err="1">
                <a:latin typeface="Times New Roman" panose="02020603050405020304" pitchFamily="18" charset="0"/>
                <a:cs typeface="Times New Roman" panose="02020603050405020304" pitchFamily="18" charset="0"/>
              </a:rPr>
              <a:t>σχήµατα</a:t>
            </a:r>
            <a:r>
              <a:rPr lang="el-GR" sz="2800" b="1" u="sng" dirty="0">
                <a:latin typeface="Times New Roman" panose="02020603050405020304" pitchFamily="18" charset="0"/>
                <a:cs typeface="Times New Roman" panose="02020603050405020304" pitchFamily="18" charset="0"/>
              </a:rPr>
              <a:t> </a:t>
            </a:r>
            <a:r>
              <a:rPr lang="el-GR" sz="2800" b="1" u="sng" dirty="0" err="1">
                <a:latin typeface="Times New Roman" panose="02020603050405020304" pitchFamily="18" charset="0"/>
                <a:cs typeface="Times New Roman" panose="02020603050405020304" pitchFamily="18" charset="0"/>
              </a:rPr>
              <a:t>χρησιµοποιώντας</a:t>
            </a:r>
            <a:r>
              <a:rPr lang="el-GR" sz="2800" b="1" u="sng" dirty="0">
                <a:latin typeface="Times New Roman" panose="02020603050405020304" pitchFamily="18" charset="0"/>
                <a:cs typeface="Times New Roman" panose="02020603050405020304" pitchFamily="18" charset="0"/>
              </a:rPr>
              <a:t> το </a:t>
            </a:r>
            <a:r>
              <a:rPr lang="en-US" sz="2800" b="1" u="sng" dirty="0">
                <a:latin typeface="Times New Roman" panose="02020603050405020304" pitchFamily="18" charset="0"/>
                <a:cs typeface="Times New Roman" panose="02020603050405020304" pitchFamily="18" charset="0"/>
              </a:rPr>
              <a:t>Geometer</a:t>
            </a:r>
            <a:r>
              <a:rPr lang="el-GR" sz="2800" b="1" u="sng" dirty="0">
                <a:latin typeface="Times New Roman" panose="02020603050405020304" pitchFamily="18" charset="0"/>
                <a:cs typeface="Times New Roman" panose="02020603050405020304" pitchFamily="18" charset="0"/>
              </a:rPr>
              <a:t>’</a:t>
            </a:r>
            <a:r>
              <a:rPr lang="en-US" sz="2800" b="1" u="sng" dirty="0">
                <a:latin typeface="Times New Roman" panose="02020603050405020304" pitchFamily="18" charset="0"/>
                <a:cs typeface="Times New Roman" panose="02020603050405020304" pitchFamily="18" charset="0"/>
              </a:rPr>
              <a:t>s Sketchpad</a:t>
            </a:r>
            <a:r>
              <a:rPr lang="el-GR" sz="2800" b="1" u="sng" dirty="0">
                <a:latin typeface="Times New Roman" panose="02020603050405020304" pitchFamily="18" charset="0"/>
                <a:cs typeface="Times New Roman" panose="02020603050405020304" pitchFamily="18" charset="0"/>
              </a:rPr>
              <a:t> </a:t>
            </a:r>
            <a:r>
              <a:rPr lang="el-GR" sz="2800" dirty="0">
                <a:latin typeface="Times New Roman" panose="02020603050405020304" pitchFamily="18" charset="0"/>
                <a:cs typeface="Times New Roman" panose="02020603050405020304" pitchFamily="18" charset="0"/>
              </a:rPr>
              <a:t>και πόσο αργά, επίπονα και ίσως  ανέφικτα  </a:t>
            </a:r>
            <a:r>
              <a:rPr lang="el-GR" sz="2800" dirty="0" err="1">
                <a:latin typeface="Times New Roman" panose="02020603050405020304" pitchFamily="18" charset="0"/>
                <a:cs typeface="Times New Roman" panose="02020603050405020304" pitchFamily="18" charset="0"/>
              </a:rPr>
              <a:t>επιτυνχάνονται</a:t>
            </a:r>
            <a:r>
              <a:rPr lang="el-GR" sz="2800" dirty="0">
                <a:latin typeface="Times New Roman" panose="02020603050405020304" pitchFamily="18" charset="0"/>
                <a:cs typeface="Times New Roman" panose="02020603050405020304" pitchFamily="18" charset="0"/>
              </a:rPr>
              <a:t> όταν γίνονται µε µ</a:t>
            </a:r>
            <a:r>
              <a:rPr lang="el-GR" sz="2800" dirty="0" err="1">
                <a:latin typeface="Times New Roman" panose="02020603050405020304" pitchFamily="18" charset="0"/>
                <a:cs typeface="Times New Roman" panose="02020603050405020304" pitchFamily="18" charset="0"/>
              </a:rPr>
              <a:t>ολύβι</a:t>
            </a:r>
            <a:r>
              <a:rPr lang="el-GR" sz="2800" dirty="0">
                <a:latin typeface="Times New Roman" panose="02020603050405020304" pitchFamily="18" charset="0"/>
                <a:cs typeface="Times New Roman" panose="02020603050405020304" pitchFamily="18" charset="0"/>
              </a:rPr>
              <a:t> και  χαρτί. </a:t>
            </a:r>
            <a:endParaRPr lang="en-US" sz="28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2D8F73C0-3493-4962-ADEB-201EBD8E3369}"/>
              </a:ext>
            </a:extLst>
          </p:cNvPr>
          <p:cNvSpPr/>
          <p:nvPr/>
        </p:nvSpPr>
        <p:spPr>
          <a:xfrm>
            <a:off x="763762" y="6170246"/>
            <a:ext cx="10664473" cy="553998"/>
          </a:xfrm>
          <a:prstGeom prst="rect">
            <a:avLst/>
          </a:prstGeom>
        </p:spPr>
        <p:txBody>
          <a:bodyPr wrap="square">
            <a:spAutoFit/>
          </a:bodyPr>
          <a:lstStyle/>
          <a:p>
            <a:pPr lvl="0" defTabSz="914400">
              <a:defRPr/>
            </a:pPr>
            <a:r>
              <a:rPr lang="en-US" sz="1000" dirty="0">
                <a:latin typeface="Times New Roman" panose="02020603050405020304" pitchFamily="18" charset="0"/>
                <a:cs typeface="Times New Roman" panose="02020603050405020304" pitchFamily="18" charset="0"/>
              </a:rPr>
              <a:t>Choi-Koh, S. S. (1999). </a:t>
            </a:r>
            <a:r>
              <a:rPr lang="en-US" sz="1000" i="1" dirty="0">
                <a:latin typeface="Times New Roman" panose="02020603050405020304" pitchFamily="18" charset="0"/>
                <a:cs typeface="Times New Roman" panose="02020603050405020304" pitchFamily="18" charset="0"/>
              </a:rPr>
              <a:t>A student's learning of geometry using the computer</a:t>
            </a:r>
            <a:r>
              <a:rPr lang="en-US" sz="1000" dirty="0">
                <a:latin typeface="Times New Roman" panose="02020603050405020304" pitchFamily="18" charset="0"/>
                <a:cs typeface="Times New Roman" panose="02020603050405020304" pitchFamily="18" charset="0"/>
              </a:rPr>
              <a:t>. The Journal of Educational Research, </a:t>
            </a:r>
            <a:r>
              <a:rPr lang="en-US" sz="1000" i="1" dirty="0">
                <a:latin typeface="Times New Roman" panose="02020603050405020304" pitchFamily="18" charset="0"/>
                <a:cs typeface="Times New Roman" panose="02020603050405020304" pitchFamily="18" charset="0"/>
              </a:rPr>
              <a:t>92</a:t>
            </a:r>
            <a:r>
              <a:rPr lang="en-US" sz="1000" dirty="0">
                <a:latin typeface="Times New Roman" panose="02020603050405020304" pitchFamily="18" charset="0"/>
                <a:cs typeface="Times New Roman" panose="02020603050405020304" pitchFamily="18" charset="0"/>
              </a:rPr>
              <a:t>(5), 301-311.</a:t>
            </a:r>
          </a:p>
          <a:p>
            <a:pPr lvl="0" defTabSz="914400">
              <a:defRPr/>
            </a:pPr>
            <a:r>
              <a:rPr lang="en-US" sz="1000" dirty="0">
                <a:latin typeface="Times New Roman" panose="02020603050405020304" pitchFamily="18" charset="0"/>
                <a:cs typeface="Times New Roman" panose="02020603050405020304" pitchFamily="18" charset="0"/>
              </a:rPr>
              <a:t>Dixon, J. K. (1997). </a:t>
            </a:r>
            <a:r>
              <a:rPr lang="en-US" sz="1000" i="1" dirty="0">
                <a:latin typeface="Times New Roman" panose="02020603050405020304" pitchFamily="18" charset="0"/>
                <a:cs typeface="Times New Roman" panose="02020603050405020304" pitchFamily="18" charset="0"/>
              </a:rPr>
              <a:t>Computer use and visualization in students' construction of reflection and rotation concepts.</a:t>
            </a:r>
            <a:r>
              <a:rPr lang="en-US" sz="1000" dirty="0">
                <a:latin typeface="Times New Roman" panose="02020603050405020304" pitchFamily="18" charset="0"/>
                <a:cs typeface="Times New Roman" panose="02020603050405020304" pitchFamily="18" charset="0"/>
              </a:rPr>
              <a:t> School Science and Mathematics, 97(7), 352-358.</a:t>
            </a:r>
          </a:p>
          <a:p>
            <a:pPr lvl="0" defTabSz="914400">
              <a:defRPr/>
            </a:pPr>
            <a:r>
              <a:rPr lang="en-US" sz="1000" dirty="0">
                <a:latin typeface="Times New Roman" panose="02020603050405020304" pitchFamily="18" charset="0"/>
                <a:cs typeface="Times New Roman" panose="02020603050405020304" pitchFamily="18" charset="0"/>
              </a:rPr>
              <a:t>Yousef, A. (1997). </a:t>
            </a:r>
            <a:r>
              <a:rPr lang="en-US" sz="1000" i="1" dirty="0">
                <a:latin typeface="Times New Roman" panose="02020603050405020304" pitchFamily="18" charset="0"/>
                <a:cs typeface="Times New Roman" panose="02020603050405020304" pitchFamily="18" charset="0"/>
              </a:rPr>
              <a:t>The effect of the Geometer's Sketchpad on the attitude toward geometry of high school students</a:t>
            </a:r>
            <a:r>
              <a:rPr lang="en-US" sz="1000" dirty="0">
                <a:latin typeface="Times New Roman" panose="02020603050405020304" pitchFamily="18" charset="0"/>
                <a:cs typeface="Times New Roman" panose="02020603050405020304" pitchFamily="18" charset="0"/>
              </a:rPr>
              <a:t>, (on-line). Abstract from: UMI ProQuest File: Dissertation Abstracts Item: 9732652.</a:t>
            </a:r>
          </a:p>
        </p:txBody>
      </p:sp>
    </p:spTree>
    <p:extLst>
      <p:ext uri="{BB962C8B-B14F-4D97-AF65-F5344CB8AC3E}">
        <p14:creationId xmlns:p14="http://schemas.microsoft.com/office/powerpoint/2010/main" val="3677046277"/>
      </p:ext>
    </p:extLst>
  </p:cSld>
  <p:clrMapOvr>
    <a:masterClrMapping/>
  </p:clrMapOvr>
  <p:transition spd="med">
    <p:wipe/>
  </p:transition>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Shimmer">
  <a:themeElements>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ahoma" panose="020B060403050404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ahoma" panose="020B0604030504040204"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1891</TotalTime>
  <Words>6306</Words>
  <Application>Microsoft Office PowerPoint</Application>
  <PresentationFormat>Widescreen</PresentationFormat>
  <Paragraphs>915</Paragraphs>
  <Slides>64</Slides>
  <Notes>56</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64</vt:i4>
      </vt:variant>
    </vt:vector>
  </HeadingPairs>
  <TitlesOfParts>
    <vt:vector size="76" baseType="lpstr">
      <vt:lpstr>Arial</vt:lpstr>
      <vt:lpstr>Calibri</vt:lpstr>
      <vt:lpstr>Century Gothic</vt:lpstr>
      <vt:lpstr>Symbol</vt:lpstr>
      <vt:lpstr>Tahoma</vt:lpstr>
      <vt:lpstr>Times New Roman</vt:lpstr>
      <vt:lpstr>Wingdings</vt:lpstr>
      <vt:lpstr>Wingdings 3</vt:lpstr>
      <vt:lpstr>Slice</vt:lpstr>
      <vt:lpstr>Shimmer</vt:lpstr>
      <vt:lpstr>Equation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Το μοντέλο της Γεωμετρικής Σκέψης van Hiele</vt:lpstr>
      <vt:lpstr>Τα (πέντε ;;;) Επίπεδα Γεωμετρικής Σκέψης</vt:lpstr>
      <vt:lpstr>Χαρακτηριστικά των Επιπέδων Γεωμετρικής Σκέψης</vt:lpstr>
      <vt:lpstr>Χαρακτηριστικά Οπτικού Επιπέδου</vt:lpstr>
      <vt:lpstr>Δραστηριότητα στο Οπτικό Επίπεδο</vt:lpstr>
      <vt:lpstr>Χαρακτηριστικά Περιγραφικού Επιπέδου</vt:lpstr>
      <vt:lpstr>Δραστηριότητα στο Περιγραφικό Επίπεδο</vt:lpstr>
      <vt:lpstr>Χαρακτηριστικά Σχεσιακού Επιπέδου </vt:lpstr>
      <vt:lpstr>Χαρακτηριστικά Αφαιρετικού Επιπέδου</vt:lpstr>
      <vt:lpstr>Παράδειγμα Αφαιρετικού Επιπέδου</vt:lpstr>
      <vt:lpstr>Αυστηρότητα</vt:lpstr>
      <vt:lpstr>Η φάσεις μετάβασης από ένα επίπεδο στο επόμενο</vt:lpstr>
      <vt:lpstr>  Διερεύνηση  </vt:lpstr>
      <vt:lpstr>Κατευθυνόμενος προσανατολισμός</vt:lpstr>
      <vt:lpstr>Επεξήγηση </vt:lpstr>
      <vt:lpstr>Ελεύθερος Προσανατολισμός</vt:lpstr>
      <vt:lpstr>Ολοκλήρωση</vt:lpstr>
      <vt:lpstr>Προτάσεις…</vt:lpstr>
      <vt:lpstr>Η Έρευνα Σχεδιασμός της έρευνας-Μεθοδολογία</vt:lpstr>
      <vt:lpstr>Ερωτήματα</vt:lpstr>
      <vt:lpstr>Χαρακτηριστικά του δείγματος: </vt:lpstr>
      <vt:lpstr>PowerPoint Presentation</vt:lpstr>
      <vt:lpstr>PowerPoint Presentation</vt:lpstr>
      <vt:lpstr>Συλλογή δεδομένων </vt:lpstr>
      <vt:lpstr>Στατιστικές τεχνικές</vt:lpstr>
      <vt:lpstr>Αποτελέσματα, κριτική αποτελεσμάτων</vt:lpstr>
      <vt:lpstr>PowerPoint Presentation</vt:lpstr>
      <vt:lpstr>Παρατηρήσεις </vt:lpstr>
      <vt:lpstr>PowerPoint Presentation</vt:lpstr>
      <vt:lpstr>PowerPoint Presentation</vt:lpstr>
      <vt:lpstr>PowerPoint Presentation</vt:lpstr>
      <vt:lpstr>PowerPoint Presentation</vt:lpstr>
      <vt:lpstr>Αποτελέσματα για τις ερωτήσεις των επιπέδων</vt:lpstr>
      <vt:lpstr>Συνεπαγωγική Στατιστική Ανάλυση</vt:lpstr>
      <vt:lpstr> ΣΥΜΠΕΡΑΣΜΑΤΑ</vt:lpstr>
      <vt:lpstr> ΣΥΜΠΕΡΑΣΜΑΤΑ</vt:lpstr>
      <vt:lpstr> ΣΥΜΠΕΡΑΣΜΑΤΑ</vt:lpstr>
      <vt:lpstr> ΣΥΜΠΕΡΑΣΜΑΤΑ</vt:lpstr>
      <vt:lpstr>Συζήτηση - Προτάσεις</vt:lpstr>
      <vt:lpstr>Σας Ευχαριστώ πολύ</vt:lpstr>
      <vt:lpstr>ΕΛΛΗΝΙΚΗ ΒΙΒΛΙΟΓΡΑΦΙΑ-ΑΡΘΡΟΓΡΑΦΙΑ</vt:lpstr>
      <vt:lpstr>ΞΕΝΗ ΒΙΒΛΙΟΓΡΑΦΙΑ – ΑΡΘΡΟΓΡΑΦΙΑ</vt:lpstr>
      <vt:lpstr>ΞΕΝΗ ΒΙΒΛΙΟΓΡΑΦΙΑ – ΑΡΘΡΟΓΡΑΦΙΑ</vt:lpstr>
      <vt:lpstr>Παράρτημα</vt:lpstr>
      <vt:lpstr>Αποτελέσματα ερωτήσεων  1,2</vt:lpstr>
      <vt:lpstr>Αποτελέσματα ερωτήσεων  3,4</vt:lpstr>
      <vt:lpstr>Αποτελέσματα ερωτήσεων  5,6</vt:lpstr>
      <vt:lpstr>Αποτελέσματα ερωτήσεων  7,8</vt:lpstr>
      <vt:lpstr>Αποτελέσματα ερωτήσεων  9,10</vt:lpstr>
      <vt:lpstr>Αποτελέσματα ερωτήσεων  11,12</vt:lpstr>
      <vt:lpstr>Αποτελέσματα ερωτήσεων  13,14</vt:lpstr>
      <vt:lpstr>Αποτελέσματα ερωτήσεων  15,16</vt:lpstr>
      <vt:lpstr>Αποτελέσματα ερωτήσεων  17,18</vt:lpstr>
      <vt:lpstr>Αποτελέσματα ερωτήσεων  19,20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Aris Malkotsis</dc:creator>
  <cp:lastModifiedBy>Aris Malkotsis</cp:lastModifiedBy>
  <cp:revision>72</cp:revision>
  <cp:lastPrinted>2019-01-20T09:04:26Z</cp:lastPrinted>
  <dcterms:created xsi:type="dcterms:W3CDTF">2019-01-19T15:22:07Z</dcterms:created>
  <dcterms:modified xsi:type="dcterms:W3CDTF">2019-01-24T22:07:15Z</dcterms:modified>
</cp:coreProperties>
</file>